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02" r:id="rId3"/>
    <p:sldId id="357" r:id="rId4"/>
    <p:sldId id="301" r:id="rId5"/>
    <p:sldId id="322" r:id="rId6"/>
    <p:sldId id="358" r:id="rId7"/>
    <p:sldId id="323" r:id="rId8"/>
    <p:sldId id="324" r:id="rId9"/>
    <p:sldId id="325" r:id="rId10"/>
    <p:sldId id="306" r:id="rId11"/>
    <p:sldId id="359" r:id="rId12"/>
    <p:sldId id="257" r:id="rId13"/>
    <p:sldId id="258" r:id="rId14"/>
    <p:sldId id="264" r:id="rId15"/>
    <p:sldId id="259" r:id="rId16"/>
    <p:sldId id="265" r:id="rId17"/>
    <p:sldId id="260" r:id="rId18"/>
    <p:sldId id="266" r:id="rId19"/>
    <p:sldId id="262" r:id="rId20"/>
    <p:sldId id="263" r:id="rId21"/>
    <p:sldId id="268" r:id="rId22"/>
    <p:sldId id="267" r:id="rId23"/>
    <p:sldId id="269" r:id="rId24"/>
    <p:sldId id="286" r:id="rId25"/>
    <p:sldId id="270" r:id="rId26"/>
    <p:sldId id="271" r:id="rId27"/>
    <p:sldId id="272" r:id="rId28"/>
    <p:sldId id="273" r:id="rId29"/>
    <p:sldId id="274" r:id="rId30"/>
    <p:sldId id="287" r:id="rId31"/>
    <p:sldId id="275" r:id="rId32"/>
    <p:sldId id="288" r:id="rId33"/>
    <p:sldId id="290" r:id="rId34"/>
    <p:sldId id="291" r:id="rId35"/>
    <p:sldId id="292" r:id="rId36"/>
    <p:sldId id="293" r:id="rId37"/>
    <p:sldId id="294" r:id="rId38"/>
    <p:sldId id="295" r:id="rId39"/>
    <p:sldId id="296" r:id="rId40"/>
    <p:sldId id="297" r:id="rId41"/>
    <p:sldId id="298" r:id="rId42"/>
    <p:sldId id="299" r:id="rId43"/>
    <p:sldId id="300" r:id="rId44"/>
    <p:sldId id="341"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44" y="-2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5D3F3F-3D2B-40F0-8280-5219B2E9B15D}" type="datetimeFigureOut">
              <a:rPr lang="zh-CN" altLang="en-US" smtClean="0"/>
              <a:t>2019/9/27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18DBDA-67D5-4B37-A02D-61B307538C4C}" type="slidenum">
              <a:rPr lang="zh-CN" altLang="en-US" smtClean="0"/>
              <a:t>‹#›</a:t>
            </a:fld>
            <a:endParaRPr lang="zh-CN" altLang="en-US"/>
          </a:p>
        </p:txBody>
      </p:sp>
    </p:spTree>
    <p:extLst>
      <p:ext uri="{BB962C8B-B14F-4D97-AF65-F5344CB8AC3E}">
        <p14:creationId xmlns:p14="http://schemas.microsoft.com/office/powerpoint/2010/main" val="120295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811213" y="246063"/>
            <a:ext cx="5343525" cy="4008437"/>
          </a:xfrm>
          <a:ln/>
        </p:spPr>
      </p:sp>
      <p:sp>
        <p:nvSpPr>
          <p:cNvPr id="135171" name="Rectangle 3"/>
          <p:cNvSpPr>
            <a:spLocks noGrp="1" noChangeArrowheads="1"/>
          </p:cNvSpPr>
          <p:nvPr>
            <p:ph type="body" idx="1"/>
          </p:nvPr>
        </p:nvSpPr>
        <p:spPr>
          <a:xfrm>
            <a:off x="823913" y="4395788"/>
            <a:ext cx="5237162" cy="427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3500XL</a:t>
            </a:r>
            <a:r>
              <a:rPr lang="zh-CN" altLang="en-US" smtClean="0"/>
              <a:t>系列在原有</a:t>
            </a:r>
            <a:r>
              <a:rPr lang="en-US" altLang="zh-CN" smtClean="0"/>
              <a:t>3512XL</a:t>
            </a:r>
            <a:r>
              <a:rPr lang="zh-CN" altLang="en-US" smtClean="0"/>
              <a:t>，</a:t>
            </a:r>
            <a:r>
              <a:rPr lang="en-US" altLang="zh-CN" smtClean="0"/>
              <a:t>3524XL</a:t>
            </a:r>
            <a:r>
              <a:rPr lang="zh-CN" altLang="en-US" smtClean="0"/>
              <a:t>，</a:t>
            </a:r>
            <a:r>
              <a:rPr lang="en-US" altLang="zh-CN" smtClean="0"/>
              <a:t>3508GXL(8</a:t>
            </a:r>
            <a:r>
              <a:rPr lang="zh-CN" altLang="en-US" smtClean="0"/>
              <a:t>个千兆口</a:t>
            </a:r>
            <a:r>
              <a:rPr lang="en-US" altLang="zh-CN" smtClean="0"/>
              <a:t>)</a:t>
            </a:r>
            <a:r>
              <a:rPr lang="zh-CN" altLang="en-US" smtClean="0"/>
              <a:t>的基础上，新近推出了具有更高端口密度和更高的性能价格比的</a:t>
            </a:r>
            <a:r>
              <a:rPr lang="en-US" altLang="zh-CN" smtClean="0"/>
              <a:t>3548XL</a:t>
            </a:r>
            <a:r>
              <a:rPr lang="zh-CN" altLang="en-US" smtClean="0"/>
              <a:t>，在一个标准机架单元高度的机箱内有</a:t>
            </a:r>
            <a:r>
              <a:rPr lang="en-US" altLang="zh-CN" smtClean="0"/>
              <a:t>48</a:t>
            </a:r>
            <a:r>
              <a:rPr lang="zh-CN" altLang="en-US" smtClean="0"/>
              <a:t>个</a:t>
            </a:r>
            <a:r>
              <a:rPr lang="en-US" altLang="zh-CN" smtClean="0"/>
              <a:t>10/100</a:t>
            </a:r>
            <a:r>
              <a:rPr lang="zh-CN" altLang="en-US" smtClean="0"/>
              <a:t>自适应以太网接口和两个千兆上联端口。</a:t>
            </a:r>
          </a:p>
          <a:p>
            <a:r>
              <a:rPr lang="zh-CN" altLang="en-US" smtClean="0"/>
              <a:t>已经推出的</a:t>
            </a:r>
            <a:r>
              <a:rPr lang="en-US" altLang="zh-CN" smtClean="0"/>
              <a:t>4000</a:t>
            </a:r>
            <a:r>
              <a:rPr lang="zh-CN" altLang="en-US" smtClean="0"/>
              <a:t>系列中的</a:t>
            </a:r>
            <a:r>
              <a:rPr lang="en-US" altLang="zh-CN" smtClean="0"/>
              <a:t>2948G-L3</a:t>
            </a:r>
            <a:r>
              <a:rPr lang="zh-CN" altLang="en-US" smtClean="0"/>
              <a:t>和即将推出的</a:t>
            </a:r>
            <a:r>
              <a:rPr lang="en-US" altLang="zh-CN" smtClean="0"/>
              <a:t>4908G-L3</a:t>
            </a:r>
            <a:r>
              <a:rPr lang="zh-CN" altLang="en-US" smtClean="0"/>
              <a:t>和</a:t>
            </a:r>
            <a:r>
              <a:rPr lang="en-US" altLang="zh-CN" smtClean="0"/>
              <a:t>4003</a:t>
            </a:r>
            <a:r>
              <a:rPr lang="zh-CN" altLang="en-US" smtClean="0"/>
              <a:t>，</a:t>
            </a:r>
            <a:r>
              <a:rPr lang="en-US" altLang="zh-CN" smtClean="0"/>
              <a:t>4006</a:t>
            </a:r>
            <a:r>
              <a:rPr lang="zh-CN" altLang="en-US" smtClean="0"/>
              <a:t>模块化交换机上使用的第三层交换服务引擎，使大型企业配线间和中小企业的骨干实现第三层交换功能变得更强容易。</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813F5187-D3ED-43F7-99C5-A9AA626F4D8E}" type="slidenum">
              <a:rPr kumimoji="0" lang="en-US" altLang="zh-CN" sz="1200">
                <a:latin typeface="Arial" pitchFamily="34" charset="0"/>
              </a:rPr>
              <a:pPr algn="r" eaLnBrk="1" hangingPunct="1"/>
              <a:t>58</a:t>
            </a:fld>
            <a:endParaRPr kumimoji="0" lang="en-US" altLang="zh-CN" sz="1200">
              <a:latin typeface="Arial" pitchFamily="34"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2F6FF37F-7F02-4A0C-91DF-2F75C017B986}" type="slidenum">
              <a:rPr kumimoji="0" lang="en-US" altLang="zh-CN" sz="1200">
                <a:latin typeface="Arial" pitchFamily="34" charset="0"/>
              </a:rPr>
              <a:pPr algn="r" eaLnBrk="1" hangingPunct="1"/>
              <a:t>59</a:t>
            </a:fld>
            <a:endParaRPr kumimoji="0" lang="en-US" altLang="zh-CN" sz="1200">
              <a:latin typeface="Arial" pitchFamily="3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809625" y="247650"/>
            <a:ext cx="5341938" cy="4006850"/>
          </a:xfrm>
          <a:ln/>
        </p:spPr>
      </p:sp>
      <p:sp>
        <p:nvSpPr>
          <p:cNvPr id="137219" name="Rectangle 3"/>
          <p:cNvSpPr>
            <a:spLocks noGrp="1" noChangeArrowheads="1"/>
          </p:cNvSpPr>
          <p:nvPr>
            <p:ph type="body" idx="1"/>
          </p:nvPr>
        </p:nvSpPr>
        <p:spPr>
          <a:xfrm>
            <a:off x="398463" y="4395788"/>
            <a:ext cx="6030912" cy="427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88" tIns="45945" rIns="91888" bIns="45945"/>
          <a:lstStyle/>
          <a:p>
            <a:r>
              <a:rPr lang="en-US" altLang="zh-CN" smtClean="0"/>
              <a:t>4K evolving to L3</a:t>
            </a:r>
          </a:p>
          <a:p>
            <a:r>
              <a:rPr lang="en-US" altLang="zh-CN" smtClean="0"/>
              <a:t>All evolving to Voice</a:t>
            </a:r>
          </a:p>
          <a:p>
            <a:r>
              <a:rPr lang="en-US" altLang="zh-CN" smtClean="0"/>
              <a:t>6K evolving to higher level content based switching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FBFD14A0-D0E5-43F6-B387-BCBAF4DF9FC6}" type="slidenum">
              <a:rPr kumimoji="0" lang="en-US" altLang="zh-CN" sz="1200">
                <a:latin typeface="Arial" pitchFamily="34" charset="0"/>
              </a:rPr>
              <a:pPr algn="r" eaLnBrk="1" hangingPunct="1"/>
              <a:t>47</a:t>
            </a:fld>
            <a:endParaRPr kumimoji="0" lang="en-US" altLang="zh-CN" sz="1200">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E472568B-9CF8-4A79-A0F2-84209930A1FA}" type="slidenum">
              <a:rPr kumimoji="0" lang="en-US" altLang="zh-CN" sz="1200">
                <a:latin typeface="Arial" pitchFamily="34" charset="0"/>
              </a:rPr>
              <a:pPr algn="r" eaLnBrk="1" hangingPunct="1"/>
              <a:t>50</a:t>
            </a:fld>
            <a:endParaRPr kumimoji="0" lang="en-US" altLang="zh-CN" sz="1200">
              <a:latin typeface="Arial" pitchFamily="3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智能风扇调速管理算法根据本区的各温度监控点温度值分别计算各自风道风速，使气流更加均匀。在线卡区，</a:t>
            </a:r>
            <a:r>
              <a:rPr lang="en-US" altLang="zh-CN" smtClean="0"/>
              <a:t>S10500</a:t>
            </a:r>
            <a:r>
              <a:rPr lang="zh-CN" altLang="en-US" smtClean="0"/>
              <a:t>可根据设备的单板配置进行自动识别，并对单板物理位置对应的风扇组进行单独控制，适应不同功耗单板的不同散热要求。使风扇转速控制更加精细，降低设备功耗和噪声。 </a:t>
            </a:r>
          </a:p>
          <a:p>
            <a:pPr eaLnBrk="1" hangingPunct="1"/>
            <a:endParaRPr lang="zh-CN" altLang="en-US" smtClean="0"/>
          </a:p>
          <a:p>
            <a:pPr eaLnBrk="1" hangingPunct="1"/>
            <a:r>
              <a:rPr lang="zh-CN" altLang="en-US" smtClean="0"/>
              <a:t> </a:t>
            </a:r>
            <a:r>
              <a:rPr lang="en-US" altLang="zh-CN" smtClean="0"/>
              <a:t>1</a:t>
            </a:r>
            <a:r>
              <a:rPr lang="zh-CN" altLang="en-US" smtClean="0"/>
              <a:t>）风扇模块内部各风扇具有独立的保险，实现故障隔离。在个别风扇出现故障时，不影响其余风扇的工作，做到故障不扩散。</a:t>
            </a:r>
          </a:p>
          <a:p>
            <a:pPr eaLnBrk="1" hangingPunct="1"/>
            <a:r>
              <a:rPr lang="zh-CN" altLang="en-US" smtClean="0"/>
              <a:t>   </a:t>
            </a:r>
            <a:r>
              <a:rPr lang="en-US" altLang="zh-CN" smtClean="0"/>
              <a:t>2</a:t>
            </a:r>
            <a:r>
              <a:rPr lang="zh-CN" altLang="en-US" smtClean="0"/>
              <a:t>）风扇模块双路电源输入，一路出现故障，另一路不受影响，可靠保障机框的散热。</a:t>
            </a:r>
          </a:p>
          <a:p>
            <a:pPr eaLnBrk="1" hangingPunct="1"/>
            <a:r>
              <a:rPr lang="zh-CN" altLang="en-US" smtClean="0"/>
              <a:t>   </a:t>
            </a:r>
            <a:r>
              <a:rPr lang="en-US" altLang="zh-CN" smtClean="0"/>
              <a:t>3</a:t>
            </a:r>
            <a:r>
              <a:rPr lang="zh-CN" altLang="en-US" smtClean="0"/>
              <a:t>）风扇模块三路独立的</a:t>
            </a:r>
            <a:r>
              <a:rPr lang="en-US" altLang="zh-CN" smtClean="0"/>
              <a:t>PWM</a:t>
            </a:r>
            <a:r>
              <a:rPr lang="zh-CN" altLang="en-US" smtClean="0"/>
              <a:t>转速控制信号输入，在控制通道上实现</a:t>
            </a:r>
            <a:r>
              <a:rPr lang="en-US" altLang="zh-CN" smtClean="0"/>
              <a:t>2</a:t>
            </a:r>
            <a:r>
              <a:rPr lang="zh-CN" altLang="en-US" smtClean="0"/>
              <a:t>＋</a:t>
            </a:r>
            <a:r>
              <a:rPr lang="en-US" altLang="zh-CN" smtClean="0"/>
              <a:t>1</a:t>
            </a:r>
            <a:r>
              <a:rPr lang="zh-CN" altLang="en-US" smtClean="0"/>
              <a:t>冗余。</a:t>
            </a:r>
          </a:p>
          <a:p>
            <a:pPr eaLnBrk="1" hangingPunct="1"/>
            <a:r>
              <a:rPr lang="zh-CN" altLang="en-US" smtClean="0"/>
              <a:t>   </a:t>
            </a:r>
            <a:r>
              <a:rPr lang="en-US" altLang="zh-CN" smtClean="0"/>
              <a:t>4</a:t>
            </a:r>
            <a:r>
              <a:rPr lang="zh-CN" altLang="en-US" smtClean="0"/>
              <a:t>）风扇模块设计了故障下最低风量保证，在主控板软件失去控制或整机</a:t>
            </a:r>
            <a:r>
              <a:rPr lang="en-US" altLang="zh-CN" smtClean="0"/>
              <a:t>down</a:t>
            </a:r>
            <a:r>
              <a:rPr lang="zh-CN" altLang="en-US" smtClean="0"/>
              <a:t>机的情况下，由硬件电路保证风扇工作在</a:t>
            </a:r>
            <a:r>
              <a:rPr lang="en-US" altLang="zh-CN" smtClean="0"/>
              <a:t>60</a:t>
            </a:r>
            <a:r>
              <a:rPr lang="zh-CN" altLang="en-US" smtClean="0"/>
              <a:t>％全速转速下，保证系统的安全。</a:t>
            </a:r>
          </a:p>
          <a:p>
            <a:pPr eaLnBrk="1" hangingPunct="1"/>
            <a:r>
              <a:rPr lang="zh-CN" altLang="en-US" smtClean="0"/>
              <a:t>   </a:t>
            </a:r>
            <a:r>
              <a:rPr lang="en-US" altLang="zh-CN" smtClean="0"/>
              <a:t>5</a:t>
            </a:r>
            <a:r>
              <a:rPr lang="zh-CN" altLang="en-US" smtClean="0"/>
              <a:t>）风扇模块支持风扇转速检测功能。风扇转速检测功能嵌入在智能风扇调速管理算法中，由管理算法自动监控当前风扇的实际转速，实现风扇转速的精确反馈控制。</a:t>
            </a:r>
          </a:p>
          <a:p>
            <a:pPr eaLnBrk="1" hangingPunct="1"/>
            <a:r>
              <a:rPr lang="zh-CN" altLang="en-US" smtClean="0"/>
              <a:t>  </a:t>
            </a:r>
            <a:r>
              <a:rPr lang="en-US" altLang="zh-CN" smtClean="0"/>
              <a:t>6</a:t>
            </a:r>
            <a:r>
              <a:rPr lang="zh-CN" altLang="en-US" smtClean="0"/>
              <a:t>）实时故障监控：风扇框中任一个风扇出现停转、连接器脱离或任意一个风扇转速低于最低转速的情况下，可以实现自动告警功能，提醒用户更换。</a:t>
            </a:r>
          </a:p>
          <a:p>
            <a:pPr eaLnBrk="1" hangingPunct="1"/>
            <a:r>
              <a:rPr lang="zh-CN" altLang="en-US" smtClean="0"/>
              <a:t>  </a:t>
            </a:r>
            <a:r>
              <a:rPr lang="en-US" altLang="zh-CN" smtClean="0"/>
              <a:t>7</a:t>
            </a:r>
            <a:r>
              <a:rPr lang="zh-CN" altLang="en-US" smtClean="0"/>
              <a:t>）风扇模块采用上电缓启动技术，消除风扇模块热插拔或在上电之初的冲击电流，保证整机的用电安全。</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E28DF6DA-0B68-4661-A103-CE42C62B8303}" type="slidenum">
              <a:rPr kumimoji="0" lang="en-US" altLang="zh-CN" sz="1200">
                <a:latin typeface="Arial" pitchFamily="34" charset="0"/>
              </a:rPr>
              <a:pPr algn="r" eaLnBrk="1" hangingPunct="1"/>
              <a:t>52</a:t>
            </a:fld>
            <a:endParaRPr kumimoji="0" lang="en-US" altLang="zh-CN" sz="1200">
              <a:latin typeface="Arial" pitchFamily="3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lstStyle/>
          <a:p>
            <a:pPr eaLnBrk="1" hangingPunct="1">
              <a:lnSpc>
                <a:spcPct val="120000"/>
              </a:lnSpc>
            </a:pPr>
            <a:r>
              <a:rPr lang="en-US" altLang="zh-CN" smtClean="0"/>
              <a:t>Within a Fabric, Static routing scheme </a:t>
            </a:r>
            <a:r>
              <a:rPr lang="en-US" altLang="zh-CN" smtClean="0">
                <a:solidFill>
                  <a:schemeClr val="hlink"/>
                </a:solidFill>
              </a:rPr>
              <a:t>may</a:t>
            </a:r>
            <a:r>
              <a:rPr lang="en-US" altLang="zh-CN" smtClean="0"/>
              <a:t> ensures the routing of cells/packets via a pre-determined Fabric path but since CLOS Network is </a:t>
            </a:r>
            <a:r>
              <a:rPr lang="en-US" altLang="zh-CN" smtClean="0">
                <a:solidFill>
                  <a:schemeClr val="hlink"/>
                </a:solidFill>
              </a:rPr>
              <a:t>a re-arrangable non-blocking</a:t>
            </a:r>
            <a:r>
              <a:rPr lang="en-US" altLang="zh-CN" smtClean="0"/>
              <a:t>. High BW asynchronous switch - flows might cause significant performance degradation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16343658-54FA-44A3-B27F-751022BFFBA5}" type="slidenum">
              <a:rPr kumimoji="0" lang="en-US" altLang="zh-CN" sz="1200">
                <a:latin typeface="Arial" pitchFamily="34" charset="0"/>
              </a:rPr>
              <a:pPr algn="r" eaLnBrk="1" hangingPunct="1"/>
              <a:t>53</a:t>
            </a:fld>
            <a:endParaRPr kumimoji="0" lang="en-US" altLang="zh-CN" sz="1200">
              <a:latin typeface="Arial" pitchFamily="3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lstStyle/>
          <a:p>
            <a:pPr eaLnBrk="1" hangingPunct="1">
              <a:lnSpc>
                <a:spcPct val="120000"/>
              </a:lnSpc>
            </a:pPr>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E770C00B-0765-47A1-8142-C6EBC0B6D9B1}" type="slidenum">
              <a:rPr kumimoji="0" lang="en-US" altLang="zh-CN" sz="1200">
                <a:latin typeface="Arial" pitchFamily="34" charset="0"/>
              </a:rPr>
              <a:pPr algn="r" eaLnBrk="1" hangingPunct="1"/>
              <a:t>55</a:t>
            </a:fld>
            <a:endParaRPr kumimoji="0" lang="en-US" altLang="zh-CN" sz="1200">
              <a:latin typeface="Arial" pitchFamily="34" charset="0"/>
            </a:endParaRPr>
          </a:p>
        </p:txBody>
      </p:sp>
      <p:sp>
        <p:nvSpPr>
          <p:cNvPr id="176131" name="Rectangle 2"/>
          <p:cNvSpPr>
            <a:spLocks noGrp="1" noRot="1" noChangeAspect="1" noChangeArrowheads="1" noTextEdit="1"/>
          </p:cNvSpPr>
          <p:nvPr>
            <p:ph type="sldImg"/>
          </p:nvPr>
        </p:nvSpPr>
        <p:spPr>
          <a:xfrm>
            <a:off x="812800" y="247650"/>
            <a:ext cx="5338763" cy="4003675"/>
          </a:xfrm>
          <a:ln/>
        </p:spPr>
      </p:sp>
      <p:sp>
        <p:nvSpPr>
          <p:cNvPr id="176132" name="Rectangle 3"/>
          <p:cNvSpPr>
            <a:spLocks noGrp="1" noChangeArrowheads="1"/>
          </p:cNvSpPr>
          <p:nvPr>
            <p:ph type="body" idx="1"/>
          </p:nvPr>
        </p:nvSpPr>
        <p:spPr>
          <a:xfrm>
            <a:off x="398463" y="4394200"/>
            <a:ext cx="6032500" cy="4271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752" tIns="43877" rIns="87752" bIns="43877"/>
          <a:lstStyle/>
          <a:p>
            <a:pPr eaLnBrk="1" hangingPunct="1"/>
            <a:r>
              <a:rPr lang="en-US" altLang="zh-CN" smtClean="0"/>
              <a:t>H3C S7500E</a:t>
            </a:r>
            <a:r>
              <a:rPr lang="zh-CN" altLang="en-US" smtClean="0"/>
              <a:t>、</a:t>
            </a:r>
            <a:r>
              <a:rPr lang="en-US" altLang="zh-CN" smtClean="0"/>
              <a:t>S9500</a:t>
            </a:r>
            <a:r>
              <a:rPr lang="zh-CN" altLang="en-US" smtClean="0"/>
              <a:t>系列产品支持负载均衡插卡（</a:t>
            </a:r>
            <a:r>
              <a:rPr lang="en-US" altLang="zh-CN" smtClean="0"/>
              <a:t>Load Balance</a:t>
            </a:r>
            <a:r>
              <a:rPr lang="zh-CN" altLang="en-US" smtClean="0"/>
              <a:t>插卡），支持</a:t>
            </a:r>
            <a:r>
              <a:rPr lang="en-US" altLang="zh-CN" smtClean="0"/>
              <a:t>NAT</a:t>
            </a:r>
            <a:r>
              <a:rPr lang="zh-CN" altLang="en-US" smtClean="0"/>
              <a:t>、</a:t>
            </a:r>
            <a:r>
              <a:rPr lang="en-US" altLang="zh-CN" smtClean="0"/>
              <a:t>DR</a:t>
            </a:r>
            <a:r>
              <a:rPr lang="zh-CN" altLang="en-US" smtClean="0"/>
              <a:t>模式以及各种负载均衡算法，满足各类用户的不同需求，在服务器群前端形成有效均衡，极</a:t>
            </a:r>
            <a:r>
              <a:rPr lang="en-US" altLang="zh-CN" smtClean="0"/>
              <a:t>BL</a:t>
            </a:r>
            <a:r>
              <a:rPr lang="zh-CN" altLang="en-US" smtClean="0"/>
              <a:t>大提升服务器组的性能。</a:t>
            </a:r>
          </a:p>
          <a:p>
            <a:pPr eaLnBrk="1" hangingPunct="1"/>
            <a:endParaRPr lang="zh-CN" altLang="en-US" smtClean="0"/>
          </a:p>
          <a:p>
            <a:pPr eaLnBrk="1" hangingPunct="1"/>
            <a:r>
              <a:rPr lang="zh-CN" altLang="en-US" smtClean="0"/>
              <a:t>负载均衡具有如下特性：</a:t>
            </a:r>
          </a:p>
          <a:p>
            <a:pPr eaLnBrk="1" hangingPunct="1"/>
            <a:r>
              <a:rPr lang="en-US" altLang="zh-CN" smtClean="0"/>
              <a:t>l	</a:t>
            </a:r>
            <a:r>
              <a:rPr lang="zh-CN" altLang="en-US" smtClean="0"/>
              <a:t>高性能（</a:t>
            </a:r>
            <a:r>
              <a:rPr lang="en-US" altLang="zh-CN" smtClean="0"/>
              <a:t>Performance</a:t>
            </a:r>
            <a:r>
              <a:rPr lang="zh-CN" altLang="en-US" smtClean="0"/>
              <a:t>），性能要接近线性加速，这需要设计很好的软硬件的体系结构，消除系统可能存在的瓶颈。将负载较均衡地调度到各台服务器上。</a:t>
            </a:r>
          </a:p>
          <a:p>
            <a:pPr eaLnBrk="1" hangingPunct="1"/>
            <a:r>
              <a:rPr lang="en-US" altLang="zh-CN" smtClean="0"/>
              <a:t>l	</a:t>
            </a:r>
            <a:r>
              <a:rPr lang="zh-CN" altLang="en-US" smtClean="0"/>
              <a:t>可伸缩性（</a:t>
            </a:r>
            <a:r>
              <a:rPr lang="en-US" altLang="zh-CN" smtClean="0"/>
              <a:t>Scalability</a:t>
            </a:r>
            <a:r>
              <a:rPr lang="zh-CN" altLang="en-US" smtClean="0"/>
              <a:t>），当服务的负载增长时，系统能被扩展来满足需求，且不降低服务质量。 </a:t>
            </a:r>
          </a:p>
          <a:p>
            <a:pPr eaLnBrk="1" hangingPunct="1"/>
            <a:r>
              <a:rPr lang="en-US" altLang="zh-CN" smtClean="0"/>
              <a:t>l	</a:t>
            </a:r>
            <a:r>
              <a:rPr lang="zh-CN" altLang="en-US" smtClean="0"/>
              <a:t>高可用性（</a:t>
            </a:r>
            <a:r>
              <a:rPr lang="en-US" altLang="zh-CN" smtClean="0"/>
              <a:t>Availability</a:t>
            </a:r>
            <a:r>
              <a:rPr lang="zh-CN" altLang="en-US" smtClean="0"/>
              <a:t>），尽管部分硬件和软件会发生故障，整个系统的服务必须是每天</a:t>
            </a:r>
            <a:r>
              <a:rPr lang="en-US" altLang="zh-CN" smtClean="0"/>
              <a:t>24</a:t>
            </a:r>
            <a:r>
              <a:rPr lang="zh-CN" altLang="en-US" smtClean="0"/>
              <a:t>小时每星期</a:t>
            </a:r>
            <a:r>
              <a:rPr lang="en-US" altLang="zh-CN" smtClean="0"/>
              <a:t>7</a:t>
            </a:r>
            <a:r>
              <a:rPr lang="zh-CN" altLang="en-US" smtClean="0"/>
              <a:t>天可用的。 </a:t>
            </a:r>
          </a:p>
          <a:p>
            <a:pPr eaLnBrk="1" hangingPunct="1"/>
            <a:r>
              <a:rPr lang="en-US" altLang="zh-CN" smtClean="0"/>
              <a:t>l	</a:t>
            </a:r>
            <a:r>
              <a:rPr lang="zh-CN" altLang="en-US" smtClean="0"/>
              <a:t>可管理性（</a:t>
            </a:r>
            <a:r>
              <a:rPr lang="en-US" altLang="zh-CN" smtClean="0"/>
              <a:t>Manageability</a:t>
            </a:r>
            <a:r>
              <a:rPr lang="zh-CN" altLang="en-US" smtClean="0"/>
              <a:t>），整个系统可能在物理上很大，但应该容易管理。 </a:t>
            </a:r>
          </a:p>
          <a:p>
            <a:pPr eaLnBrk="1" hangingPunct="1"/>
            <a:r>
              <a:rPr lang="en-US" altLang="zh-CN" smtClean="0"/>
              <a:t>l	</a:t>
            </a:r>
            <a:r>
              <a:rPr lang="zh-CN" altLang="en-US" smtClean="0"/>
              <a:t>透明性（</a:t>
            </a:r>
            <a:r>
              <a:rPr lang="en-US" altLang="zh-CN" smtClean="0"/>
              <a:t>Transparency</a:t>
            </a:r>
            <a:r>
              <a:rPr lang="zh-CN" altLang="en-US" smtClean="0"/>
              <a:t>），高效地使得由多个独立计算机组成的松藕合的集群系统构成一个虚拟服务器；客户端应用程序与集群系统交互时，就像与一台高性能、高可用的服务器交互一样，客户端无须作任何修改。部分服务器的切入和切出不会中断服务，这对用户也是透明的。</a:t>
            </a:r>
          </a:p>
          <a:p>
            <a:pPr eaLnBrk="1" hangingPunct="1"/>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76C33DDA-7706-44C5-84F2-ED1C8275E7F7}" type="slidenum">
              <a:rPr kumimoji="0" lang="en-US" altLang="zh-CN" sz="1200">
                <a:latin typeface="Arial" pitchFamily="34" charset="0"/>
              </a:rPr>
              <a:pPr algn="r" eaLnBrk="1" hangingPunct="1"/>
              <a:t>56</a:t>
            </a:fld>
            <a:endParaRPr kumimoji="0" lang="en-US" altLang="zh-CN" sz="1200">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 </a:t>
            </a:r>
            <a:r>
              <a:rPr lang="zh-CN" altLang="en-US" b="1" smtClean="0">
                <a:solidFill>
                  <a:srgbClr val="C00000"/>
                </a:solidFill>
              </a:rPr>
              <a:t>业内领先的硬件架构设计</a:t>
            </a:r>
          </a:p>
          <a:p>
            <a:pPr eaLnBrk="1" hangingPunct="1"/>
            <a:r>
              <a:rPr lang="zh-CN" altLang="en-US" smtClean="0"/>
              <a:t> </a:t>
            </a:r>
            <a:r>
              <a:rPr lang="en-US" altLang="zh-CN" smtClean="0"/>
              <a:t>1</a:t>
            </a:r>
            <a:r>
              <a:rPr lang="zh-CN" altLang="en-US" smtClean="0"/>
              <a:t>、采用多核</a:t>
            </a:r>
            <a:r>
              <a:rPr lang="en-US" altLang="zh-CN" smtClean="0"/>
              <a:t>CPU</a:t>
            </a:r>
            <a:r>
              <a:rPr lang="zh-CN" altLang="en-US" smtClean="0"/>
              <a:t>与</a:t>
            </a:r>
            <a:r>
              <a:rPr lang="en-US" altLang="zh-CN" smtClean="0"/>
              <a:t>FPGA</a:t>
            </a:r>
            <a:r>
              <a:rPr lang="zh-CN" altLang="en-US" smtClean="0"/>
              <a:t>的硬件组合架构，</a:t>
            </a:r>
            <a:r>
              <a:rPr lang="en-US" altLang="zh-CN" smtClean="0"/>
              <a:t>32</a:t>
            </a:r>
            <a:r>
              <a:rPr lang="zh-CN" altLang="en-US" smtClean="0"/>
              <a:t>线程并发处理，确保各类业务并行处理。</a:t>
            </a:r>
          </a:p>
          <a:p>
            <a:pPr eaLnBrk="1" hangingPunct="1"/>
            <a:r>
              <a:rPr lang="en-US" altLang="zh-CN" smtClean="0"/>
              <a:t>2</a:t>
            </a:r>
            <a:r>
              <a:rPr lang="zh-CN" altLang="en-US" smtClean="0"/>
              <a:t>、无线处理性能为</a:t>
            </a:r>
            <a:r>
              <a:rPr lang="en-US" altLang="zh-CN" smtClean="0"/>
              <a:t>40Gbps</a:t>
            </a:r>
            <a:r>
              <a:rPr lang="zh-CN" altLang="en-US" smtClean="0"/>
              <a:t>线速转发，业内最高。</a:t>
            </a:r>
          </a:p>
          <a:p>
            <a:pPr eaLnBrk="1" hangingPunct="1"/>
            <a:r>
              <a:rPr lang="en-US" altLang="zh-CN" smtClean="0"/>
              <a:t>3</a:t>
            </a:r>
            <a:r>
              <a:rPr lang="zh-CN" altLang="en-US" smtClean="0"/>
              <a:t>、单板卡最大支持</a:t>
            </a:r>
            <a:r>
              <a:rPr lang="en-US" altLang="zh-CN" smtClean="0"/>
              <a:t>1024</a:t>
            </a:r>
            <a:r>
              <a:rPr lang="zh-CN" altLang="en-US" smtClean="0"/>
              <a:t>个</a:t>
            </a:r>
            <a:r>
              <a:rPr lang="en-US" altLang="zh-CN" smtClean="0"/>
              <a:t>AP</a:t>
            </a:r>
            <a:r>
              <a:rPr lang="zh-CN" altLang="en-US" smtClean="0"/>
              <a:t>的管理，业内最大。</a:t>
            </a:r>
          </a:p>
          <a:p>
            <a:pPr eaLnBrk="1" hangingPunct="1"/>
            <a:endParaRPr lang="zh-CN" altLang="en-US" smtClean="0"/>
          </a:p>
          <a:p>
            <a:pPr eaLnBrk="1" hangingPunct="1"/>
            <a:r>
              <a:rPr lang="zh-CN" altLang="en-US" b="1" smtClean="0">
                <a:solidFill>
                  <a:srgbClr val="C00000"/>
                </a:solidFill>
              </a:rPr>
              <a:t>  强大的软件特性</a:t>
            </a:r>
          </a:p>
          <a:p>
            <a:pPr eaLnBrk="1" hangingPunct="1"/>
            <a:r>
              <a:rPr lang="en-US" altLang="zh-CN" smtClean="0"/>
              <a:t>1</a:t>
            </a:r>
            <a:r>
              <a:rPr lang="zh-CN" altLang="en-US" smtClean="0"/>
              <a:t>、快速主备板卡切换技术业内领先，切换时间可达</a:t>
            </a:r>
            <a:r>
              <a:rPr lang="en-US" altLang="zh-CN" smtClean="0"/>
              <a:t>100ms</a:t>
            </a:r>
            <a:r>
              <a:rPr lang="zh-CN" altLang="en-US" smtClean="0"/>
              <a:t>，用户无感知。</a:t>
            </a:r>
          </a:p>
          <a:p>
            <a:pPr eaLnBrk="1" hangingPunct="1"/>
            <a:r>
              <a:rPr lang="en-US" altLang="zh-CN" smtClean="0"/>
              <a:t>2</a:t>
            </a:r>
            <a:r>
              <a:rPr lang="zh-CN" altLang="en-US" smtClean="0"/>
              <a:t>、丰富的</a:t>
            </a:r>
            <a:r>
              <a:rPr lang="en-US" altLang="zh-CN" smtClean="0"/>
              <a:t>RF</a:t>
            </a:r>
            <a:r>
              <a:rPr lang="zh-CN" altLang="en-US" smtClean="0"/>
              <a:t>特性：包括频谱导航、环境自适应速率调整、智能带宽保证、信道重用技术、用户公平接入等先进技术。</a:t>
            </a:r>
          </a:p>
          <a:p>
            <a:pPr eaLnBrk="1" hangingPunct="1"/>
            <a:r>
              <a:rPr lang="en-US" altLang="zh-CN" smtClean="0"/>
              <a:t>3</a:t>
            </a:r>
            <a:r>
              <a:rPr lang="zh-CN" altLang="en-US" smtClean="0"/>
              <a:t>、支持隧道加密、无线定位、</a:t>
            </a:r>
            <a:r>
              <a:rPr lang="en-US" altLang="zh-CN" smtClean="0"/>
              <a:t>Remote AP</a:t>
            </a:r>
            <a:r>
              <a:rPr lang="zh-CN" altLang="en-US" smtClean="0"/>
              <a:t>及访客接入系统。</a:t>
            </a:r>
          </a:p>
          <a:p>
            <a:pPr eaLnBrk="1" hangingPunct="1"/>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D01B0E11-24F5-4E34-B205-4E34E0890607}" type="slidenum">
              <a:rPr kumimoji="0" lang="en-US" altLang="zh-CN" sz="1200">
                <a:latin typeface="Arial" pitchFamily="34" charset="0"/>
              </a:rPr>
              <a:pPr algn="r" eaLnBrk="1" hangingPunct="1"/>
              <a:t>57</a:t>
            </a:fld>
            <a:endParaRPr kumimoji="0" lang="en-US" altLang="zh-CN" sz="1200">
              <a:latin typeface="Arial" pitchFamily="34"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 </a:t>
            </a:r>
            <a:r>
              <a:rPr lang="zh-CN" altLang="en-US" b="1" smtClean="0">
                <a:solidFill>
                  <a:srgbClr val="C00000"/>
                </a:solidFill>
              </a:rPr>
              <a:t>业内领先的硬件架构设计</a:t>
            </a:r>
          </a:p>
          <a:p>
            <a:pPr eaLnBrk="1" hangingPunct="1"/>
            <a:r>
              <a:rPr lang="zh-CN" altLang="en-US" smtClean="0"/>
              <a:t> </a:t>
            </a:r>
            <a:r>
              <a:rPr lang="en-US" altLang="zh-CN" smtClean="0"/>
              <a:t>1</a:t>
            </a:r>
            <a:r>
              <a:rPr lang="zh-CN" altLang="en-US" smtClean="0"/>
              <a:t>、采用多核</a:t>
            </a:r>
            <a:r>
              <a:rPr lang="en-US" altLang="zh-CN" smtClean="0"/>
              <a:t>CPU</a:t>
            </a:r>
            <a:r>
              <a:rPr lang="zh-CN" altLang="en-US" smtClean="0"/>
              <a:t>与</a:t>
            </a:r>
            <a:r>
              <a:rPr lang="en-US" altLang="zh-CN" smtClean="0"/>
              <a:t>FPGA</a:t>
            </a:r>
            <a:r>
              <a:rPr lang="zh-CN" altLang="en-US" smtClean="0"/>
              <a:t>的硬件组合架构，</a:t>
            </a:r>
            <a:r>
              <a:rPr lang="en-US" altLang="zh-CN" smtClean="0"/>
              <a:t>32</a:t>
            </a:r>
            <a:r>
              <a:rPr lang="zh-CN" altLang="en-US" smtClean="0"/>
              <a:t>线程并发处理，确保各类业务并行处理。</a:t>
            </a:r>
          </a:p>
          <a:p>
            <a:pPr eaLnBrk="1" hangingPunct="1"/>
            <a:r>
              <a:rPr lang="en-US" altLang="zh-CN" smtClean="0"/>
              <a:t>2</a:t>
            </a:r>
            <a:r>
              <a:rPr lang="zh-CN" altLang="en-US" smtClean="0"/>
              <a:t>、无线处理性能为</a:t>
            </a:r>
            <a:r>
              <a:rPr lang="en-US" altLang="zh-CN" smtClean="0"/>
              <a:t>40Gbps</a:t>
            </a:r>
            <a:r>
              <a:rPr lang="zh-CN" altLang="en-US" smtClean="0"/>
              <a:t>线速转发，业内最高。</a:t>
            </a:r>
          </a:p>
          <a:p>
            <a:pPr eaLnBrk="1" hangingPunct="1"/>
            <a:r>
              <a:rPr lang="en-US" altLang="zh-CN" smtClean="0"/>
              <a:t>3</a:t>
            </a:r>
            <a:r>
              <a:rPr lang="zh-CN" altLang="en-US" smtClean="0"/>
              <a:t>、单板卡最大支持</a:t>
            </a:r>
            <a:r>
              <a:rPr lang="en-US" altLang="zh-CN" smtClean="0"/>
              <a:t>1024</a:t>
            </a:r>
            <a:r>
              <a:rPr lang="zh-CN" altLang="en-US" smtClean="0"/>
              <a:t>个</a:t>
            </a:r>
            <a:r>
              <a:rPr lang="en-US" altLang="zh-CN" smtClean="0"/>
              <a:t>AP</a:t>
            </a:r>
            <a:r>
              <a:rPr lang="zh-CN" altLang="en-US" smtClean="0"/>
              <a:t>的管理，业内最大。</a:t>
            </a:r>
          </a:p>
          <a:p>
            <a:pPr eaLnBrk="1" hangingPunct="1"/>
            <a:endParaRPr lang="zh-CN" altLang="en-US" smtClean="0"/>
          </a:p>
          <a:p>
            <a:pPr eaLnBrk="1" hangingPunct="1"/>
            <a:r>
              <a:rPr lang="zh-CN" altLang="en-US" b="1" smtClean="0">
                <a:solidFill>
                  <a:srgbClr val="C00000"/>
                </a:solidFill>
              </a:rPr>
              <a:t>  强大的软件特性</a:t>
            </a:r>
          </a:p>
          <a:p>
            <a:pPr eaLnBrk="1" hangingPunct="1"/>
            <a:r>
              <a:rPr lang="en-US" altLang="zh-CN" smtClean="0"/>
              <a:t>1</a:t>
            </a:r>
            <a:r>
              <a:rPr lang="zh-CN" altLang="en-US" smtClean="0"/>
              <a:t>、快速主备板卡切换技术业内领先，切换时间可达</a:t>
            </a:r>
            <a:r>
              <a:rPr lang="en-US" altLang="zh-CN" smtClean="0"/>
              <a:t>100ms</a:t>
            </a:r>
            <a:r>
              <a:rPr lang="zh-CN" altLang="en-US" smtClean="0"/>
              <a:t>，用户无感知。</a:t>
            </a:r>
          </a:p>
          <a:p>
            <a:pPr eaLnBrk="1" hangingPunct="1"/>
            <a:r>
              <a:rPr lang="en-US" altLang="zh-CN" smtClean="0"/>
              <a:t>2</a:t>
            </a:r>
            <a:r>
              <a:rPr lang="zh-CN" altLang="en-US" smtClean="0"/>
              <a:t>、丰富的</a:t>
            </a:r>
            <a:r>
              <a:rPr lang="en-US" altLang="zh-CN" smtClean="0"/>
              <a:t>RF</a:t>
            </a:r>
            <a:r>
              <a:rPr lang="zh-CN" altLang="en-US" smtClean="0"/>
              <a:t>特性：包括频谱导航、环境自适应速率调整、智能带宽保证、信道重用技术、用户公平接入等先进技术。</a:t>
            </a:r>
          </a:p>
          <a:p>
            <a:pPr eaLnBrk="1" hangingPunct="1"/>
            <a:r>
              <a:rPr lang="en-US" altLang="zh-CN" smtClean="0"/>
              <a:t>3</a:t>
            </a:r>
            <a:r>
              <a:rPr lang="zh-CN" altLang="en-US" smtClean="0"/>
              <a:t>、支持隧道加密、无线定位、</a:t>
            </a:r>
            <a:r>
              <a:rPr lang="en-US" altLang="zh-CN" smtClean="0"/>
              <a:t>Remote AP</a:t>
            </a:r>
            <a:r>
              <a:rPr lang="zh-CN" altLang="en-US" smtClean="0"/>
              <a:t>及访客接入系统。</a:t>
            </a:r>
          </a:p>
          <a:p>
            <a:pPr eaLnBrk="1" hangingPunct="1"/>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2019/9/27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mailto:h1@mail.wspc.edu.cn" TargetMode="External"/><Relationship Id="rId2" Type="http://schemas.openxmlformats.org/officeDocument/2006/relationships/hyperlink" Target="http://www.whcy.edu.cn/" TargetMode="External"/><Relationship Id="rId1" Type="http://schemas.openxmlformats.org/officeDocument/2006/relationships/slideLayout" Target="../slideLayouts/slideLayout2.xml"/><Relationship Id="rId5" Type="http://schemas.openxmlformats.org/officeDocument/2006/relationships/hyperlink" Target="http://www.sina.com.cn/" TargetMode="External"/><Relationship Id="rId4" Type="http://schemas.openxmlformats.org/officeDocument/2006/relationships/hyperlink" Target="mailto:h2@mail.wspc.edu.c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notesSlide" Target="../notesSlides/notesSlide1.xml"/><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slideLayout" Target="../slideLayouts/slideLayout2.xml"/><Relationship Id="rId16" Type="http://schemas.openxmlformats.org/officeDocument/2006/relationships/image" Target="../media/image27.png"/><Relationship Id="rId1" Type="http://schemas.openxmlformats.org/officeDocument/2006/relationships/vmlDrawing" Target="../drawings/vmlDrawing2.vml"/><Relationship Id="rId6" Type="http://schemas.openxmlformats.org/officeDocument/2006/relationships/image" Target="../media/image16.png"/><Relationship Id="rId11" Type="http://schemas.openxmlformats.org/officeDocument/2006/relationships/image" Target="../media/image22.wmf"/><Relationship Id="rId5" Type="http://schemas.openxmlformats.org/officeDocument/2006/relationships/oleObject" Target="../embeddings/oleObject2.bin"/><Relationship Id="rId15" Type="http://schemas.openxmlformats.org/officeDocument/2006/relationships/image" Target="../media/image26.jpe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25.jpeg"/></Relationships>
</file>

<file path=ppt/slides/_rels/slide4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notesSlide" Target="../notesSlides/notesSlide2.xml"/><Relationship Id="rId7" Type="http://schemas.openxmlformats.org/officeDocument/2006/relationships/image" Target="../media/image30.pn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png"/><Relationship Id="rId11" Type="http://schemas.openxmlformats.org/officeDocument/2006/relationships/oleObject" Target="../embeddings/oleObject4.bin"/><Relationship Id="rId5" Type="http://schemas.openxmlformats.org/officeDocument/2006/relationships/image" Target="../media/image28.png"/><Relationship Id="rId10" Type="http://schemas.openxmlformats.org/officeDocument/2006/relationships/image" Target="../media/image32.jpeg"/><Relationship Id="rId4" Type="http://schemas.openxmlformats.org/officeDocument/2006/relationships/oleObject" Target="../embeddings/oleObject3.bin"/><Relationship Id="rId9"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49.jpeg"/></Relationships>
</file>

<file path=ppt/slides/_rels/slide5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1.jpeg"/><Relationship Id="rId26" Type="http://schemas.openxmlformats.org/officeDocument/2006/relationships/image" Target="../media/image79.png"/><Relationship Id="rId3" Type="http://schemas.openxmlformats.org/officeDocument/2006/relationships/image" Target="../media/image57.png"/><Relationship Id="rId21" Type="http://schemas.openxmlformats.org/officeDocument/2006/relationships/image" Target="../media/image74.png"/><Relationship Id="rId34" Type="http://schemas.openxmlformats.org/officeDocument/2006/relationships/image" Target="../media/image8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0.jpeg"/><Relationship Id="rId25" Type="http://schemas.openxmlformats.org/officeDocument/2006/relationships/image" Target="../media/image78.png"/><Relationship Id="rId33" Type="http://schemas.openxmlformats.org/officeDocument/2006/relationships/image" Target="../media/image86.png"/><Relationship Id="rId2" Type="http://schemas.openxmlformats.org/officeDocument/2006/relationships/notesSlide" Target="../notesSlides/notesSlide10.xml"/><Relationship Id="rId16" Type="http://schemas.openxmlformats.org/officeDocument/2006/relationships/hyperlink" Target="http://www.saysay.cn/archives/200509/89.html" TargetMode="External"/><Relationship Id="rId20" Type="http://schemas.openxmlformats.org/officeDocument/2006/relationships/image" Target="../media/image73.png"/><Relationship Id="rId29"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5.png"/><Relationship Id="rId5" Type="http://schemas.openxmlformats.org/officeDocument/2006/relationships/image" Target="../media/image59.png"/><Relationship Id="rId15" Type="http://schemas.openxmlformats.org/officeDocument/2006/relationships/image" Target="../media/image69.jpeg"/><Relationship Id="rId23" Type="http://schemas.openxmlformats.org/officeDocument/2006/relationships/image" Target="../media/image76.png"/><Relationship Id="rId28" Type="http://schemas.openxmlformats.org/officeDocument/2006/relationships/image" Target="../media/image81.png"/><Relationship Id="rId36" Type="http://schemas.openxmlformats.org/officeDocument/2006/relationships/image" Target="../media/image89.png"/><Relationship Id="rId10" Type="http://schemas.openxmlformats.org/officeDocument/2006/relationships/image" Target="../media/image64.png"/><Relationship Id="rId19" Type="http://schemas.openxmlformats.org/officeDocument/2006/relationships/image" Target="../media/image72.jpeg"/><Relationship Id="rId31" Type="http://schemas.openxmlformats.org/officeDocument/2006/relationships/image" Target="../media/image8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emf"/><Relationship Id="rId22" Type="http://schemas.openxmlformats.org/officeDocument/2006/relationships/image" Target="../media/image75.png"/><Relationship Id="rId27" Type="http://schemas.openxmlformats.org/officeDocument/2006/relationships/image" Target="../media/image80.png"/><Relationship Id="rId30" Type="http://schemas.openxmlformats.org/officeDocument/2006/relationships/image" Target="../media/image83.png"/><Relationship Id="rId35" Type="http://schemas.openxmlformats.org/officeDocument/2006/relationships/image" Target="../media/image88.png"/></Relationships>
</file>

<file path=ppt/slides/_rels/slide5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58.png"/><Relationship Id="rId18" Type="http://schemas.openxmlformats.org/officeDocument/2006/relationships/image" Target="../media/image71.jpeg"/><Relationship Id="rId26" Type="http://schemas.openxmlformats.org/officeDocument/2006/relationships/image" Target="../media/image107.png"/><Relationship Id="rId39" Type="http://schemas.openxmlformats.org/officeDocument/2006/relationships/image" Target="../media/image120.png"/><Relationship Id="rId3" Type="http://schemas.openxmlformats.org/officeDocument/2006/relationships/image" Target="../media/image90.png"/><Relationship Id="rId21" Type="http://schemas.openxmlformats.org/officeDocument/2006/relationships/image" Target="../media/image103.png"/><Relationship Id="rId34" Type="http://schemas.openxmlformats.org/officeDocument/2006/relationships/image" Target="../media/image115.png"/><Relationship Id="rId42" Type="http://schemas.openxmlformats.org/officeDocument/2006/relationships/image" Target="../media/image123.png"/><Relationship Id="rId7" Type="http://schemas.openxmlformats.org/officeDocument/2006/relationships/image" Target="../media/image93.png"/><Relationship Id="rId12" Type="http://schemas.openxmlformats.org/officeDocument/2006/relationships/image" Target="../media/image57.png"/><Relationship Id="rId17" Type="http://schemas.openxmlformats.org/officeDocument/2006/relationships/image" Target="../media/image100.png"/><Relationship Id="rId25" Type="http://schemas.openxmlformats.org/officeDocument/2006/relationships/image" Target="../media/image106.png"/><Relationship Id="rId33" Type="http://schemas.openxmlformats.org/officeDocument/2006/relationships/image" Target="../media/image114.emf"/><Relationship Id="rId38" Type="http://schemas.openxmlformats.org/officeDocument/2006/relationships/image" Target="../media/image119.png"/><Relationship Id="rId2" Type="http://schemas.openxmlformats.org/officeDocument/2006/relationships/notesSlide" Target="../notesSlides/notesSlide11.xml"/><Relationship Id="rId16" Type="http://schemas.openxmlformats.org/officeDocument/2006/relationships/image" Target="../media/image99.png"/><Relationship Id="rId20" Type="http://schemas.openxmlformats.org/officeDocument/2006/relationships/image" Target="../media/image102.png"/><Relationship Id="rId29" Type="http://schemas.openxmlformats.org/officeDocument/2006/relationships/image" Target="../media/image110.png"/><Relationship Id="rId41"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96.png"/><Relationship Id="rId24" Type="http://schemas.openxmlformats.org/officeDocument/2006/relationships/image" Target="../media/image72.jpeg"/><Relationship Id="rId32" Type="http://schemas.openxmlformats.org/officeDocument/2006/relationships/image" Target="../media/image113.emf"/><Relationship Id="rId37" Type="http://schemas.openxmlformats.org/officeDocument/2006/relationships/image" Target="../media/image118.png"/><Relationship Id="rId40" Type="http://schemas.openxmlformats.org/officeDocument/2006/relationships/image" Target="../media/image121.png"/><Relationship Id="rId45" Type="http://schemas.openxmlformats.org/officeDocument/2006/relationships/image" Target="../media/image124.png"/><Relationship Id="rId5" Type="http://schemas.openxmlformats.org/officeDocument/2006/relationships/image" Target="../media/image92.png"/><Relationship Id="rId15" Type="http://schemas.openxmlformats.org/officeDocument/2006/relationships/image" Target="../media/image98.png"/><Relationship Id="rId23" Type="http://schemas.openxmlformats.org/officeDocument/2006/relationships/image" Target="../media/image105.png"/><Relationship Id="rId28" Type="http://schemas.openxmlformats.org/officeDocument/2006/relationships/image" Target="../media/image109.png"/><Relationship Id="rId36" Type="http://schemas.openxmlformats.org/officeDocument/2006/relationships/image" Target="../media/image117.png"/><Relationship Id="rId10" Type="http://schemas.openxmlformats.org/officeDocument/2006/relationships/image" Target="../media/image95.png"/><Relationship Id="rId19" Type="http://schemas.openxmlformats.org/officeDocument/2006/relationships/image" Target="../media/image101.png"/><Relationship Id="rId31" Type="http://schemas.openxmlformats.org/officeDocument/2006/relationships/image" Target="../media/image112.png"/><Relationship Id="rId44" Type="http://schemas.openxmlformats.org/officeDocument/2006/relationships/image" Target="../media/image68.emf"/><Relationship Id="rId4" Type="http://schemas.openxmlformats.org/officeDocument/2006/relationships/image" Target="../media/image91.jpeg"/><Relationship Id="rId9" Type="http://schemas.openxmlformats.org/officeDocument/2006/relationships/image" Target="../media/image75.png"/><Relationship Id="rId14" Type="http://schemas.openxmlformats.org/officeDocument/2006/relationships/image" Target="../media/image97.png"/><Relationship Id="rId22" Type="http://schemas.openxmlformats.org/officeDocument/2006/relationships/image" Target="../media/image104.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emf"/><Relationship Id="rId43"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6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7624" y="2417111"/>
            <a:ext cx="7109639" cy="1015663"/>
          </a:xfrm>
          <a:prstGeom prst="rect">
            <a:avLst/>
          </a:prstGeom>
          <a:noFill/>
        </p:spPr>
        <p:txBody>
          <a:bodyPr wrap="none" rtlCol="0">
            <a:spAutoFit/>
          </a:bodyPr>
          <a:lstStyle/>
          <a:p>
            <a:r>
              <a:rPr lang="zh-CN" altLang="en-US" sz="6000" b="1" dirty="0" smtClean="0">
                <a:latin typeface="微软雅黑" panose="020B0503020204020204" pitchFamily="34" charset="-122"/>
                <a:ea typeface="微软雅黑" panose="020B0503020204020204" pitchFamily="34" charset="-122"/>
              </a:rPr>
              <a:t>高速局域网系统集成</a:t>
            </a:r>
            <a:endParaRPr lang="zh-CN" altLang="en-US" sz="6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1200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827584" y="332656"/>
            <a:ext cx="6048672"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gn="l"/>
            <a:r>
              <a:rPr lang="zh-CN" altLang="en-US" sz="3200" b="1" dirty="0" smtClean="0">
                <a:effectLst/>
                <a:latin typeface="微软雅黑" panose="020B0503020204020204" pitchFamily="34" charset="-122"/>
                <a:ea typeface="微软雅黑" panose="020B0503020204020204" pitchFamily="34" charset="-122"/>
              </a:rPr>
              <a:t>场景三：</a:t>
            </a:r>
            <a:r>
              <a:rPr lang="en-US" altLang="zh-CN" sz="3200" b="1" dirty="0" smtClean="0">
                <a:effectLst/>
                <a:latin typeface="微软雅黑" panose="020B0503020204020204" pitchFamily="34" charset="-122"/>
                <a:ea typeface="微软雅黑" panose="020B0503020204020204" pitchFamily="34" charset="-122"/>
              </a:rPr>
              <a:t>IP</a:t>
            </a:r>
            <a:r>
              <a:rPr lang="zh-CN" altLang="en-US" sz="3200" b="1" dirty="0" smtClean="0">
                <a:effectLst/>
                <a:latin typeface="微软雅黑" panose="020B0503020204020204" pitchFamily="34" charset="-122"/>
                <a:ea typeface="微软雅黑" panose="020B0503020204020204" pitchFamily="34" charset="-122"/>
              </a:rPr>
              <a:t>地址设计</a:t>
            </a:r>
          </a:p>
        </p:txBody>
      </p:sp>
      <p:graphicFrame>
        <p:nvGraphicFramePr>
          <p:cNvPr id="72707" name="Object 3"/>
          <p:cNvGraphicFramePr>
            <a:graphicFrameLocks noGrp="1" noChangeAspect="1"/>
          </p:cNvGraphicFramePr>
          <p:nvPr>
            <p:ph idx="4294967295"/>
          </p:nvPr>
        </p:nvGraphicFramePr>
        <p:xfrm>
          <a:off x="539750" y="1570038"/>
          <a:ext cx="7777163" cy="4306887"/>
        </p:xfrm>
        <a:graphic>
          <a:graphicData uri="http://schemas.openxmlformats.org/presentationml/2006/ole">
            <mc:AlternateContent xmlns:mc="http://schemas.openxmlformats.org/markup-compatibility/2006">
              <mc:Choice xmlns:v="urn:schemas-microsoft-com:vml" Requires="v">
                <p:oleObj spid="_x0000_s2065" name="Document" r:id="rId3" imgW="3959280" imgH="1974960" progId="WordPro.Document">
                  <p:embed/>
                </p:oleObj>
              </mc:Choice>
              <mc:Fallback>
                <p:oleObj name="Document" r:id="rId3" imgW="3959280" imgH="1974960" progId="WordPro.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70038"/>
                        <a:ext cx="7777163" cy="430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54661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67" y="692696"/>
            <a:ext cx="846786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连接符 2"/>
          <p:cNvCxnSpPr/>
          <p:nvPr/>
        </p:nvCxnSpPr>
        <p:spPr>
          <a:xfrm flipH="1">
            <a:off x="755577" y="332656"/>
            <a:ext cx="4176463" cy="5544616"/>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9280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sp>
        <p:nvSpPr>
          <p:cNvPr id="9" name="矩形 8"/>
          <p:cNvSpPr/>
          <p:nvPr/>
        </p:nvSpPr>
        <p:spPr>
          <a:xfrm>
            <a:off x="5526030" y="1268760"/>
            <a:ext cx="2502354" cy="18002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043608" y="5733256"/>
            <a:ext cx="1512168"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843808"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44008" y="5733256"/>
            <a:ext cx="1296144"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28184"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80112" y="1340768"/>
            <a:ext cx="1454244"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服务器群</a:t>
            </a:r>
            <a:r>
              <a:rPr lang="en-US" altLang="zh-CN" dirty="0" smtClean="0">
                <a:latin typeface="黑体" panose="02010609060101010101" pitchFamily="49" charset="-122"/>
                <a:ea typeface="黑体" panose="02010609060101010101" pitchFamily="49" charset="-122"/>
              </a:rPr>
              <a:t>100</a:t>
            </a:r>
            <a:endParaRPr lang="zh-CN" altLang="en-US" dirty="0">
              <a:latin typeface="黑体" panose="02010609060101010101" pitchFamily="49" charset="-122"/>
              <a:ea typeface="黑体" panose="02010609060101010101" pitchFamily="49" charset="-122"/>
            </a:endParaRPr>
          </a:p>
        </p:txBody>
      </p:sp>
      <p:sp>
        <p:nvSpPr>
          <p:cNvPr id="19" name="TextBox 18"/>
          <p:cNvSpPr txBox="1"/>
          <p:nvPr/>
        </p:nvSpPr>
        <p:spPr>
          <a:xfrm>
            <a:off x="1043608" y="5867980"/>
            <a:ext cx="1569660"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计算机学院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20" name="TextBox 19"/>
          <p:cNvSpPr txBox="1"/>
          <p:nvPr/>
        </p:nvSpPr>
        <p:spPr>
          <a:xfrm>
            <a:off x="2945140" y="586798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电气</a:t>
            </a:r>
            <a:r>
              <a:rPr lang="zh-CN" altLang="en-US" dirty="0" smtClean="0">
                <a:latin typeface="黑体" panose="02010609060101010101" pitchFamily="49" charset="-122"/>
                <a:ea typeface="黑体" panose="02010609060101010101" pitchFamily="49" charset="-122"/>
              </a:rPr>
              <a:t>学院</a:t>
            </a:r>
            <a:r>
              <a:rPr lang="en-US" altLang="zh-CN" dirty="0" smtClean="0">
                <a:latin typeface="黑体" panose="02010609060101010101" pitchFamily="49" charset="-122"/>
                <a:ea typeface="黑体" panose="02010609060101010101" pitchFamily="49" charset="-122"/>
              </a:rPr>
              <a:t>20</a:t>
            </a:r>
            <a:endParaRPr lang="zh-CN" altLang="en-US" dirty="0">
              <a:latin typeface="黑体" panose="02010609060101010101" pitchFamily="49" charset="-122"/>
              <a:ea typeface="黑体" panose="02010609060101010101" pitchFamily="49" charset="-122"/>
            </a:endParaRPr>
          </a:p>
        </p:txBody>
      </p:sp>
      <p:sp>
        <p:nvSpPr>
          <p:cNvPr id="21" name="TextBox 20"/>
          <p:cNvSpPr txBox="1"/>
          <p:nvPr/>
        </p:nvSpPr>
        <p:spPr>
          <a:xfrm>
            <a:off x="4644008" y="58679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交通学院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22" name="TextBox 21"/>
          <p:cNvSpPr txBox="1"/>
          <p:nvPr/>
        </p:nvSpPr>
        <p:spPr>
          <a:xfrm>
            <a:off x="6300192" y="5877272"/>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士官学院</a:t>
            </a:r>
            <a:r>
              <a:rPr lang="en-US" altLang="zh-CN" dirty="0" smtClean="0">
                <a:latin typeface="黑体" panose="02010609060101010101" pitchFamily="49" charset="-122"/>
                <a:ea typeface="黑体" panose="02010609060101010101" pitchFamily="49" charset="-122"/>
              </a:rPr>
              <a:t>30</a:t>
            </a:r>
            <a:endParaRPr lang="zh-CN" altLang="en-US" dirty="0">
              <a:latin typeface="黑体" panose="02010609060101010101" pitchFamily="49" charset="-122"/>
              <a:ea typeface="黑体" panose="02010609060101010101" pitchFamily="49" charset="-122"/>
            </a:endParaRPr>
          </a:p>
        </p:txBody>
      </p:sp>
      <p:sp>
        <p:nvSpPr>
          <p:cNvPr id="23" name="TextBox 22"/>
          <p:cNvSpPr txBox="1"/>
          <p:nvPr/>
        </p:nvSpPr>
        <p:spPr>
          <a:xfrm>
            <a:off x="2513092" y="23488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互联网出口</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11574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04664"/>
            <a:ext cx="6624736" cy="5997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77252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43608" y="5733256"/>
            <a:ext cx="1512168"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43808"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644008" y="5733256"/>
            <a:ext cx="1296144"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28184"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3608" y="5867980"/>
            <a:ext cx="1569660"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计算机学院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10" name="TextBox 9"/>
          <p:cNvSpPr txBox="1"/>
          <p:nvPr/>
        </p:nvSpPr>
        <p:spPr>
          <a:xfrm>
            <a:off x="2945140" y="586798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电气</a:t>
            </a:r>
            <a:r>
              <a:rPr lang="zh-CN" altLang="en-US" dirty="0" smtClean="0">
                <a:latin typeface="黑体" panose="02010609060101010101" pitchFamily="49" charset="-122"/>
                <a:ea typeface="黑体" panose="02010609060101010101" pitchFamily="49" charset="-122"/>
              </a:rPr>
              <a:t>学院</a:t>
            </a:r>
            <a:r>
              <a:rPr lang="en-US" altLang="zh-CN" dirty="0" smtClean="0">
                <a:latin typeface="黑体" panose="02010609060101010101" pitchFamily="49" charset="-122"/>
                <a:ea typeface="黑体" panose="02010609060101010101" pitchFamily="49" charset="-122"/>
              </a:rPr>
              <a:t>20</a:t>
            </a:r>
            <a:endParaRPr lang="zh-CN" altLang="en-US" dirty="0">
              <a:latin typeface="黑体" panose="02010609060101010101" pitchFamily="49" charset="-122"/>
              <a:ea typeface="黑体" panose="02010609060101010101" pitchFamily="49" charset="-122"/>
            </a:endParaRPr>
          </a:p>
        </p:txBody>
      </p:sp>
      <p:sp>
        <p:nvSpPr>
          <p:cNvPr id="11" name="TextBox 10"/>
          <p:cNvSpPr txBox="1"/>
          <p:nvPr/>
        </p:nvSpPr>
        <p:spPr>
          <a:xfrm>
            <a:off x="4644008" y="58679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交通学院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12" name="TextBox 11"/>
          <p:cNvSpPr txBox="1"/>
          <p:nvPr/>
        </p:nvSpPr>
        <p:spPr>
          <a:xfrm>
            <a:off x="6300192" y="5877272"/>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士官学院</a:t>
            </a:r>
            <a:r>
              <a:rPr lang="en-US" altLang="zh-CN" dirty="0" smtClean="0">
                <a:latin typeface="黑体" panose="02010609060101010101" pitchFamily="49" charset="-122"/>
                <a:ea typeface="黑体" panose="02010609060101010101" pitchFamily="49" charset="-122"/>
              </a:rPr>
              <a:t>30</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118690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836712"/>
            <a:ext cx="6811829"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8466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43608" y="5733256"/>
            <a:ext cx="1512168"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43808"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644008" y="5733256"/>
            <a:ext cx="1296144"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28184"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3608" y="5867980"/>
            <a:ext cx="1569660"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计算机学院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10" name="TextBox 9"/>
          <p:cNvSpPr txBox="1"/>
          <p:nvPr/>
        </p:nvSpPr>
        <p:spPr>
          <a:xfrm>
            <a:off x="2945140" y="586798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电气</a:t>
            </a:r>
            <a:r>
              <a:rPr lang="zh-CN" altLang="en-US" dirty="0" smtClean="0">
                <a:latin typeface="黑体" panose="02010609060101010101" pitchFamily="49" charset="-122"/>
                <a:ea typeface="黑体" panose="02010609060101010101" pitchFamily="49" charset="-122"/>
              </a:rPr>
              <a:t>学院</a:t>
            </a:r>
            <a:r>
              <a:rPr lang="en-US" altLang="zh-CN" dirty="0" smtClean="0">
                <a:latin typeface="黑体" panose="02010609060101010101" pitchFamily="49" charset="-122"/>
                <a:ea typeface="黑体" panose="02010609060101010101" pitchFamily="49" charset="-122"/>
              </a:rPr>
              <a:t>20</a:t>
            </a:r>
            <a:endParaRPr lang="zh-CN" altLang="en-US" dirty="0">
              <a:latin typeface="黑体" panose="02010609060101010101" pitchFamily="49" charset="-122"/>
              <a:ea typeface="黑体" panose="02010609060101010101" pitchFamily="49" charset="-122"/>
            </a:endParaRPr>
          </a:p>
        </p:txBody>
      </p:sp>
      <p:sp>
        <p:nvSpPr>
          <p:cNvPr id="11" name="TextBox 10"/>
          <p:cNvSpPr txBox="1"/>
          <p:nvPr/>
        </p:nvSpPr>
        <p:spPr>
          <a:xfrm>
            <a:off x="4644008" y="58679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交通学院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12" name="TextBox 11"/>
          <p:cNvSpPr txBox="1"/>
          <p:nvPr/>
        </p:nvSpPr>
        <p:spPr>
          <a:xfrm>
            <a:off x="6300192" y="5877272"/>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士官学院</a:t>
            </a:r>
            <a:r>
              <a:rPr lang="en-US" altLang="zh-CN" dirty="0" smtClean="0">
                <a:latin typeface="黑体" panose="02010609060101010101" pitchFamily="49" charset="-122"/>
                <a:ea typeface="黑体" panose="02010609060101010101" pitchFamily="49" charset="-122"/>
              </a:rPr>
              <a:t>30</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118690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178962096"/>
              </p:ext>
            </p:extLst>
          </p:nvPr>
        </p:nvGraphicFramePr>
        <p:xfrm>
          <a:off x="467544" y="476672"/>
          <a:ext cx="8280920" cy="5904657"/>
        </p:xfrm>
        <a:graphic>
          <a:graphicData uri="http://schemas.openxmlformats.org/drawingml/2006/table">
            <a:tbl>
              <a:tblPr firstRow="1" bandRow="1">
                <a:tableStyleId>{21E4AEA4-8DFA-4A89-87EB-49C32662AFE0}</a:tableStyleId>
              </a:tblPr>
              <a:tblGrid>
                <a:gridCol w="8280920"/>
              </a:tblGrid>
              <a:tr h="845433">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800" dirty="0" smtClean="0">
                          <a:latin typeface="黑体" panose="02010609060101010101" pitchFamily="49" charset="-122"/>
                          <a:ea typeface="黑体" panose="02010609060101010101" pitchFamily="49" charset="-122"/>
                        </a:rPr>
                        <a:t>主要任务</a:t>
                      </a:r>
                      <a:endParaRPr lang="zh-CN" altLang="en-US" sz="2800" dirty="0"/>
                    </a:p>
                  </a:txBody>
                  <a:tcPr/>
                </a:tc>
              </a:tr>
              <a:tr h="882760">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自行设置各子网的网关；</a:t>
                      </a:r>
                    </a:p>
                  </a:txBody>
                  <a:tcPr/>
                </a:tc>
              </a:tr>
              <a:tr h="1296144">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配置</a:t>
                      </a:r>
                      <a:r>
                        <a:rPr lang="en-US" altLang="zh-CN" sz="2400" dirty="0" smtClean="0">
                          <a:latin typeface="黑体" panose="02010609060101010101" pitchFamily="49" charset="-122"/>
                          <a:ea typeface="黑体" panose="02010609060101010101" pitchFamily="49" charset="-122"/>
                        </a:rPr>
                        <a:t>VLAN</a:t>
                      </a:r>
                      <a:r>
                        <a:rPr lang="zh-CN" altLang="en-US" sz="2400" dirty="0" smtClean="0">
                          <a:latin typeface="黑体" panose="02010609060101010101" pitchFamily="49" charset="-122"/>
                          <a:ea typeface="黑体" panose="02010609060101010101" pitchFamily="49" charset="-122"/>
                        </a:rPr>
                        <a:t>，其中</a:t>
                      </a:r>
                      <a:r>
                        <a:rPr lang="en-US" altLang="zh-CN" sz="2400" dirty="0" smtClean="0">
                          <a:latin typeface="黑体" panose="02010609060101010101" pitchFamily="49" charset="-122"/>
                          <a:ea typeface="黑体" panose="02010609060101010101" pitchFamily="49" charset="-122"/>
                        </a:rPr>
                        <a:t>VLAN 10</a:t>
                      </a:r>
                      <a:r>
                        <a:rPr lang="zh-CN" altLang="en-US" sz="2400" dirty="0" smtClean="0">
                          <a:latin typeface="黑体" panose="02010609060101010101" pitchFamily="49" charset="-122"/>
                          <a:ea typeface="黑体" panose="02010609060101010101" pitchFamily="49" charset="-122"/>
                        </a:rPr>
                        <a:t>电气学院，</a:t>
                      </a:r>
                      <a:r>
                        <a:rPr lang="en-US" altLang="zh-CN" sz="2400" dirty="0" smtClean="0">
                          <a:latin typeface="黑体" panose="02010609060101010101" pitchFamily="49" charset="-122"/>
                          <a:ea typeface="黑体" panose="02010609060101010101" pitchFamily="49" charset="-122"/>
                        </a:rPr>
                        <a:t>VLAN 20</a:t>
                      </a:r>
                      <a:r>
                        <a:rPr lang="zh-CN" altLang="en-US" sz="2400" dirty="0" smtClean="0">
                          <a:latin typeface="黑体" panose="02010609060101010101" pitchFamily="49" charset="-122"/>
                          <a:ea typeface="黑体" panose="02010609060101010101" pitchFamily="49" charset="-122"/>
                        </a:rPr>
                        <a:t>计算机学院，</a:t>
                      </a:r>
                      <a:r>
                        <a:rPr lang="en-US" altLang="zh-CN" sz="2400" dirty="0" smtClean="0">
                          <a:latin typeface="黑体" panose="02010609060101010101" pitchFamily="49" charset="-122"/>
                          <a:ea typeface="黑体" panose="02010609060101010101" pitchFamily="49" charset="-122"/>
                        </a:rPr>
                        <a:t>VLAN 30</a:t>
                      </a:r>
                      <a:r>
                        <a:rPr lang="zh-CN" altLang="en-US" sz="2400" dirty="0" smtClean="0">
                          <a:latin typeface="黑体" panose="02010609060101010101" pitchFamily="49" charset="-122"/>
                          <a:ea typeface="黑体" panose="02010609060101010101" pitchFamily="49" charset="-122"/>
                        </a:rPr>
                        <a:t>经管学院，</a:t>
                      </a:r>
                      <a:r>
                        <a:rPr lang="en-US" altLang="zh-CN" sz="2400" dirty="0" smtClean="0">
                          <a:latin typeface="黑体" panose="02010609060101010101" pitchFamily="49" charset="-122"/>
                          <a:ea typeface="黑体" panose="02010609060101010101" pitchFamily="49" charset="-122"/>
                        </a:rPr>
                        <a:t>VLAN 100</a:t>
                      </a:r>
                      <a:r>
                        <a:rPr lang="zh-CN" altLang="en-US" sz="2400" dirty="0" smtClean="0">
                          <a:latin typeface="黑体" panose="02010609060101010101" pitchFamily="49" charset="-122"/>
                          <a:ea typeface="黑体" panose="02010609060101010101" pitchFamily="49" charset="-122"/>
                        </a:rPr>
                        <a:t>服务器群，</a:t>
                      </a:r>
                      <a:r>
                        <a:rPr lang="en-US" altLang="zh-CN" sz="2400" dirty="0" smtClean="0">
                          <a:latin typeface="黑体" panose="02010609060101010101" pitchFamily="49" charset="-122"/>
                          <a:ea typeface="黑体" panose="02010609060101010101" pitchFamily="49" charset="-122"/>
                        </a:rPr>
                        <a:t>VLAN 999</a:t>
                      </a:r>
                      <a:r>
                        <a:rPr lang="zh-CN" altLang="en-US" sz="2400" dirty="0" smtClean="0">
                          <a:latin typeface="黑体" panose="02010609060101010101" pitchFamily="49" charset="-122"/>
                          <a:ea typeface="黑体" panose="02010609060101010101" pitchFamily="49" charset="-122"/>
                        </a:rPr>
                        <a:t>管理</a:t>
                      </a:r>
                      <a:r>
                        <a:rPr lang="en-US" altLang="zh-CN" sz="2400" dirty="0" smtClean="0">
                          <a:latin typeface="黑体" panose="02010609060101010101" pitchFamily="49" charset="-122"/>
                          <a:ea typeface="黑体" panose="02010609060101010101" pitchFamily="49" charset="-122"/>
                        </a:rPr>
                        <a:t>VLAN</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txBody>
                  <a:tcPr/>
                </a:tc>
              </a:tr>
              <a:tr h="936104">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配置各交换机的管理</a:t>
                      </a:r>
                      <a:r>
                        <a:rPr lang="en-US" altLang="zh-CN" sz="2400" dirty="0" smtClean="0">
                          <a:latin typeface="黑体" panose="02010609060101010101" pitchFamily="49" charset="-122"/>
                          <a:ea typeface="黑体" panose="02010609060101010101" pitchFamily="49" charset="-122"/>
                        </a:rPr>
                        <a:t>IP</a:t>
                      </a:r>
                      <a:r>
                        <a:rPr lang="zh-CN" altLang="en-US" sz="2400" dirty="0" smtClean="0">
                          <a:latin typeface="黑体" panose="02010609060101010101" pitchFamily="49" charset="-122"/>
                          <a:ea typeface="黑体" panose="02010609060101010101" pitchFamily="49" charset="-122"/>
                        </a:rPr>
                        <a:t>，并配置</a:t>
                      </a:r>
                      <a:r>
                        <a:rPr lang="en-US" altLang="zh-CN" sz="2400" dirty="0" smtClean="0">
                          <a:latin typeface="黑体" panose="02010609060101010101" pitchFamily="49" charset="-122"/>
                          <a:ea typeface="黑体" panose="02010609060101010101" pitchFamily="49" charset="-122"/>
                        </a:rPr>
                        <a:t>telnet</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txBody>
                  <a:tcPr/>
                </a:tc>
              </a:tr>
              <a:tr h="1008112">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4.</a:t>
                      </a:r>
                      <a:r>
                        <a:rPr lang="zh-CN" altLang="en-US" sz="2400" dirty="0" smtClean="0">
                          <a:latin typeface="黑体" panose="02010609060101010101" pitchFamily="49" charset="-122"/>
                          <a:ea typeface="黑体" panose="02010609060101010101" pitchFamily="49" charset="-122"/>
                        </a:rPr>
                        <a:t>配置全网通；</a:t>
                      </a:r>
                    </a:p>
                  </a:txBody>
                  <a:tcPr/>
                </a:tc>
              </a:tr>
              <a:tr h="936104">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5.</a:t>
                      </a:r>
                      <a:r>
                        <a:rPr lang="zh-CN" altLang="en-US" sz="2400" dirty="0" smtClean="0">
                          <a:latin typeface="黑体" panose="02010609060101010101" pitchFamily="49" charset="-122"/>
                          <a:ea typeface="黑体" panose="02010609060101010101" pitchFamily="49" charset="-122"/>
                        </a:rPr>
                        <a:t>配置和应用</a:t>
                      </a:r>
                      <a:r>
                        <a:rPr lang="en-US" altLang="zh-CN" sz="2400" dirty="0" smtClean="0">
                          <a:latin typeface="黑体" panose="02010609060101010101" pitchFamily="49" charset="-122"/>
                          <a:ea typeface="黑体" panose="02010609060101010101" pitchFamily="49" charset="-122"/>
                        </a:rPr>
                        <a:t>DNS</a:t>
                      </a:r>
                      <a:r>
                        <a:rPr lang="zh-CN" altLang="en-US" sz="2400" dirty="0" smtClean="0">
                          <a:latin typeface="黑体" panose="02010609060101010101" pitchFamily="49" charset="-122"/>
                          <a:ea typeface="黑体" panose="02010609060101010101" pitchFamily="49" charset="-122"/>
                        </a:rPr>
                        <a:t>和</a:t>
                      </a:r>
                      <a:r>
                        <a:rPr lang="en-US" altLang="zh-CN" sz="2400" dirty="0" smtClean="0">
                          <a:latin typeface="黑体" panose="02010609060101010101" pitchFamily="49" charset="-122"/>
                          <a:ea typeface="黑体" panose="02010609060101010101" pitchFamily="49" charset="-122"/>
                        </a:rPr>
                        <a:t>WWW</a:t>
                      </a:r>
                      <a:r>
                        <a:rPr lang="zh-CN" altLang="en-US" sz="2400" dirty="0" smtClean="0">
                          <a:latin typeface="黑体" panose="02010609060101010101" pitchFamily="49" charset="-122"/>
                          <a:ea typeface="黑体" panose="02010609060101010101" pitchFamily="49" charset="-122"/>
                        </a:rPr>
                        <a:t>服务器。</a:t>
                      </a:r>
                    </a:p>
                  </a:txBody>
                  <a:tcPr/>
                </a:tc>
              </a:tr>
            </a:tbl>
          </a:graphicData>
        </a:graphic>
      </p:graphicFrame>
    </p:spTree>
    <p:extLst>
      <p:ext uri="{BB962C8B-B14F-4D97-AF65-F5344CB8AC3E}">
        <p14:creationId xmlns:p14="http://schemas.microsoft.com/office/powerpoint/2010/main" val="33477252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1869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495570"/>
            <a:ext cx="2507418" cy="461665"/>
          </a:xfrm>
          <a:prstGeom prst="rect">
            <a:avLst/>
          </a:prstGeom>
          <a:noFill/>
        </p:spPr>
        <p:txBody>
          <a:bodyPr wrap="none" rtlCol="0">
            <a:spAutoFit/>
          </a:bodyPr>
          <a:lstStyle/>
          <a:p>
            <a:r>
              <a:rPr lang="zh-CN" altLang="en-US" sz="2400" b="1" dirty="0" smtClean="0">
                <a:solidFill>
                  <a:srgbClr val="0070C0"/>
                </a:solidFill>
                <a:latin typeface="黑体" panose="02010609060101010101" pitchFamily="49" charset="-122"/>
                <a:ea typeface="黑体" panose="02010609060101010101" pitchFamily="49" charset="-122"/>
              </a:rPr>
              <a:t>交换机</a:t>
            </a:r>
            <a:r>
              <a:rPr lang="en-US" altLang="zh-CN" sz="2400" b="1" dirty="0" smtClean="0">
                <a:solidFill>
                  <a:srgbClr val="0070C0"/>
                </a:solidFill>
                <a:latin typeface="黑体" panose="02010609060101010101" pitchFamily="49" charset="-122"/>
                <a:ea typeface="黑体" panose="02010609060101010101" pitchFamily="49" charset="-122"/>
              </a:rPr>
              <a:t>SW0</a:t>
            </a:r>
            <a:r>
              <a:rPr lang="zh-CN" altLang="en-US" sz="2400" b="1" dirty="0" smtClean="0">
                <a:solidFill>
                  <a:srgbClr val="0070C0"/>
                </a:solidFill>
                <a:latin typeface="黑体" panose="02010609060101010101" pitchFamily="49" charset="-122"/>
                <a:ea typeface="黑体" panose="02010609060101010101" pitchFamily="49" charset="-122"/>
              </a:rPr>
              <a:t>配置：</a:t>
            </a:r>
            <a:endParaRPr lang="zh-CN" altLang="en-US" sz="2400" b="1" dirty="0">
              <a:solidFill>
                <a:srgbClr val="0070C0"/>
              </a:solidFill>
              <a:latin typeface="黑体" panose="02010609060101010101" pitchFamily="49" charset="-122"/>
              <a:ea typeface="黑体" panose="02010609060101010101" pitchFamily="49" charset="-122"/>
            </a:endParaRPr>
          </a:p>
        </p:txBody>
      </p:sp>
      <p:sp>
        <p:nvSpPr>
          <p:cNvPr id="3" name="矩形 2"/>
          <p:cNvSpPr/>
          <p:nvPr/>
        </p:nvSpPr>
        <p:spPr>
          <a:xfrm>
            <a:off x="827584" y="1132957"/>
            <a:ext cx="2880320" cy="5056128"/>
          </a:xfrm>
          <a:prstGeom prst="rect">
            <a:avLst/>
          </a:prstGeom>
          <a:ln>
            <a:solidFill>
              <a:schemeClr val="accent1"/>
            </a:solidFill>
          </a:ln>
        </p:spPr>
        <p:txBody>
          <a:bodyPr wrap="square">
            <a:spAutoFit/>
          </a:bodyPr>
          <a:lstStyle/>
          <a:p>
            <a:pPr>
              <a:lnSpc>
                <a:spcPct val="120000"/>
              </a:lnSpc>
            </a:pPr>
            <a:r>
              <a:rPr lang="en-US" altLang="zh-CN" dirty="0" err="1" smtClean="0"/>
              <a:t>vlan</a:t>
            </a:r>
            <a:r>
              <a:rPr lang="en-US" altLang="zh-CN" dirty="0" smtClean="0"/>
              <a:t> </a:t>
            </a:r>
            <a:r>
              <a:rPr lang="en-US" altLang="zh-CN" dirty="0"/>
              <a:t>10</a:t>
            </a:r>
          </a:p>
          <a:p>
            <a:pPr>
              <a:lnSpc>
                <a:spcPct val="120000"/>
              </a:lnSpc>
            </a:pPr>
            <a:r>
              <a:rPr lang="en-US" altLang="zh-CN" dirty="0" err="1"/>
              <a:t>vlan</a:t>
            </a:r>
            <a:r>
              <a:rPr lang="en-US" altLang="zh-CN" dirty="0"/>
              <a:t> 20</a:t>
            </a:r>
          </a:p>
          <a:p>
            <a:pPr>
              <a:lnSpc>
                <a:spcPct val="120000"/>
              </a:lnSpc>
            </a:pPr>
            <a:r>
              <a:rPr lang="en-US" altLang="zh-CN" dirty="0" err="1"/>
              <a:t>vlan</a:t>
            </a:r>
            <a:r>
              <a:rPr lang="en-US" altLang="zh-CN" dirty="0"/>
              <a:t> 30</a:t>
            </a:r>
          </a:p>
          <a:p>
            <a:pPr>
              <a:lnSpc>
                <a:spcPct val="120000"/>
              </a:lnSpc>
            </a:pPr>
            <a:r>
              <a:rPr lang="en-US" altLang="zh-CN" dirty="0" err="1"/>
              <a:t>vlan</a:t>
            </a:r>
            <a:r>
              <a:rPr lang="en-US" altLang="zh-CN" dirty="0"/>
              <a:t> 100</a:t>
            </a:r>
          </a:p>
          <a:p>
            <a:pPr>
              <a:lnSpc>
                <a:spcPct val="120000"/>
              </a:lnSpc>
            </a:pPr>
            <a:r>
              <a:rPr lang="en-US" altLang="zh-CN" dirty="0" err="1"/>
              <a:t>vlan</a:t>
            </a:r>
            <a:r>
              <a:rPr lang="en-US" altLang="zh-CN" dirty="0"/>
              <a:t> 999</a:t>
            </a:r>
          </a:p>
          <a:p>
            <a:pPr>
              <a:lnSpc>
                <a:spcPct val="120000"/>
              </a:lnSpc>
            </a:pPr>
            <a:r>
              <a:rPr lang="en-US" altLang="zh-CN" dirty="0">
                <a:solidFill>
                  <a:srgbClr val="0070C0"/>
                </a:solidFill>
              </a:rPr>
              <a:t>interface FastEthernet0/1</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FastEthernet0/2</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FastEthernet0/3</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p>
          <a:p>
            <a:pPr>
              <a:lnSpc>
                <a:spcPct val="120000"/>
              </a:lnSpc>
            </a:pPr>
            <a:r>
              <a:rPr lang="en-US" altLang="zh-CN" dirty="0">
                <a:solidFill>
                  <a:srgbClr val="FF0000"/>
                </a:solidFill>
              </a:rPr>
              <a:t>enable password test</a:t>
            </a:r>
            <a:endParaRPr lang="en-US" altLang="zh-CN" dirty="0" smtClean="0">
              <a:solidFill>
                <a:srgbClr val="FF0000"/>
              </a:solidFill>
            </a:endParaRPr>
          </a:p>
          <a:p>
            <a:pPr>
              <a:lnSpc>
                <a:spcPct val="120000"/>
              </a:lnSpc>
            </a:pPr>
            <a:r>
              <a:rPr lang="en-US" altLang="zh-CN" dirty="0" smtClean="0">
                <a:solidFill>
                  <a:srgbClr val="FF0000"/>
                </a:solidFill>
              </a:rPr>
              <a:t>line </a:t>
            </a:r>
            <a:r>
              <a:rPr lang="en-US" altLang="zh-CN" dirty="0" err="1">
                <a:solidFill>
                  <a:srgbClr val="FF0000"/>
                </a:solidFill>
              </a:rPr>
              <a:t>vty</a:t>
            </a:r>
            <a:r>
              <a:rPr lang="en-US" altLang="zh-CN" dirty="0">
                <a:solidFill>
                  <a:srgbClr val="FF0000"/>
                </a:solidFill>
              </a:rPr>
              <a:t> 0 </a:t>
            </a:r>
            <a:r>
              <a:rPr lang="en-US" altLang="zh-CN" dirty="0" smtClean="0">
                <a:solidFill>
                  <a:srgbClr val="FF0000"/>
                </a:solidFill>
              </a:rPr>
              <a:t>15</a:t>
            </a:r>
            <a:endParaRPr lang="en-US" altLang="zh-CN" dirty="0">
              <a:solidFill>
                <a:srgbClr val="FF0000"/>
              </a:solidFill>
            </a:endParaRPr>
          </a:p>
          <a:p>
            <a:pPr>
              <a:lnSpc>
                <a:spcPct val="120000"/>
              </a:lnSpc>
            </a:pPr>
            <a:r>
              <a:rPr lang="en-US" altLang="zh-CN" dirty="0">
                <a:solidFill>
                  <a:srgbClr val="FF0000"/>
                </a:solidFill>
              </a:rPr>
              <a:t>password cisco</a:t>
            </a:r>
          </a:p>
          <a:p>
            <a:pPr>
              <a:lnSpc>
                <a:spcPct val="120000"/>
              </a:lnSpc>
            </a:pPr>
            <a:r>
              <a:rPr lang="en-US" altLang="zh-CN" dirty="0">
                <a:solidFill>
                  <a:srgbClr val="FF0000"/>
                </a:solidFill>
              </a:rPr>
              <a:t>login</a:t>
            </a:r>
            <a:endParaRPr lang="zh-CN" altLang="en-US" dirty="0">
              <a:solidFill>
                <a:srgbClr val="FF0000"/>
              </a:solidFill>
            </a:endParaRPr>
          </a:p>
        </p:txBody>
      </p:sp>
      <p:sp>
        <p:nvSpPr>
          <p:cNvPr id="4" name="矩形 3"/>
          <p:cNvSpPr/>
          <p:nvPr/>
        </p:nvSpPr>
        <p:spPr>
          <a:xfrm>
            <a:off x="4067944" y="1124744"/>
            <a:ext cx="4320480" cy="3726533"/>
          </a:xfrm>
          <a:prstGeom prst="rect">
            <a:avLst/>
          </a:prstGeom>
          <a:ln>
            <a:solidFill>
              <a:schemeClr val="accent1"/>
            </a:solidFill>
          </a:ln>
        </p:spPr>
        <p:txBody>
          <a:bodyPr wrap="square">
            <a:spAutoFit/>
          </a:bodyPr>
          <a:lstStyle/>
          <a:p>
            <a:pPr>
              <a:lnSpc>
                <a:spcPct val="120000"/>
              </a:lnSpc>
            </a:pPr>
            <a:r>
              <a:rPr lang="en-US" altLang="zh-CN" dirty="0" err="1">
                <a:solidFill>
                  <a:srgbClr val="FF0000"/>
                </a:solidFill>
              </a:rPr>
              <a:t>ip</a:t>
            </a:r>
            <a:r>
              <a:rPr lang="en-US" altLang="zh-CN" dirty="0">
                <a:solidFill>
                  <a:srgbClr val="FF0000"/>
                </a:solidFill>
              </a:rPr>
              <a:t> </a:t>
            </a:r>
            <a:r>
              <a:rPr lang="en-US" altLang="zh-CN" dirty="0" smtClean="0">
                <a:solidFill>
                  <a:srgbClr val="FF0000"/>
                </a:solidFill>
              </a:rPr>
              <a:t>routing</a:t>
            </a:r>
          </a:p>
          <a:p>
            <a:pPr>
              <a:lnSpc>
                <a:spcPct val="120000"/>
              </a:lnSpc>
            </a:pPr>
            <a:r>
              <a:rPr lang="en-US" altLang="zh-CN" dirty="0" smtClean="0"/>
              <a:t>interface </a:t>
            </a:r>
            <a:r>
              <a:rPr lang="en-US" altLang="zh-CN" dirty="0" err="1" smtClean="0"/>
              <a:t>Vlan</a:t>
            </a:r>
            <a:r>
              <a:rPr lang="en-US" altLang="zh-CN" dirty="0" smtClean="0"/>
              <a:t> 10</a:t>
            </a:r>
            <a:endParaRPr lang="en-US" altLang="zh-CN" dirty="0"/>
          </a:p>
          <a:p>
            <a:pPr>
              <a:lnSpc>
                <a:spcPct val="120000"/>
              </a:lnSpc>
            </a:pPr>
            <a:r>
              <a:rPr lang="en-US" altLang="zh-CN" dirty="0" err="1"/>
              <a:t>ip</a:t>
            </a:r>
            <a:r>
              <a:rPr lang="en-US" altLang="zh-CN" dirty="0"/>
              <a:t> address 192.168.10.1 </a:t>
            </a:r>
            <a:r>
              <a:rPr lang="en-US" altLang="zh-CN" dirty="0" smtClean="0"/>
              <a:t>255.255.255.0</a:t>
            </a:r>
            <a:endParaRPr lang="en-US" altLang="zh-CN" dirty="0"/>
          </a:p>
          <a:p>
            <a:pPr>
              <a:lnSpc>
                <a:spcPct val="120000"/>
              </a:lnSpc>
            </a:pPr>
            <a:r>
              <a:rPr lang="en-US" altLang="zh-CN" dirty="0"/>
              <a:t>interface </a:t>
            </a:r>
            <a:r>
              <a:rPr lang="en-US" altLang="zh-CN" dirty="0" err="1" smtClean="0"/>
              <a:t>Vlan</a:t>
            </a:r>
            <a:r>
              <a:rPr lang="en-US" altLang="zh-CN" dirty="0" smtClean="0"/>
              <a:t> 20</a:t>
            </a:r>
            <a:endParaRPr lang="en-US" altLang="zh-CN" dirty="0"/>
          </a:p>
          <a:p>
            <a:pPr>
              <a:lnSpc>
                <a:spcPct val="120000"/>
              </a:lnSpc>
            </a:pPr>
            <a:r>
              <a:rPr lang="en-US" altLang="zh-CN" dirty="0" err="1"/>
              <a:t>ip</a:t>
            </a:r>
            <a:r>
              <a:rPr lang="en-US" altLang="zh-CN" dirty="0"/>
              <a:t> address 192.168.20.1 </a:t>
            </a:r>
            <a:r>
              <a:rPr lang="en-US" altLang="zh-CN" dirty="0" smtClean="0"/>
              <a:t>255.255.255.0</a:t>
            </a:r>
            <a:endParaRPr lang="en-US" altLang="zh-CN" dirty="0"/>
          </a:p>
          <a:p>
            <a:pPr>
              <a:lnSpc>
                <a:spcPct val="120000"/>
              </a:lnSpc>
            </a:pPr>
            <a:r>
              <a:rPr lang="en-US" altLang="zh-CN" dirty="0"/>
              <a:t>interface </a:t>
            </a:r>
            <a:r>
              <a:rPr lang="en-US" altLang="zh-CN" dirty="0" err="1" smtClean="0"/>
              <a:t>Vlan</a:t>
            </a:r>
            <a:r>
              <a:rPr lang="en-US" altLang="zh-CN" dirty="0" smtClean="0"/>
              <a:t> 30</a:t>
            </a:r>
            <a:endParaRPr lang="en-US" altLang="zh-CN" dirty="0"/>
          </a:p>
          <a:p>
            <a:pPr>
              <a:lnSpc>
                <a:spcPct val="120000"/>
              </a:lnSpc>
            </a:pPr>
            <a:r>
              <a:rPr lang="en-US" altLang="zh-CN" dirty="0" err="1"/>
              <a:t>ip</a:t>
            </a:r>
            <a:r>
              <a:rPr lang="en-US" altLang="zh-CN" dirty="0"/>
              <a:t> address 192.168.30.1 </a:t>
            </a:r>
            <a:r>
              <a:rPr lang="en-US" altLang="zh-CN" dirty="0" smtClean="0"/>
              <a:t>255.255.255.0</a:t>
            </a:r>
            <a:endParaRPr lang="en-US" altLang="zh-CN" dirty="0"/>
          </a:p>
          <a:p>
            <a:pPr>
              <a:lnSpc>
                <a:spcPct val="120000"/>
              </a:lnSpc>
            </a:pPr>
            <a:r>
              <a:rPr lang="en-US" altLang="zh-CN" dirty="0"/>
              <a:t>interface </a:t>
            </a:r>
            <a:r>
              <a:rPr lang="en-US" altLang="zh-CN" dirty="0" err="1" smtClean="0"/>
              <a:t>Vlan</a:t>
            </a:r>
            <a:r>
              <a:rPr lang="en-US" altLang="zh-CN" dirty="0" smtClean="0"/>
              <a:t> 100</a:t>
            </a:r>
            <a:endParaRPr lang="en-US" altLang="zh-CN" dirty="0"/>
          </a:p>
          <a:p>
            <a:pPr>
              <a:lnSpc>
                <a:spcPct val="120000"/>
              </a:lnSpc>
            </a:pPr>
            <a:r>
              <a:rPr lang="en-US" altLang="zh-CN" dirty="0" err="1"/>
              <a:t>ip</a:t>
            </a:r>
            <a:r>
              <a:rPr lang="en-US" altLang="zh-CN" dirty="0"/>
              <a:t> address 192.168.100.1 </a:t>
            </a:r>
            <a:r>
              <a:rPr lang="en-US" altLang="zh-CN" dirty="0" smtClean="0"/>
              <a:t>255.255.255.0</a:t>
            </a:r>
            <a:endParaRPr lang="en-US" altLang="zh-CN" dirty="0"/>
          </a:p>
          <a:p>
            <a:pPr>
              <a:lnSpc>
                <a:spcPct val="120000"/>
              </a:lnSpc>
            </a:pPr>
            <a:r>
              <a:rPr lang="en-US" altLang="zh-CN" dirty="0"/>
              <a:t>interface </a:t>
            </a:r>
            <a:r>
              <a:rPr lang="en-US" altLang="zh-CN" dirty="0" err="1" smtClean="0"/>
              <a:t>Vlan</a:t>
            </a:r>
            <a:r>
              <a:rPr lang="en-US" altLang="zh-CN" dirty="0" smtClean="0"/>
              <a:t> 999</a:t>
            </a:r>
            <a:endParaRPr lang="en-US" altLang="zh-CN" dirty="0"/>
          </a:p>
          <a:p>
            <a:pPr>
              <a:lnSpc>
                <a:spcPct val="120000"/>
              </a:lnSpc>
            </a:pPr>
            <a:r>
              <a:rPr lang="en-US" altLang="zh-CN" dirty="0" err="1"/>
              <a:t>ip</a:t>
            </a:r>
            <a:r>
              <a:rPr lang="en-US" altLang="zh-CN" dirty="0"/>
              <a:t> address 172.16.24.1 255.255.255.0</a:t>
            </a:r>
            <a:endParaRPr lang="zh-CN" altLang="en-US" dirty="0"/>
          </a:p>
        </p:txBody>
      </p:sp>
    </p:spTree>
    <p:extLst>
      <p:ext uri="{BB962C8B-B14F-4D97-AF65-F5344CB8AC3E}">
        <p14:creationId xmlns:p14="http://schemas.microsoft.com/office/powerpoint/2010/main" val="3347725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683568" y="548680"/>
            <a:ext cx="489585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dirty="0" smtClean="0">
                <a:effectLst/>
                <a:latin typeface="微软雅黑" panose="020B0503020204020204" pitchFamily="34" charset="-122"/>
                <a:ea typeface="微软雅黑" panose="020B0503020204020204" pitchFamily="34" charset="-122"/>
              </a:rPr>
              <a:t>场景一：需求分析</a:t>
            </a:r>
          </a:p>
        </p:txBody>
      </p:sp>
      <p:sp>
        <p:nvSpPr>
          <p:cNvPr id="81924" name="Text Box 4"/>
          <p:cNvSpPr txBox="1">
            <a:spLocks noChangeArrowheads="1"/>
          </p:cNvSpPr>
          <p:nvPr/>
        </p:nvSpPr>
        <p:spPr bwMode="auto">
          <a:xfrm>
            <a:off x="1763688" y="1412776"/>
            <a:ext cx="464742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sz="2400" dirty="0">
                <a:solidFill>
                  <a:srgbClr val="FF0000"/>
                </a:solidFill>
                <a:latin typeface="黑体" pitchFamily="49" charset="-122"/>
                <a:ea typeface="黑体" pitchFamily="49" charset="-122"/>
              </a:rPr>
              <a:t>用户</a:t>
            </a:r>
            <a:r>
              <a:rPr lang="zh-CN" altLang="en-US" sz="2400" dirty="0" smtClean="0">
                <a:solidFill>
                  <a:srgbClr val="FF0000"/>
                </a:solidFill>
                <a:latin typeface="黑体" pitchFamily="49" charset="-122"/>
                <a:ea typeface="黑体" pitchFamily="49" charset="-122"/>
              </a:rPr>
              <a:t>提出：</a:t>
            </a:r>
            <a:endParaRPr lang="zh-CN" altLang="en-US" sz="2400" dirty="0">
              <a:solidFill>
                <a:srgbClr val="FF0000"/>
              </a:solidFill>
              <a:latin typeface="黑体" pitchFamily="49" charset="-122"/>
              <a:ea typeface="黑体" pitchFamily="49" charset="-122"/>
            </a:endParaRPr>
          </a:p>
          <a:p>
            <a:pPr>
              <a:lnSpc>
                <a:spcPct val="150000"/>
              </a:lnSpc>
            </a:pPr>
            <a:r>
              <a:rPr lang="en-US" altLang="zh-CN" sz="2400" dirty="0">
                <a:latin typeface="黑体" pitchFamily="49" charset="-122"/>
                <a:ea typeface="黑体" pitchFamily="49" charset="-122"/>
              </a:rPr>
              <a:t>1</a:t>
            </a:r>
            <a:r>
              <a:rPr lang="zh-CN" altLang="en-US" sz="2400" dirty="0">
                <a:latin typeface="黑体" pitchFamily="49" charset="-122"/>
                <a:ea typeface="黑体" pitchFamily="49" charset="-122"/>
              </a:rPr>
              <a:t>）用户数：</a:t>
            </a:r>
            <a:r>
              <a:rPr lang="en-US" altLang="zh-CN" sz="2400" dirty="0">
                <a:latin typeface="黑体" pitchFamily="49" charset="-122"/>
                <a:ea typeface="黑体" pitchFamily="49" charset="-122"/>
              </a:rPr>
              <a:t>3000</a:t>
            </a:r>
            <a:r>
              <a:rPr lang="en-US" altLang="zh-CN" sz="2400" dirty="0">
                <a:latin typeface="Times New Roman"/>
                <a:ea typeface="黑体" pitchFamily="49" charset="-122"/>
              </a:rPr>
              <a:t>—</a:t>
            </a:r>
            <a:r>
              <a:rPr lang="en-US" altLang="zh-CN" sz="2400" dirty="0">
                <a:latin typeface="黑体" pitchFamily="49" charset="-122"/>
                <a:ea typeface="黑体" pitchFamily="49" charset="-122"/>
              </a:rPr>
              <a:t>5000</a:t>
            </a:r>
            <a:r>
              <a:rPr lang="zh-CN" altLang="en-US" sz="2400" dirty="0">
                <a:latin typeface="黑体" pitchFamily="49" charset="-122"/>
                <a:ea typeface="黑体" pitchFamily="49" charset="-122"/>
              </a:rPr>
              <a:t>用户点；</a:t>
            </a:r>
          </a:p>
          <a:p>
            <a:pPr>
              <a:lnSpc>
                <a:spcPct val="150000"/>
              </a:lnSpc>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a:t>
            </a:r>
            <a:r>
              <a:rPr lang="zh-CN" altLang="en-US" sz="2400" dirty="0" smtClean="0">
                <a:latin typeface="黑体" pitchFamily="49" charset="-122"/>
                <a:ea typeface="黑体" pitchFamily="49" charset="-122"/>
              </a:rPr>
              <a:t>有五个</a:t>
            </a:r>
            <a:r>
              <a:rPr lang="zh-CN" altLang="en-US" sz="2400" dirty="0">
                <a:latin typeface="黑体" pitchFamily="49" charset="-122"/>
                <a:ea typeface="黑体" pitchFamily="49" charset="-122"/>
              </a:rPr>
              <a:t>教学大楼；</a:t>
            </a:r>
          </a:p>
          <a:p>
            <a:pPr>
              <a:lnSpc>
                <a:spcPct val="150000"/>
              </a:lnSpc>
            </a:pPr>
            <a:r>
              <a:rPr lang="en-US" altLang="zh-CN" sz="2400" dirty="0">
                <a:latin typeface="黑体" pitchFamily="49" charset="-122"/>
                <a:ea typeface="黑体" pitchFamily="49" charset="-122"/>
              </a:rPr>
              <a:t>3</a:t>
            </a:r>
            <a:r>
              <a:rPr lang="zh-CN" altLang="en-US" sz="2400" dirty="0">
                <a:latin typeface="黑体" pitchFamily="49" charset="-122"/>
                <a:ea typeface="黑体" pitchFamily="49" charset="-122"/>
              </a:rPr>
              <a:t>）中心机房服务器有</a:t>
            </a:r>
            <a:r>
              <a:rPr lang="en-US" altLang="zh-CN" sz="2400" dirty="0">
                <a:latin typeface="黑体" pitchFamily="49" charset="-122"/>
                <a:ea typeface="黑体" pitchFamily="49" charset="-122"/>
              </a:rPr>
              <a:t>20-30</a:t>
            </a:r>
            <a:r>
              <a:rPr lang="zh-CN" altLang="en-US" sz="2400" dirty="0">
                <a:latin typeface="黑体" pitchFamily="49" charset="-122"/>
                <a:ea typeface="黑体" pitchFamily="49" charset="-122"/>
              </a:rPr>
              <a:t>台；</a:t>
            </a:r>
          </a:p>
          <a:p>
            <a:pPr>
              <a:lnSpc>
                <a:spcPct val="150000"/>
              </a:lnSpc>
            </a:pPr>
            <a:r>
              <a:rPr lang="en-US" altLang="zh-CN" sz="2400" dirty="0">
                <a:latin typeface="黑体" pitchFamily="49" charset="-122"/>
                <a:ea typeface="黑体" pitchFamily="49" charset="-122"/>
              </a:rPr>
              <a:t>4</a:t>
            </a:r>
            <a:r>
              <a:rPr lang="zh-CN" altLang="en-US" sz="2400" dirty="0">
                <a:latin typeface="黑体" pitchFamily="49" charset="-122"/>
                <a:ea typeface="黑体" pitchFamily="49" charset="-122"/>
              </a:rPr>
              <a:t>）主干要求</a:t>
            </a:r>
            <a:r>
              <a:rPr lang="en-US" altLang="zh-CN" sz="2400" dirty="0" smtClean="0">
                <a:latin typeface="黑体" pitchFamily="49" charset="-122"/>
                <a:ea typeface="黑体" pitchFamily="49" charset="-122"/>
              </a:rPr>
              <a:t>10000M</a:t>
            </a:r>
            <a:r>
              <a:rPr lang="zh-CN" altLang="en-US" sz="2400" dirty="0">
                <a:latin typeface="黑体" pitchFamily="49" charset="-122"/>
                <a:ea typeface="黑体" pitchFamily="49" charset="-122"/>
              </a:rPr>
              <a:t>；</a:t>
            </a:r>
          </a:p>
          <a:p>
            <a:pPr>
              <a:lnSpc>
                <a:spcPct val="150000"/>
              </a:lnSpc>
            </a:pPr>
            <a:r>
              <a:rPr lang="zh-CN" altLang="en-US" sz="2400" dirty="0">
                <a:solidFill>
                  <a:srgbClr val="FF0000"/>
                </a:solidFill>
                <a:latin typeface="黑体" pitchFamily="49" charset="-122"/>
                <a:ea typeface="黑体" pitchFamily="49" charset="-122"/>
              </a:rPr>
              <a:t>主要调研：</a:t>
            </a:r>
          </a:p>
          <a:p>
            <a:pPr>
              <a:lnSpc>
                <a:spcPct val="150000"/>
              </a:lnSpc>
            </a:pPr>
            <a:r>
              <a:rPr lang="en-US" altLang="zh-CN" sz="2400" dirty="0">
                <a:latin typeface="黑体" pitchFamily="49" charset="-122"/>
                <a:ea typeface="黑体" pitchFamily="49" charset="-122"/>
              </a:rPr>
              <a:t>1</a:t>
            </a:r>
            <a:r>
              <a:rPr lang="zh-CN" altLang="en-US" sz="2400" dirty="0">
                <a:latin typeface="黑体" pitchFamily="49" charset="-122"/>
                <a:ea typeface="黑体" pitchFamily="49" charset="-122"/>
              </a:rPr>
              <a:t>）用户点的分布情况；</a:t>
            </a:r>
          </a:p>
          <a:p>
            <a:pPr>
              <a:lnSpc>
                <a:spcPct val="150000"/>
              </a:lnSpc>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）安全、稳定、效率的设计</a:t>
            </a:r>
          </a:p>
          <a:p>
            <a:pPr>
              <a:lnSpc>
                <a:spcPct val="150000"/>
              </a:lnSpc>
            </a:pP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1505538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4422" y="332656"/>
            <a:ext cx="2507418" cy="461665"/>
          </a:xfrm>
          <a:prstGeom prst="rect">
            <a:avLst/>
          </a:prstGeom>
          <a:noFill/>
        </p:spPr>
        <p:txBody>
          <a:bodyPr wrap="none" rtlCol="0">
            <a:spAutoFit/>
          </a:bodyPr>
          <a:lstStyle/>
          <a:p>
            <a:r>
              <a:rPr lang="zh-CN" altLang="en-US" sz="2400" b="1" dirty="0" smtClean="0">
                <a:solidFill>
                  <a:srgbClr val="0070C0"/>
                </a:solidFill>
                <a:latin typeface="黑体" panose="02010609060101010101" pitchFamily="49" charset="-122"/>
                <a:ea typeface="黑体" panose="02010609060101010101" pitchFamily="49" charset="-122"/>
              </a:rPr>
              <a:t>交换机</a:t>
            </a:r>
            <a:r>
              <a:rPr lang="en-US" altLang="zh-CN" sz="2400" b="1" dirty="0" smtClean="0">
                <a:solidFill>
                  <a:srgbClr val="0070C0"/>
                </a:solidFill>
                <a:latin typeface="黑体" panose="02010609060101010101" pitchFamily="49" charset="-122"/>
                <a:ea typeface="黑体" panose="02010609060101010101" pitchFamily="49" charset="-122"/>
              </a:rPr>
              <a:t>SW1</a:t>
            </a:r>
            <a:r>
              <a:rPr lang="zh-CN" altLang="en-US" sz="2400" b="1" dirty="0" smtClean="0">
                <a:solidFill>
                  <a:srgbClr val="0070C0"/>
                </a:solidFill>
                <a:latin typeface="黑体" panose="02010609060101010101" pitchFamily="49" charset="-122"/>
                <a:ea typeface="黑体" panose="02010609060101010101" pitchFamily="49" charset="-122"/>
              </a:rPr>
              <a:t>配置：</a:t>
            </a:r>
            <a:endParaRPr lang="zh-CN" altLang="en-US" sz="2400" b="1" dirty="0">
              <a:solidFill>
                <a:srgbClr val="0070C0"/>
              </a:solidFill>
              <a:latin typeface="黑体" panose="02010609060101010101" pitchFamily="49" charset="-122"/>
              <a:ea typeface="黑体" panose="02010609060101010101" pitchFamily="49" charset="-122"/>
            </a:endParaRPr>
          </a:p>
        </p:txBody>
      </p:sp>
      <p:sp>
        <p:nvSpPr>
          <p:cNvPr id="3" name="矩形 2"/>
          <p:cNvSpPr/>
          <p:nvPr/>
        </p:nvSpPr>
        <p:spPr>
          <a:xfrm>
            <a:off x="683568" y="928225"/>
            <a:ext cx="3888432" cy="5743111"/>
          </a:xfrm>
          <a:prstGeom prst="rect">
            <a:avLst/>
          </a:prstGeom>
          <a:ln>
            <a:solidFill>
              <a:schemeClr val="accent1"/>
            </a:solidFill>
          </a:ln>
        </p:spPr>
        <p:txBody>
          <a:bodyPr wrap="square">
            <a:spAutoFit/>
          </a:bodyPr>
          <a:lstStyle/>
          <a:p>
            <a:pPr>
              <a:lnSpc>
                <a:spcPct val="120000"/>
              </a:lnSpc>
            </a:pPr>
            <a:r>
              <a:rPr lang="en-US" altLang="zh-CN" dirty="0" err="1" smtClean="0"/>
              <a:t>vlan</a:t>
            </a:r>
            <a:r>
              <a:rPr lang="en-US" altLang="zh-CN" dirty="0" smtClean="0"/>
              <a:t> </a:t>
            </a:r>
            <a:r>
              <a:rPr lang="en-US" altLang="zh-CN" dirty="0"/>
              <a:t>10</a:t>
            </a:r>
          </a:p>
          <a:p>
            <a:pPr>
              <a:lnSpc>
                <a:spcPct val="120000"/>
              </a:lnSpc>
            </a:pPr>
            <a:r>
              <a:rPr lang="en-US" altLang="zh-CN" dirty="0" err="1"/>
              <a:t>vlan</a:t>
            </a:r>
            <a:r>
              <a:rPr lang="en-US" altLang="zh-CN" dirty="0"/>
              <a:t> </a:t>
            </a:r>
            <a:r>
              <a:rPr lang="en-US" altLang="zh-CN" dirty="0" smtClean="0"/>
              <a:t>20</a:t>
            </a:r>
            <a:endParaRPr lang="en-US" altLang="zh-CN" dirty="0"/>
          </a:p>
          <a:p>
            <a:pPr>
              <a:lnSpc>
                <a:spcPct val="120000"/>
              </a:lnSpc>
            </a:pPr>
            <a:r>
              <a:rPr lang="en-US" altLang="zh-CN" dirty="0" err="1"/>
              <a:t>vlan</a:t>
            </a:r>
            <a:r>
              <a:rPr lang="en-US" altLang="zh-CN" dirty="0"/>
              <a:t> </a:t>
            </a:r>
            <a:r>
              <a:rPr lang="en-US" altLang="zh-CN" dirty="0" smtClean="0"/>
              <a:t>999</a:t>
            </a:r>
            <a:endParaRPr lang="en-US" altLang="zh-CN" dirty="0"/>
          </a:p>
          <a:p>
            <a:pPr>
              <a:lnSpc>
                <a:spcPct val="120000"/>
              </a:lnSpc>
            </a:pPr>
            <a:r>
              <a:rPr lang="en-US" altLang="zh-CN" dirty="0">
                <a:solidFill>
                  <a:srgbClr val="0070C0"/>
                </a:solidFill>
              </a:rPr>
              <a:t>interface FastEthernet0/1</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FastEthernet0/2</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FastEthernet0/3</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p>
          <a:p>
            <a:pPr>
              <a:lnSpc>
                <a:spcPct val="120000"/>
              </a:lnSpc>
            </a:pPr>
            <a:r>
              <a:rPr lang="en-US" altLang="zh-CN" dirty="0">
                <a:solidFill>
                  <a:srgbClr val="FF0000"/>
                </a:solidFill>
              </a:rPr>
              <a:t>interface </a:t>
            </a:r>
            <a:r>
              <a:rPr lang="en-US" altLang="zh-CN" dirty="0" err="1" smtClean="0">
                <a:solidFill>
                  <a:srgbClr val="FF0000"/>
                </a:solidFill>
              </a:rPr>
              <a:t>Vlan</a:t>
            </a:r>
            <a:r>
              <a:rPr lang="en-US" altLang="zh-CN" dirty="0" smtClean="0">
                <a:solidFill>
                  <a:srgbClr val="FF0000"/>
                </a:solidFill>
              </a:rPr>
              <a:t>  999</a:t>
            </a:r>
            <a:endParaRPr lang="en-US" altLang="zh-CN" dirty="0">
              <a:solidFill>
                <a:srgbClr val="FF0000"/>
              </a:solidFill>
            </a:endParaRPr>
          </a:p>
          <a:p>
            <a:pPr>
              <a:lnSpc>
                <a:spcPct val="120000"/>
              </a:lnSpc>
            </a:pPr>
            <a:r>
              <a:rPr lang="en-US" altLang="zh-CN" dirty="0" err="1">
                <a:solidFill>
                  <a:srgbClr val="FF0000"/>
                </a:solidFill>
              </a:rPr>
              <a:t>ip</a:t>
            </a:r>
            <a:r>
              <a:rPr lang="en-US" altLang="zh-CN" dirty="0">
                <a:solidFill>
                  <a:srgbClr val="FF0000"/>
                </a:solidFill>
              </a:rPr>
              <a:t> address 172.16.24.11 </a:t>
            </a:r>
            <a:r>
              <a:rPr lang="en-US" altLang="zh-CN" dirty="0" smtClean="0">
                <a:solidFill>
                  <a:srgbClr val="FF0000"/>
                </a:solidFill>
              </a:rPr>
              <a:t>255.255.255.0</a:t>
            </a:r>
            <a:endParaRPr lang="en-US" altLang="zh-CN" dirty="0">
              <a:solidFill>
                <a:srgbClr val="FF0000"/>
              </a:solidFill>
            </a:endParaRPr>
          </a:p>
          <a:p>
            <a:pPr>
              <a:lnSpc>
                <a:spcPct val="120000"/>
              </a:lnSpc>
            </a:pPr>
            <a:r>
              <a:rPr lang="en-US" altLang="zh-CN" dirty="0" err="1">
                <a:solidFill>
                  <a:srgbClr val="FF0000"/>
                </a:solidFill>
              </a:rPr>
              <a:t>ip</a:t>
            </a:r>
            <a:r>
              <a:rPr lang="en-US" altLang="zh-CN" dirty="0">
                <a:solidFill>
                  <a:srgbClr val="FF0000"/>
                </a:solidFill>
              </a:rPr>
              <a:t> default-gateway 172.16.24.1</a:t>
            </a:r>
            <a:endParaRPr lang="en-US" altLang="zh-CN" dirty="0" smtClean="0">
              <a:solidFill>
                <a:srgbClr val="FF0000"/>
              </a:solidFill>
            </a:endParaRPr>
          </a:p>
          <a:p>
            <a:pPr>
              <a:lnSpc>
                <a:spcPct val="120000"/>
              </a:lnSpc>
            </a:pPr>
            <a:r>
              <a:rPr lang="en-US" altLang="zh-CN" dirty="0">
                <a:solidFill>
                  <a:srgbClr val="00B050"/>
                </a:solidFill>
              </a:rPr>
              <a:t>enable password test</a:t>
            </a:r>
            <a:endParaRPr lang="en-US" altLang="zh-CN" dirty="0" smtClean="0">
              <a:solidFill>
                <a:srgbClr val="00B050"/>
              </a:solidFill>
            </a:endParaRPr>
          </a:p>
          <a:p>
            <a:pPr>
              <a:lnSpc>
                <a:spcPct val="120000"/>
              </a:lnSpc>
            </a:pPr>
            <a:r>
              <a:rPr lang="en-US" altLang="zh-CN" dirty="0" smtClean="0">
                <a:solidFill>
                  <a:srgbClr val="00B050"/>
                </a:solidFill>
              </a:rPr>
              <a:t>line </a:t>
            </a:r>
            <a:r>
              <a:rPr lang="en-US" altLang="zh-CN" dirty="0" err="1">
                <a:solidFill>
                  <a:srgbClr val="00B050"/>
                </a:solidFill>
              </a:rPr>
              <a:t>vty</a:t>
            </a:r>
            <a:r>
              <a:rPr lang="en-US" altLang="zh-CN" dirty="0">
                <a:solidFill>
                  <a:srgbClr val="00B050"/>
                </a:solidFill>
              </a:rPr>
              <a:t> 0 </a:t>
            </a:r>
            <a:r>
              <a:rPr lang="en-US" altLang="zh-CN" dirty="0" smtClean="0">
                <a:solidFill>
                  <a:srgbClr val="00B050"/>
                </a:solidFill>
              </a:rPr>
              <a:t>15</a:t>
            </a:r>
            <a:endParaRPr lang="en-US" altLang="zh-CN" dirty="0">
              <a:solidFill>
                <a:srgbClr val="00B050"/>
              </a:solidFill>
            </a:endParaRPr>
          </a:p>
          <a:p>
            <a:pPr>
              <a:lnSpc>
                <a:spcPct val="120000"/>
              </a:lnSpc>
            </a:pPr>
            <a:r>
              <a:rPr lang="en-US" altLang="zh-CN" dirty="0">
                <a:solidFill>
                  <a:srgbClr val="00B050"/>
                </a:solidFill>
              </a:rPr>
              <a:t>password cisco</a:t>
            </a:r>
          </a:p>
          <a:p>
            <a:pPr>
              <a:lnSpc>
                <a:spcPct val="120000"/>
              </a:lnSpc>
            </a:pPr>
            <a:r>
              <a:rPr lang="en-US" altLang="zh-CN" dirty="0" smtClean="0">
                <a:solidFill>
                  <a:srgbClr val="00B050"/>
                </a:solidFill>
              </a:rPr>
              <a:t>login</a:t>
            </a:r>
          </a:p>
          <a:p>
            <a:pPr>
              <a:lnSpc>
                <a:spcPct val="120000"/>
              </a:lnSpc>
            </a:pPr>
            <a:endParaRPr lang="zh-CN" altLang="en-US" sz="800" dirty="0">
              <a:solidFill>
                <a:srgbClr val="00B050"/>
              </a:solidFill>
            </a:endParaRPr>
          </a:p>
        </p:txBody>
      </p:sp>
      <p:sp>
        <p:nvSpPr>
          <p:cNvPr id="4" name="TextBox 3"/>
          <p:cNvSpPr txBox="1"/>
          <p:nvPr/>
        </p:nvSpPr>
        <p:spPr>
          <a:xfrm>
            <a:off x="4800886" y="332656"/>
            <a:ext cx="2507418" cy="461665"/>
          </a:xfrm>
          <a:prstGeom prst="rect">
            <a:avLst/>
          </a:prstGeom>
          <a:noFill/>
        </p:spPr>
        <p:txBody>
          <a:bodyPr wrap="none" rtlCol="0">
            <a:spAutoFit/>
          </a:bodyPr>
          <a:lstStyle/>
          <a:p>
            <a:r>
              <a:rPr lang="zh-CN" altLang="en-US" sz="2400" b="1" dirty="0" smtClean="0">
                <a:solidFill>
                  <a:srgbClr val="0070C0"/>
                </a:solidFill>
                <a:latin typeface="黑体" panose="02010609060101010101" pitchFamily="49" charset="-122"/>
                <a:ea typeface="黑体" panose="02010609060101010101" pitchFamily="49" charset="-122"/>
              </a:rPr>
              <a:t>交换机</a:t>
            </a:r>
            <a:r>
              <a:rPr lang="en-US" altLang="zh-CN" sz="2400" b="1" dirty="0" smtClean="0">
                <a:solidFill>
                  <a:srgbClr val="0070C0"/>
                </a:solidFill>
                <a:latin typeface="黑体" panose="02010609060101010101" pitchFamily="49" charset="-122"/>
                <a:ea typeface="黑体" panose="02010609060101010101" pitchFamily="49" charset="-122"/>
              </a:rPr>
              <a:t>SW3</a:t>
            </a:r>
            <a:r>
              <a:rPr lang="zh-CN" altLang="en-US" sz="2400" b="1" dirty="0" smtClean="0">
                <a:solidFill>
                  <a:srgbClr val="0070C0"/>
                </a:solidFill>
                <a:latin typeface="黑体" panose="02010609060101010101" pitchFamily="49" charset="-122"/>
                <a:ea typeface="黑体" panose="02010609060101010101" pitchFamily="49" charset="-122"/>
              </a:rPr>
              <a:t>配置：</a:t>
            </a:r>
            <a:endParaRPr lang="zh-CN" altLang="en-US" sz="2400" b="1" dirty="0">
              <a:solidFill>
                <a:srgbClr val="0070C0"/>
              </a:solidFill>
              <a:latin typeface="黑体" panose="02010609060101010101" pitchFamily="49" charset="-122"/>
              <a:ea typeface="黑体" panose="02010609060101010101" pitchFamily="49" charset="-122"/>
            </a:endParaRPr>
          </a:p>
        </p:txBody>
      </p:sp>
      <p:sp>
        <p:nvSpPr>
          <p:cNvPr id="5" name="矩形 4"/>
          <p:cNvSpPr/>
          <p:nvPr/>
        </p:nvSpPr>
        <p:spPr>
          <a:xfrm>
            <a:off x="4860032" y="928225"/>
            <a:ext cx="3888432" cy="5720925"/>
          </a:xfrm>
          <a:prstGeom prst="rect">
            <a:avLst/>
          </a:prstGeom>
          <a:ln>
            <a:solidFill>
              <a:schemeClr val="accent1"/>
            </a:solidFill>
          </a:ln>
        </p:spPr>
        <p:txBody>
          <a:bodyPr wrap="square">
            <a:spAutoFit/>
          </a:bodyPr>
          <a:lstStyle/>
          <a:p>
            <a:pPr>
              <a:lnSpc>
                <a:spcPct val="120000"/>
              </a:lnSpc>
            </a:pPr>
            <a:r>
              <a:rPr lang="en-US" altLang="zh-CN" dirty="0" err="1" smtClean="0"/>
              <a:t>vlan</a:t>
            </a:r>
            <a:r>
              <a:rPr lang="en-US" altLang="zh-CN" dirty="0" smtClean="0"/>
              <a:t> </a:t>
            </a:r>
            <a:r>
              <a:rPr lang="en-US" altLang="zh-CN" dirty="0"/>
              <a:t>10</a:t>
            </a:r>
          </a:p>
          <a:p>
            <a:pPr>
              <a:lnSpc>
                <a:spcPct val="120000"/>
              </a:lnSpc>
            </a:pPr>
            <a:r>
              <a:rPr lang="en-US" altLang="zh-CN" dirty="0" err="1" smtClean="0"/>
              <a:t>vlan</a:t>
            </a:r>
            <a:r>
              <a:rPr lang="en-US" altLang="zh-CN" dirty="0" smtClean="0"/>
              <a:t> 999</a:t>
            </a:r>
            <a:endParaRPr lang="en-US" altLang="zh-CN" dirty="0"/>
          </a:p>
          <a:p>
            <a:pPr>
              <a:lnSpc>
                <a:spcPct val="120000"/>
              </a:lnSpc>
            </a:pPr>
            <a:r>
              <a:rPr lang="en-US" altLang="zh-CN" dirty="0">
                <a:solidFill>
                  <a:srgbClr val="0070C0"/>
                </a:solidFill>
              </a:rPr>
              <a:t>interface FastEthernet0/1</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FastEthernet0/2</a:t>
            </a:r>
          </a:p>
          <a:p>
            <a:pPr>
              <a:lnSpc>
                <a:spcPct val="120000"/>
              </a:lnSpc>
            </a:pPr>
            <a:r>
              <a:rPr lang="en-US" altLang="zh-CN" dirty="0" err="1">
                <a:solidFill>
                  <a:srgbClr val="0070C0"/>
                </a:solidFill>
              </a:rPr>
              <a:t>switchport</a:t>
            </a:r>
            <a:r>
              <a:rPr lang="en-US" altLang="zh-CN" dirty="0">
                <a:solidFill>
                  <a:srgbClr val="0070C0"/>
                </a:solidFill>
              </a:rPr>
              <a:t> access </a:t>
            </a:r>
            <a:r>
              <a:rPr lang="en-US" altLang="zh-CN" dirty="0" err="1">
                <a:solidFill>
                  <a:srgbClr val="0070C0"/>
                </a:solidFill>
              </a:rPr>
              <a:t>vlan</a:t>
            </a:r>
            <a:r>
              <a:rPr lang="en-US" altLang="zh-CN" dirty="0">
                <a:solidFill>
                  <a:srgbClr val="0070C0"/>
                </a:solidFill>
              </a:rPr>
              <a:t> 10</a:t>
            </a:r>
          </a:p>
          <a:p>
            <a:pPr>
              <a:lnSpc>
                <a:spcPct val="120000"/>
              </a:lnSpc>
            </a:pPr>
            <a:r>
              <a:rPr lang="en-US" altLang="zh-CN" dirty="0" err="1">
                <a:solidFill>
                  <a:srgbClr val="0070C0"/>
                </a:solidFill>
              </a:rPr>
              <a:t>switchport</a:t>
            </a:r>
            <a:r>
              <a:rPr lang="en-US" altLang="zh-CN" dirty="0">
                <a:solidFill>
                  <a:srgbClr val="0070C0"/>
                </a:solidFill>
              </a:rPr>
              <a:t> mode access</a:t>
            </a:r>
          </a:p>
          <a:p>
            <a:pPr>
              <a:lnSpc>
                <a:spcPct val="120000"/>
              </a:lnSpc>
            </a:pPr>
            <a:r>
              <a:rPr lang="en-US" altLang="zh-CN" dirty="0">
                <a:solidFill>
                  <a:srgbClr val="0070C0"/>
                </a:solidFill>
              </a:rPr>
              <a:t>interface FastEthernet0/3</a:t>
            </a:r>
          </a:p>
          <a:p>
            <a:pPr>
              <a:lnSpc>
                <a:spcPct val="120000"/>
              </a:lnSpc>
            </a:pPr>
            <a:r>
              <a:rPr lang="en-US" altLang="zh-CN" dirty="0" err="1">
                <a:solidFill>
                  <a:srgbClr val="0070C0"/>
                </a:solidFill>
              </a:rPr>
              <a:t>switchport</a:t>
            </a:r>
            <a:r>
              <a:rPr lang="en-US" altLang="zh-CN" dirty="0">
                <a:solidFill>
                  <a:srgbClr val="0070C0"/>
                </a:solidFill>
              </a:rPr>
              <a:t> access </a:t>
            </a:r>
            <a:r>
              <a:rPr lang="en-US" altLang="zh-CN" dirty="0" err="1">
                <a:solidFill>
                  <a:srgbClr val="0070C0"/>
                </a:solidFill>
              </a:rPr>
              <a:t>vlan</a:t>
            </a:r>
            <a:r>
              <a:rPr lang="en-US" altLang="zh-CN" dirty="0">
                <a:solidFill>
                  <a:srgbClr val="0070C0"/>
                </a:solidFill>
              </a:rPr>
              <a:t> 10</a:t>
            </a:r>
          </a:p>
          <a:p>
            <a:pPr>
              <a:lnSpc>
                <a:spcPct val="120000"/>
              </a:lnSpc>
            </a:pPr>
            <a:r>
              <a:rPr lang="en-US" altLang="zh-CN" dirty="0" err="1">
                <a:solidFill>
                  <a:srgbClr val="0070C0"/>
                </a:solidFill>
              </a:rPr>
              <a:t>switchport</a:t>
            </a:r>
            <a:r>
              <a:rPr lang="en-US" altLang="zh-CN" dirty="0">
                <a:solidFill>
                  <a:srgbClr val="0070C0"/>
                </a:solidFill>
              </a:rPr>
              <a:t> mode access</a:t>
            </a:r>
          </a:p>
          <a:p>
            <a:pPr>
              <a:lnSpc>
                <a:spcPct val="120000"/>
              </a:lnSpc>
            </a:pPr>
            <a:r>
              <a:rPr lang="en-US" altLang="zh-CN" dirty="0" smtClean="0">
                <a:solidFill>
                  <a:srgbClr val="FF0000"/>
                </a:solidFill>
              </a:rPr>
              <a:t>interface </a:t>
            </a:r>
            <a:r>
              <a:rPr lang="en-US" altLang="zh-CN" dirty="0" err="1" smtClean="0">
                <a:solidFill>
                  <a:srgbClr val="FF0000"/>
                </a:solidFill>
              </a:rPr>
              <a:t>Vlan</a:t>
            </a:r>
            <a:r>
              <a:rPr lang="en-US" altLang="zh-CN" dirty="0" smtClean="0">
                <a:solidFill>
                  <a:srgbClr val="FF0000"/>
                </a:solidFill>
              </a:rPr>
              <a:t>  999</a:t>
            </a:r>
            <a:endParaRPr lang="en-US" altLang="zh-CN" dirty="0">
              <a:solidFill>
                <a:srgbClr val="FF0000"/>
              </a:solidFill>
            </a:endParaRPr>
          </a:p>
          <a:p>
            <a:pPr>
              <a:lnSpc>
                <a:spcPct val="120000"/>
              </a:lnSpc>
            </a:pPr>
            <a:r>
              <a:rPr lang="en-US" altLang="zh-CN" dirty="0" err="1">
                <a:solidFill>
                  <a:srgbClr val="FF0000"/>
                </a:solidFill>
              </a:rPr>
              <a:t>ip</a:t>
            </a:r>
            <a:r>
              <a:rPr lang="en-US" altLang="zh-CN" dirty="0">
                <a:solidFill>
                  <a:srgbClr val="FF0000"/>
                </a:solidFill>
              </a:rPr>
              <a:t> address </a:t>
            </a:r>
            <a:r>
              <a:rPr lang="en-US" altLang="zh-CN" dirty="0" smtClean="0">
                <a:solidFill>
                  <a:srgbClr val="FF0000"/>
                </a:solidFill>
              </a:rPr>
              <a:t>172.16.24.13 255.255.255.0</a:t>
            </a:r>
            <a:endParaRPr lang="en-US" altLang="zh-CN" dirty="0">
              <a:solidFill>
                <a:srgbClr val="FF0000"/>
              </a:solidFill>
            </a:endParaRPr>
          </a:p>
          <a:p>
            <a:pPr>
              <a:lnSpc>
                <a:spcPct val="120000"/>
              </a:lnSpc>
            </a:pPr>
            <a:r>
              <a:rPr lang="en-US" altLang="zh-CN" dirty="0" err="1">
                <a:solidFill>
                  <a:srgbClr val="FF0000"/>
                </a:solidFill>
              </a:rPr>
              <a:t>ip</a:t>
            </a:r>
            <a:r>
              <a:rPr lang="en-US" altLang="zh-CN" dirty="0">
                <a:solidFill>
                  <a:srgbClr val="FF0000"/>
                </a:solidFill>
              </a:rPr>
              <a:t> default-gateway 172.16.24.1</a:t>
            </a:r>
            <a:endParaRPr lang="en-US" altLang="zh-CN" dirty="0" smtClean="0">
              <a:solidFill>
                <a:srgbClr val="FF0000"/>
              </a:solidFill>
            </a:endParaRPr>
          </a:p>
          <a:p>
            <a:pPr>
              <a:lnSpc>
                <a:spcPct val="120000"/>
              </a:lnSpc>
            </a:pPr>
            <a:r>
              <a:rPr lang="en-US" altLang="zh-CN" dirty="0">
                <a:solidFill>
                  <a:srgbClr val="00B050"/>
                </a:solidFill>
              </a:rPr>
              <a:t>enable password test</a:t>
            </a:r>
            <a:endParaRPr lang="en-US" altLang="zh-CN" dirty="0" smtClean="0">
              <a:solidFill>
                <a:srgbClr val="00B050"/>
              </a:solidFill>
            </a:endParaRPr>
          </a:p>
          <a:p>
            <a:pPr>
              <a:lnSpc>
                <a:spcPct val="120000"/>
              </a:lnSpc>
            </a:pPr>
            <a:r>
              <a:rPr lang="en-US" altLang="zh-CN" dirty="0" smtClean="0">
                <a:solidFill>
                  <a:srgbClr val="00B050"/>
                </a:solidFill>
              </a:rPr>
              <a:t>line </a:t>
            </a:r>
            <a:r>
              <a:rPr lang="en-US" altLang="zh-CN" dirty="0" err="1">
                <a:solidFill>
                  <a:srgbClr val="00B050"/>
                </a:solidFill>
              </a:rPr>
              <a:t>vty</a:t>
            </a:r>
            <a:r>
              <a:rPr lang="en-US" altLang="zh-CN" dirty="0">
                <a:solidFill>
                  <a:srgbClr val="00B050"/>
                </a:solidFill>
              </a:rPr>
              <a:t> 0 </a:t>
            </a:r>
            <a:r>
              <a:rPr lang="en-US" altLang="zh-CN" dirty="0" smtClean="0">
                <a:solidFill>
                  <a:srgbClr val="00B050"/>
                </a:solidFill>
              </a:rPr>
              <a:t>15</a:t>
            </a:r>
            <a:endParaRPr lang="en-US" altLang="zh-CN" dirty="0">
              <a:solidFill>
                <a:srgbClr val="00B050"/>
              </a:solidFill>
            </a:endParaRPr>
          </a:p>
          <a:p>
            <a:pPr>
              <a:lnSpc>
                <a:spcPct val="120000"/>
              </a:lnSpc>
            </a:pPr>
            <a:r>
              <a:rPr lang="en-US" altLang="zh-CN" dirty="0">
                <a:solidFill>
                  <a:srgbClr val="00B050"/>
                </a:solidFill>
              </a:rPr>
              <a:t>password cisco</a:t>
            </a:r>
          </a:p>
          <a:p>
            <a:pPr>
              <a:lnSpc>
                <a:spcPct val="120000"/>
              </a:lnSpc>
            </a:pPr>
            <a:r>
              <a:rPr lang="en-US" altLang="zh-CN" dirty="0">
                <a:solidFill>
                  <a:srgbClr val="00B050"/>
                </a:solidFill>
              </a:rPr>
              <a:t>login</a:t>
            </a:r>
            <a:endParaRPr lang="zh-CN" altLang="en-US" dirty="0">
              <a:solidFill>
                <a:srgbClr val="00B050"/>
              </a:solidFill>
            </a:endParaRPr>
          </a:p>
        </p:txBody>
      </p:sp>
    </p:spTree>
    <p:extLst>
      <p:ext uri="{BB962C8B-B14F-4D97-AF65-F5344CB8AC3E}">
        <p14:creationId xmlns:p14="http://schemas.microsoft.com/office/powerpoint/2010/main" val="3465846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4211960" y="6021288"/>
            <a:ext cx="4381328" cy="400110"/>
          </a:xfrm>
          <a:prstGeom prst="rect">
            <a:avLst/>
          </a:prstGeom>
          <a:noFill/>
        </p:spPr>
        <p:txBody>
          <a:bodyPr wrap="none" rtlCol="0">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同学们自行完成</a:t>
            </a:r>
            <a:r>
              <a:rPr lang="en-US" altLang="zh-CN" sz="2000" dirty="0" smtClean="0">
                <a:solidFill>
                  <a:srgbClr val="FF0000"/>
                </a:solidFill>
                <a:latin typeface="微软雅黑" panose="020B0503020204020204" pitchFamily="34" charset="-122"/>
                <a:ea typeface="微软雅黑" panose="020B0503020204020204" pitchFamily="34" charset="-122"/>
              </a:rPr>
              <a:t>SW2</a:t>
            </a:r>
            <a:r>
              <a:rPr lang="zh-CN" altLang="en-US" sz="2000" dirty="0" smtClean="0">
                <a:solidFill>
                  <a:srgbClr val="FF0000"/>
                </a:solidFill>
                <a:latin typeface="微软雅黑" panose="020B0503020204020204" pitchFamily="34" charset="-122"/>
                <a:ea typeface="微软雅黑" panose="020B0503020204020204" pitchFamily="34" charset="-122"/>
              </a:rPr>
              <a:t>和</a:t>
            </a:r>
            <a:r>
              <a:rPr lang="en-US" altLang="zh-CN" sz="2000" dirty="0" smtClean="0">
                <a:solidFill>
                  <a:srgbClr val="FF0000"/>
                </a:solidFill>
                <a:latin typeface="微软雅黑" panose="020B0503020204020204" pitchFamily="34" charset="-122"/>
                <a:ea typeface="微软雅黑" panose="020B0503020204020204" pitchFamily="34" charset="-122"/>
              </a:rPr>
              <a:t>SW6</a:t>
            </a:r>
            <a:r>
              <a:rPr lang="zh-CN" altLang="en-US" sz="2000" dirty="0" smtClean="0">
                <a:solidFill>
                  <a:srgbClr val="FF0000"/>
                </a:solidFill>
                <a:latin typeface="微软雅黑" panose="020B0503020204020204" pitchFamily="34" charset="-122"/>
                <a:ea typeface="微软雅黑" panose="020B0503020204020204" pitchFamily="34" charset="-122"/>
              </a:rPr>
              <a:t>的配置！</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95176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3" y="1628800"/>
            <a:ext cx="8462573" cy="2699200"/>
          </a:xfrm>
          <a:prstGeom prst="rect">
            <a:avLst/>
          </a:prstGeom>
          <a:noFill/>
        </p:spPr>
        <p:txBody>
          <a:bodyPr wrap="none" rtlCol="0">
            <a:spAutoFit/>
          </a:bodyPr>
          <a:lstStyle/>
          <a:p>
            <a:pPr algn="ctr">
              <a:lnSpc>
                <a:spcPct val="150000"/>
              </a:lnSpc>
            </a:pPr>
            <a:r>
              <a:rPr lang="zh-CN" altLang="en-US" sz="6000" b="1" dirty="0" smtClean="0">
                <a:latin typeface="微软雅黑" panose="020B0503020204020204" pitchFamily="34" charset="-122"/>
                <a:ea typeface="微软雅黑" panose="020B0503020204020204" pitchFamily="34" charset="-122"/>
              </a:rPr>
              <a:t>实例优化</a:t>
            </a:r>
            <a:endParaRPr lang="en-US" altLang="zh-CN" sz="6000" b="1" dirty="0" smtClean="0">
              <a:latin typeface="微软雅黑" panose="020B0503020204020204" pitchFamily="34" charset="-122"/>
              <a:ea typeface="微软雅黑" panose="020B0503020204020204" pitchFamily="34" charset="-122"/>
            </a:endParaRPr>
          </a:p>
          <a:p>
            <a:pPr algn="ctr">
              <a:lnSpc>
                <a:spcPct val="150000"/>
              </a:lnSpc>
            </a:pPr>
            <a:r>
              <a:rPr lang="en-US" altLang="zh-CN" sz="6000" b="1" dirty="0">
                <a:latin typeface="微软雅黑" panose="020B0503020204020204" pitchFamily="34" charset="-122"/>
                <a:ea typeface="微软雅黑" panose="020B0503020204020204" pitchFamily="34" charset="-122"/>
              </a:rPr>
              <a:t>STP-</a:t>
            </a:r>
            <a:r>
              <a:rPr lang="zh-CN" altLang="en-US" sz="6000" b="1" dirty="0">
                <a:latin typeface="微软雅黑" panose="020B0503020204020204" pitchFamily="34" charset="-122"/>
                <a:ea typeface="微软雅黑" panose="020B0503020204020204" pitchFamily="34" charset="-122"/>
              </a:rPr>
              <a:t>聚合技术</a:t>
            </a:r>
            <a:r>
              <a:rPr lang="en-US" altLang="zh-CN" sz="6000" b="1" dirty="0">
                <a:latin typeface="微软雅黑" panose="020B0503020204020204" pitchFamily="34" charset="-122"/>
                <a:ea typeface="微软雅黑" panose="020B0503020204020204" pitchFamily="34" charset="-122"/>
              </a:rPr>
              <a:t>-</a:t>
            </a:r>
            <a:r>
              <a:rPr lang="zh-CN" altLang="en-US" sz="6000" b="1" dirty="0">
                <a:latin typeface="微软雅黑" panose="020B0503020204020204" pitchFamily="34" charset="-122"/>
                <a:ea typeface="微软雅黑" panose="020B0503020204020204" pitchFamily="34" charset="-122"/>
              </a:rPr>
              <a:t>网关热备</a:t>
            </a:r>
          </a:p>
        </p:txBody>
      </p:sp>
    </p:spTree>
    <p:extLst>
      <p:ext uri="{BB962C8B-B14F-4D97-AF65-F5344CB8AC3E}">
        <p14:creationId xmlns:p14="http://schemas.microsoft.com/office/powerpoint/2010/main" val="1323122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620688"/>
            <a:ext cx="4392488" cy="2750933"/>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609600"/>
            <a:ext cx="4157442" cy="2747392"/>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251521" y="3645024"/>
            <a:ext cx="6722418" cy="2215991"/>
          </a:xfrm>
          <a:prstGeom prst="rect">
            <a:avLst/>
          </a:prstGeom>
          <a:noFill/>
        </p:spPr>
        <p:txBody>
          <a:bodyPr wrap="none" rtlCol="0">
            <a:spAutoFit/>
          </a:bodyPr>
          <a:lstStyle/>
          <a:p>
            <a:pPr>
              <a:lnSpc>
                <a:spcPct val="150000"/>
              </a:lnSpc>
            </a:pPr>
            <a:r>
              <a:rPr lang="zh-CN" altLang="en-US" sz="2000" b="1" dirty="0" smtClean="0">
                <a:latin typeface="微软雅黑" panose="020B0503020204020204" pitchFamily="34" charset="-122"/>
                <a:ea typeface="微软雅黑" panose="020B0503020204020204" pitchFamily="34" charset="-122"/>
              </a:rPr>
              <a:t>改进分析：</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1.VTP</a:t>
            </a:r>
            <a:r>
              <a:rPr lang="zh-CN" altLang="en-US" dirty="0" smtClean="0">
                <a:latin typeface="微软雅黑" panose="020B0503020204020204" pitchFamily="34" charset="-122"/>
                <a:ea typeface="微软雅黑" panose="020B0503020204020204" pitchFamily="34" charset="-122"/>
              </a:rPr>
              <a:t>技术的引入，方便</a:t>
            </a:r>
            <a:r>
              <a:rPr lang="en-US" altLang="zh-CN" dirty="0" smtClean="0">
                <a:latin typeface="微软雅黑" panose="020B0503020204020204" pitchFamily="34" charset="-122"/>
                <a:ea typeface="微软雅黑" panose="020B0503020204020204" pitchFamily="34" charset="-122"/>
              </a:rPr>
              <a:t>VLAN</a:t>
            </a:r>
            <a:r>
              <a:rPr lang="zh-CN" altLang="en-US" dirty="0" smtClean="0">
                <a:latin typeface="微软雅黑" panose="020B0503020204020204" pitchFamily="34" charset="-122"/>
                <a:ea typeface="微软雅黑" panose="020B0503020204020204" pitchFamily="34" charset="-122"/>
              </a:rPr>
              <a:t>管理；（此处无法模拟</a:t>
            </a:r>
            <a:r>
              <a:rPr lang="en-US" altLang="zh-CN" dirty="0" smtClean="0">
                <a:latin typeface="微软雅黑" panose="020B0503020204020204" pitchFamily="34" charset="-122"/>
                <a:ea typeface="微软雅黑" panose="020B0503020204020204" pitchFamily="34" charset="-122"/>
              </a:rPr>
              <a:t>VTP</a:t>
            </a:r>
            <a:r>
              <a:rPr lang="zh-CN" altLang="en-US" dirty="0" smtClean="0">
                <a:latin typeface="微软雅黑" panose="020B0503020204020204" pitchFamily="34" charset="-122"/>
                <a:ea typeface="微软雅黑" panose="020B0503020204020204" pitchFamily="34" charset="-122"/>
              </a:rPr>
              <a:t>修剪）</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2.PVST</a:t>
            </a:r>
            <a:r>
              <a:rPr lang="zh-CN" altLang="en-US" dirty="0" smtClean="0">
                <a:latin typeface="微软雅黑" panose="020B0503020204020204" pitchFamily="34" charset="-122"/>
                <a:ea typeface="微软雅黑" panose="020B0503020204020204" pitchFamily="34" charset="-122"/>
              </a:rPr>
              <a:t>技术提升网络性能，解决网络中环路；</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核心之间的链路聚合技术；</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4.HSRP</a:t>
            </a:r>
            <a:r>
              <a:rPr lang="zh-CN" altLang="en-US" dirty="0" smtClean="0">
                <a:latin typeface="微软雅黑" panose="020B0503020204020204" pitchFamily="34" charset="-122"/>
                <a:ea typeface="微软雅黑" panose="020B0503020204020204" pitchFamily="34" charset="-122"/>
              </a:rPr>
              <a:t>实现虚拟</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，构建网关热备。</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52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sp>
        <p:nvSpPr>
          <p:cNvPr id="9" name="矩形 8"/>
          <p:cNvSpPr/>
          <p:nvPr/>
        </p:nvSpPr>
        <p:spPr>
          <a:xfrm>
            <a:off x="5526030" y="1268760"/>
            <a:ext cx="2502354" cy="18002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043608" y="5733256"/>
            <a:ext cx="1512168"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843808"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44008" y="5733256"/>
            <a:ext cx="1296144"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28184"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80112" y="1340768"/>
            <a:ext cx="1454244"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服务器群</a:t>
            </a:r>
            <a:r>
              <a:rPr lang="en-US" altLang="zh-CN" dirty="0" smtClean="0">
                <a:latin typeface="黑体" panose="02010609060101010101" pitchFamily="49" charset="-122"/>
                <a:ea typeface="黑体" panose="02010609060101010101" pitchFamily="49" charset="-122"/>
              </a:rPr>
              <a:t>100</a:t>
            </a:r>
            <a:endParaRPr lang="zh-CN" altLang="en-US" dirty="0">
              <a:latin typeface="黑体" panose="02010609060101010101" pitchFamily="49" charset="-122"/>
              <a:ea typeface="黑体" panose="02010609060101010101" pitchFamily="49" charset="-122"/>
            </a:endParaRPr>
          </a:p>
        </p:txBody>
      </p:sp>
      <p:sp>
        <p:nvSpPr>
          <p:cNvPr id="19" name="TextBox 18"/>
          <p:cNvSpPr txBox="1"/>
          <p:nvPr/>
        </p:nvSpPr>
        <p:spPr>
          <a:xfrm>
            <a:off x="1043608" y="5867980"/>
            <a:ext cx="1569660"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计算机学院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20" name="TextBox 19"/>
          <p:cNvSpPr txBox="1"/>
          <p:nvPr/>
        </p:nvSpPr>
        <p:spPr>
          <a:xfrm>
            <a:off x="2945140" y="586798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电气</a:t>
            </a:r>
            <a:r>
              <a:rPr lang="zh-CN" altLang="en-US" dirty="0" smtClean="0">
                <a:latin typeface="黑体" panose="02010609060101010101" pitchFamily="49" charset="-122"/>
                <a:ea typeface="黑体" panose="02010609060101010101" pitchFamily="49" charset="-122"/>
              </a:rPr>
              <a:t>学院</a:t>
            </a:r>
            <a:r>
              <a:rPr lang="en-US" altLang="zh-CN" dirty="0" smtClean="0">
                <a:latin typeface="黑体" panose="02010609060101010101" pitchFamily="49" charset="-122"/>
                <a:ea typeface="黑体" panose="02010609060101010101" pitchFamily="49" charset="-122"/>
              </a:rPr>
              <a:t>20</a:t>
            </a:r>
            <a:endParaRPr lang="zh-CN" altLang="en-US" dirty="0">
              <a:latin typeface="黑体" panose="02010609060101010101" pitchFamily="49" charset="-122"/>
              <a:ea typeface="黑体" panose="02010609060101010101" pitchFamily="49" charset="-122"/>
            </a:endParaRPr>
          </a:p>
        </p:txBody>
      </p:sp>
      <p:sp>
        <p:nvSpPr>
          <p:cNvPr id="21" name="TextBox 20"/>
          <p:cNvSpPr txBox="1"/>
          <p:nvPr/>
        </p:nvSpPr>
        <p:spPr>
          <a:xfrm>
            <a:off x="4644008" y="58679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交通学院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22" name="TextBox 21"/>
          <p:cNvSpPr txBox="1"/>
          <p:nvPr/>
        </p:nvSpPr>
        <p:spPr>
          <a:xfrm>
            <a:off x="6300192" y="5877272"/>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士官学院</a:t>
            </a:r>
            <a:r>
              <a:rPr lang="en-US" altLang="zh-CN" dirty="0" smtClean="0">
                <a:latin typeface="黑体" panose="02010609060101010101" pitchFamily="49" charset="-122"/>
                <a:ea typeface="黑体" panose="02010609060101010101" pitchFamily="49" charset="-122"/>
              </a:rPr>
              <a:t>30</a:t>
            </a:r>
            <a:endParaRPr lang="zh-CN" altLang="en-US" dirty="0">
              <a:latin typeface="黑体" panose="02010609060101010101" pitchFamily="49" charset="-122"/>
              <a:ea typeface="黑体" panose="02010609060101010101" pitchFamily="49" charset="-122"/>
            </a:endParaRPr>
          </a:p>
        </p:txBody>
      </p:sp>
      <p:sp>
        <p:nvSpPr>
          <p:cNvPr id="23" name="TextBox 22"/>
          <p:cNvSpPr txBox="1"/>
          <p:nvPr/>
        </p:nvSpPr>
        <p:spPr>
          <a:xfrm>
            <a:off x="2513092" y="23488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互联网出口</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308176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332657"/>
            <a:ext cx="5339276" cy="3528392"/>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251521" y="4164475"/>
            <a:ext cx="5339276" cy="2169825"/>
          </a:xfrm>
          <a:prstGeom prst="rect">
            <a:avLst/>
          </a:prstGeom>
          <a:noFill/>
          <a:ln>
            <a:solidFill>
              <a:schemeClr val="tx2"/>
            </a:solidFill>
          </a:ln>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汇聚和接入交换机的配置：</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1</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配置</a:t>
            </a:r>
            <a:r>
              <a:rPr lang="en-US" altLang="zh-CN" dirty="0">
                <a:latin typeface="微软雅黑" panose="020B0503020204020204" pitchFamily="34" charset="-122"/>
                <a:ea typeface="微软雅黑" panose="020B0503020204020204" pitchFamily="34" charset="-122"/>
              </a:rPr>
              <a:t>VTP</a:t>
            </a:r>
            <a:r>
              <a:rPr lang="zh-CN" altLang="en-US" dirty="0">
                <a:latin typeface="微软雅黑" panose="020B0503020204020204" pitchFamily="34" charset="-122"/>
                <a:ea typeface="微软雅黑" panose="020B0503020204020204" pitchFamily="34" charset="-122"/>
              </a:rPr>
              <a:t>（模式、版本、密码、域</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2.</a:t>
            </a:r>
            <a:r>
              <a:rPr lang="zh-CN" altLang="en-US" dirty="0">
                <a:latin typeface="微软雅黑" panose="020B0503020204020204" pitchFamily="34" charset="-122"/>
                <a:ea typeface="微软雅黑" panose="020B0503020204020204" pitchFamily="34" charset="-122"/>
              </a:rPr>
              <a:t>配置接口</a:t>
            </a:r>
            <a:r>
              <a:rPr lang="en-US" altLang="zh-CN" dirty="0" smtClean="0">
                <a:latin typeface="微软雅黑" panose="020B0503020204020204" pitchFamily="34" charset="-122"/>
                <a:ea typeface="微软雅黑" panose="020B0503020204020204" pitchFamily="34" charset="-122"/>
              </a:rPr>
              <a:t>trunk</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access</a:t>
            </a:r>
            <a:r>
              <a:rPr lang="zh-CN" altLang="en-US" dirty="0" smtClean="0">
                <a:latin typeface="微软雅黑" panose="020B0503020204020204" pitchFamily="34" charset="-122"/>
                <a:ea typeface="微软雅黑" panose="020B0503020204020204" pitchFamily="34" charset="-122"/>
              </a:rPr>
              <a:t>模式；</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3.</a:t>
            </a:r>
            <a:r>
              <a:rPr lang="zh-CN" altLang="en-US" dirty="0">
                <a:latin typeface="微软雅黑" panose="020B0503020204020204" pitchFamily="34" charset="-122"/>
                <a:ea typeface="微软雅黑" panose="020B0503020204020204" pitchFamily="34" charset="-122"/>
              </a:rPr>
              <a:t>配置管理</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，配置交换机缺省网关；</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4.</a:t>
            </a:r>
            <a:r>
              <a:rPr lang="zh-CN" altLang="en-US" dirty="0">
                <a:latin typeface="微软雅黑" panose="020B0503020204020204" pitchFamily="34" charset="-122"/>
                <a:ea typeface="微软雅黑" panose="020B0503020204020204" pitchFamily="34" charset="-122"/>
              </a:rPr>
              <a:t>配置</a:t>
            </a:r>
            <a:r>
              <a:rPr lang="en-US" altLang="zh-CN" dirty="0">
                <a:latin typeface="微软雅黑" panose="020B0503020204020204" pitchFamily="34" charset="-122"/>
                <a:ea typeface="微软雅黑" panose="020B0503020204020204" pitchFamily="34" charset="-122"/>
              </a:rPr>
              <a:t>telnet </a:t>
            </a:r>
            <a:r>
              <a:rPr lang="zh-CN" altLang="en-US" dirty="0">
                <a:latin typeface="微软雅黑" panose="020B0503020204020204" pitchFamily="34" charset="-122"/>
                <a:ea typeface="微软雅黑" panose="020B0503020204020204" pitchFamily="34" charset="-122"/>
              </a:rPr>
              <a:t>功能</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4" name="TextBox 3"/>
          <p:cNvSpPr txBox="1"/>
          <p:nvPr/>
        </p:nvSpPr>
        <p:spPr>
          <a:xfrm>
            <a:off x="5796136" y="332657"/>
            <a:ext cx="3024336" cy="6001643"/>
          </a:xfrm>
          <a:prstGeom prst="rect">
            <a:avLst/>
          </a:prstGeom>
          <a:noFill/>
          <a:ln>
            <a:solidFill>
              <a:schemeClr val="tx2"/>
            </a:solidFill>
          </a:ln>
        </p:spPr>
        <p:txBody>
          <a:bodyPr wrap="square" rtlCol="0">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核心交换机的配置：</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1.</a:t>
            </a:r>
            <a:r>
              <a:rPr lang="zh-CN" altLang="en-US" sz="1600" dirty="0" smtClean="0">
                <a:latin typeface="微软雅黑" panose="020B0503020204020204" pitchFamily="34" charset="-122"/>
                <a:ea typeface="微软雅黑" panose="020B0503020204020204" pitchFamily="34" charset="-122"/>
              </a:rPr>
              <a:t>配置</a:t>
            </a:r>
            <a:r>
              <a:rPr lang="en-US" altLang="zh-CN" sz="1600" dirty="0" smtClean="0">
                <a:latin typeface="微软雅黑" panose="020B0503020204020204" pitchFamily="34" charset="-122"/>
                <a:ea typeface="微软雅黑" panose="020B0503020204020204" pitchFamily="34" charset="-122"/>
              </a:rPr>
              <a:t>VTP</a:t>
            </a:r>
            <a:r>
              <a:rPr lang="zh-CN" altLang="en-US" sz="1600" dirty="0" smtClean="0">
                <a:latin typeface="微软雅黑" panose="020B0503020204020204" pitchFamily="34" charset="-122"/>
                <a:ea typeface="微软雅黑" panose="020B0503020204020204" pitchFamily="34" charset="-122"/>
              </a:rPr>
              <a:t>（模式、版本、密码、域）</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a:t>
            </a:r>
            <a:r>
              <a:rPr lang="zh-CN" altLang="en-US" sz="1600" dirty="0" smtClean="0">
                <a:latin typeface="微软雅黑" panose="020B0503020204020204" pitchFamily="34" charset="-122"/>
                <a:ea typeface="微软雅黑" panose="020B0503020204020204" pitchFamily="34" charset="-122"/>
              </a:rPr>
              <a:t>创建</a:t>
            </a:r>
            <a:r>
              <a:rPr lang="en-US" altLang="zh-CN" sz="1600" dirty="0" smtClean="0">
                <a:latin typeface="微软雅黑" panose="020B0503020204020204" pitchFamily="34" charset="-122"/>
                <a:ea typeface="微软雅黑" panose="020B0503020204020204" pitchFamily="34" charset="-122"/>
              </a:rPr>
              <a:t>VLAN</a:t>
            </a:r>
          </a:p>
          <a:p>
            <a:pPr>
              <a:lnSpc>
                <a:spcPct val="150000"/>
              </a:lnSpc>
            </a:pPr>
            <a:r>
              <a:rPr lang="en-US" altLang="zh-CN" sz="1600" dirty="0" smtClean="0">
                <a:latin typeface="微软雅黑" panose="020B0503020204020204" pitchFamily="34" charset="-122"/>
                <a:ea typeface="微软雅黑" panose="020B0503020204020204" pitchFamily="34" charset="-122"/>
              </a:rPr>
              <a:t>    3.</a:t>
            </a:r>
            <a:r>
              <a:rPr lang="zh-CN" altLang="en-US" sz="1600" dirty="0" smtClean="0">
                <a:latin typeface="微软雅黑" panose="020B0503020204020204" pitchFamily="34" charset="-122"/>
                <a:ea typeface="微软雅黑" panose="020B0503020204020204" pitchFamily="34" charset="-122"/>
              </a:rPr>
              <a:t>配置接口</a:t>
            </a:r>
            <a:r>
              <a:rPr lang="en-US" altLang="zh-CN" sz="1600" dirty="0" smtClean="0">
                <a:latin typeface="微软雅黑" panose="020B0503020204020204" pitchFamily="34" charset="-122"/>
                <a:ea typeface="微软雅黑" panose="020B0503020204020204" pitchFamily="34" charset="-122"/>
              </a:rPr>
              <a:t>trunk</a:t>
            </a:r>
            <a:r>
              <a:rPr lang="zh-CN" altLang="en-US" sz="1600" dirty="0" smtClean="0">
                <a:latin typeface="微软雅黑" panose="020B0503020204020204" pitchFamily="34" charset="-122"/>
                <a:ea typeface="微软雅黑" panose="020B0503020204020204" pitchFamily="34" charset="-122"/>
              </a:rPr>
              <a:t>模式；</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4.</a:t>
            </a:r>
            <a:r>
              <a:rPr lang="zh-CN" altLang="en-US" sz="1600" dirty="0" smtClean="0">
                <a:latin typeface="微软雅黑" panose="020B0503020204020204" pitchFamily="34" charset="-122"/>
                <a:ea typeface="微软雅黑" panose="020B0503020204020204" pitchFamily="34" charset="-122"/>
              </a:rPr>
              <a:t>配置</a:t>
            </a:r>
            <a:r>
              <a:rPr lang="en-US" altLang="zh-CN" sz="1600" dirty="0" smtClean="0">
                <a:latin typeface="微软雅黑" panose="020B0503020204020204" pitchFamily="34" charset="-122"/>
                <a:ea typeface="微软雅黑" panose="020B0503020204020204" pitchFamily="34" charset="-122"/>
              </a:rPr>
              <a:t>telnet </a:t>
            </a:r>
            <a:r>
              <a:rPr lang="zh-CN" altLang="en-US" sz="1600" dirty="0" smtClean="0">
                <a:latin typeface="微软雅黑" panose="020B0503020204020204" pitchFamily="34" charset="-122"/>
                <a:ea typeface="微软雅黑" panose="020B0503020204020204" pitchFamily="34" charset="-122"/>
              </a:rPr>
              <a:t>功能；</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5.</a:t>
            </a:r>
            <a:r>
              <a:rPr lang="zh-CN" altLang="en-US" sz="1600" dirty="0" smtClean="0">
                <a:latin typeface="微软雅黑" panose="020B0503020204020204" pitchFamily="34" charset="-122"/>
                <a:ea typeface="微软雅黑" panose="020B0503020204020204" pitchFamily="34" charset="-122"/>
              </a:rPr>
              <a:t>启动</a:t>
            </a:r>
            <a:r>
              <a:rPr lang="zh-CN" altLang="en-US" sz="1600" dirty="0">
                <a:latin typeface="微软雅黑" panose="020B0503020204020204" pitchFamily="34" charset="-122"/>
                <a:ea typeface="微软雅黑" panose="020B0503020204020204" pitchFamily="34" charset="-122"/>
              </a:rPr>
              <a:t>三层路由</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6.</a:t>
            </a:r>
            <a:r>
              <a:rPr lang="zh-CN" altLang="en-US" sz="1600" dirty="0" smtClean="0">
                <a:latin typeface="微软雅黑" panose="020B0503020204020204" pitchFamily="34" charset="-122"/>
                <a:ea typeface="微软雅黑" panose="020B0503020204020204" pitchFamily="34" charset="-122"/>
              </a:rPr>
              <a:t>配置三层路由；</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solidFill>
                  <a:srgbClr val="FF0000"/>
                </a:solidFill>
                <a:latin typeface="微软雅黑" panose="020B0503020204020204" pitchFamily="34" charset="-122"/>
                <a:ea typeface="微软雅黑" panose="020B0503020204020204" pitchFamily="34" charset="-122"/>
              </a:rPr>
              <a:t>    7.</a:t>
            </a:r>
            <a:r>
              <a:rPr lang="zh-CN" altLang="en-US" sz="1600" dirty="0" smtClean="0">
                <a:solidFill>
                  <a:srgbClr val="FF0000"/>
                </a:solidFill>
                <a:latin typeface="微软雅黑" panose="020B0503020204020204" pitchFamily="34" charset="-122"/>
                <a:ea typeface="微软雅黑" panose="020B0503020204020204" pitchFamily="34" charset="-122"/>
              </a:rPr>
              <a:t>配置链路聚合</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8.</a:t>
            </a:r>
            <a:r>
              <a:rPr lang="zh-CN" altLang="en-US" sz="1600" dirty="0" smtClean="0">
                <a:latin typeface="微软雅黑" panose="020B0503020204020204" pitchFamily="34" charset="-122"/>
                <a:ea typeface="微软雅黑" panose="020B0503020204020204" pitchFamily="34" charset="-122"/>
              </a:rPr>
              <a:t>配置</a:t>
            </a:r>
            <a:r>
              <a:rPr lang="en-US" altLang="zh-CN" sz="1600" dirty="0" smtClean="0">
                <a:latin typeface="微软雅黑" panose="020B0503020204020204" pitchFamily="34" charset="-122"/>
                <a:ea typeface="微软雅黑" panose="020B0503020204020204" pitchFamily="34" charset="-122"/>
              </a:rPr>
              <a:t>PVST</a:t>
            </a:r>
            <a:r>
              <a:rPr lang="zh-CN" altLang="en-US" sz="1600" dirty="0" smtClean="0">
                <a:latin typeface="微软雅黑" panose="020B0503020204020204" pitchFamily="34" charset="-122"/>
                <a:ea typeface="微软雅黑" panose="020B0503020204020204" pitchFamily="34" charset="-122"/>
              </a:rPr>
              <a:t>，</a:t>
            </a:r>
            <a:r>
              <a:rPr lang="en-US" altLang="zh-CN" sz="1600" dirty="0" err="1" smtClean="0">
                <a:latin typeface="微软雅黑" panose="020B0503020204020204" pitchFamily="34" charset="-122"/>
                <a:ea typeface="微软雅黑" panose="020B0503020204020204" pitchFamily="34" charset="-122"/>
              </a:rPr>
              <a:t>vlan</a:t>
            </a:r>
            <a:r>
              <a:rPr lang="en-US" altLang="zh-CN" sz="1600" dirty="0" smtClean="0">
                <a:latin typeface="微软雅黑" panose="020B0503020204020204" pitchFamily="34" charset="-122"/>
                <a:ea typeface="微软雅黑" panose="020B0503020204020204" pitchFamily="34" charset="-122"/>
              </a:rPr>
              <a:t> 10</a:t>
            </a:r>
            <a:r>
              <a:rPr lang="zh-CN" altLang="en-US" sz="1600" dirty="0" smtClean="0">
                <a:latin typeface="微软雅黑" panose="020B0503020204020204" pitchFamily="34" charset="-122"/>
                <a:ea typeface="微软雅黑" panose="020B0503020204020204" pitchFamily="34" charset="-122"/>
              </a:rPr>
              <a:t>和</a:t>
            </a:r>
            <a:r>
              <a:rPr lang="en-US" altLang="zh-CN" sz="1600" dirty="0" smtClean="0">
                <a:latin typeface="微软雅黑" panose="020B0503020204020204" pitchFamily="34" charset="-122"/>
                <a:ea typeface="微软雅黑" panose="020B0503020204020204" pitchFamily="34" charset="-122"/>
              </a:rPr>
              <a:t>20</a:t>
            </a:r>
            <a:r>
              <a:rPr lang="zh-CN" altLang="en-US" sz="1600" dirty="0" smtClean="0">
                <a:latin typeface="微软雅黑" panose="020B0503020204020204" pitchFamily="34" charset="-122"/>
                <a:ea typeface="微软雅黑" panose="020B0503020204020204" pitchFamily="34" charset="-122"/>
              </a:rPr>
              <a:t>的根</a:t>
            </a:r>
            <a:r>
              <a:rPr lang="en-US" altLang="zh-CN" sz="1600" dirty="0" smtClean="0">
                <a:latin typeface="微软雅黑" panose="020B0503020204020204" pitchFamily="34" charset="-122"/>
                <a:ea typeface="微软雅黑" panose="020B0503020204020204" pitchFamily="34" charset="-122"/>
              </a:rPr>
              <a:t>SW0</a:t>
            </a:r>
            <a:r>
              <a:rPr lang="zh-CN" altLang="en-US" sz="1600" dirty="0" smtClean="0">
                <a:latin typeface="微软雅黑" panose="020B0503020204020204" pitchFamily="34" charset="-122"/>
                <a:ea typeface="微软雅黑" panose="020B0503020204020204" pitchFamily="34" charset="-122"/>
              </a:rPr>
              <a:t>，备用根</a:t>
            </a:r>
            <a:r>
              <a:rPr lang="en-US" altLang="zh-CN" sz="1600" dirty="0">
                <a:latin typeface="微软雅黑" panose="020B0503020204020204" pitchFamily="34" charset="-122"/>
                <a:ea typeface="微软雅黑" panose="020B0503020204020204" pitchFamily="34" charset="-122"/>
              </a:rPr>
              <a:t>SW0_1 </a:t>
            </a:r>
            <a:r>
              <a:rPr lang="en-US" altLang="zh-CN" sz="1600" dirty="0" err="1" smtClean="0">
                <a:latin typeface="微软雅黑" panose="020B0503020204020204" pitchFamily="34" charset="-122"/>
                <a:ea typeface="微软雅黑" panose="020B0503020204020204" pitchFamily="34" charset="-122"/>
              </a:rPr>
              <a:t>vlan</a:t>
            </a:r>
            <a:r>
              <a:rPr lang="en-US" altLang="zh-CN" sz="1600" dirty="0" smtClean="0">
                <a:latin typeface="微软雅黑" panose="020B0503020204020204" pitchFamily="34" charset="-122"/>
                <a:ea typeface="微软雅黑" panose="020B0503020204020204" pitchFamily="34" charset="-122"/>
              </a:rPr>
              <a:t> 30</a:t>
            </a:r>
            <a:r>
              <a:rPr lang="zh-CN" altLang="en-US" sz="1600" dirty="0" smtClean="0">
                <a:latin typeface="微软雅黑" panose="020B0503020204020204" pitchFamily="34" charset="-122"/>
                <a:ea typeface="微软雅黑" panose="020B0503020204020204" pitchFamily="34" charset="-122"/>
              </a:rPr>
              <a:t>和</a:t>
            </a:r>
            <a:r>
              <a:rPr lang="en-US" altLang="zh-CN" sz="1600" dirty="0" smtClean="0">
                <a:latin typeface="微软雅黑" panose="020B0503020204020204" pitchFamily="34" charset="-122"/>
                <a:ea typeface="微软雅黑" panose="020B0503020204020204" pitchFamily="34" charset="-122"/>
              </a:rPr>
              <a:t>100</a:t>
            </a:r>
            <a:r>
              <a:rPr lang="zh-CN" altLang="en-US" sz="1600" dirty="0" smtClean="0">
                <a:latin typeface="微软雅黑" panose="020B0503020204020204" pitchFamily="34" charset="-122"/>
                <a:ea typeface="微软雅黑" panose="020B0503020204020204" pitchFamily="34" charset="-122"/>
              </a:rPr>
              <a:t>的根</a:t>
            </a:r>
            <a:r>
              <a:rPr lang="en-US" altLang="zh-CN" sz="1600" dirty="0" smtClean="0">
                <a:latin typeface="微软雅黑" panose="020B0503020204020204" pitchFamily="34" charset="-122"/>
                <a:ea typeface="微软雅黑" panose="020B0503020204020204" pitchFamily="34" charset="-122"/>
              </a:rPr>
              <a:t>SW0_1</a:t>
            </a:r>
            <a:r>
              <a:rPr lang="zh-CN" altLang="en-US" sz="1600" dirty="0" smtClean="0">
                <a:latin typeface="微软雅黑" panose="020B0503020204020204" pitchFamily="34" charset="-122"/>
                <a:ea typeface="微软雅黑" panose="020B0503020204020204" pitchFamily="34" charset="-122"/>
              </a:rPr>
              <a:t>，备用根</a:t>
            </a:r>
            <a:r>
              <a:rPr lang="en-US" altLang="zh-CN" sz="1600" dirty="0" smtClean="0">
                <a:latin typeface="微软雅黑" panose="020B0503020204020204" pitchFamily="34" charset="-122"/>
                <a:ea typeface="微软雅黑" panose="020B0503020204020204" pitchFamily="34" charset="-122"/>
              </a:rPr>
              <a:t>SW0</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solidFill>
                  <a:srgbClr val="FF0000"/>
                </a:solidFill>
                <a:latin typeface="微软雅黑" panose="020B0503020204020204" pitchFamily="34" charset="-122"/>
                <a:ea typeface="微软雅黑" panose="020B0503020204020204" pitchFamily="34" charset="-122"/>
              </a:rPr>
              <a:t>    9.</a:t>
            </a:r>
            <a:r>
              <a:rPr lang="en-US" altLang="zh-CN" sz="1600" dirty="0">
                <a:solidFill>
                  <a:srgbClr val="FF0000"/>
                </a:solidFill>
                <a:latin typeface="微软雅黑" panose="020B0503020204020204" pitchFamily="34" charset="-122"/>
                <a:ea typeface="微软雅黑" panose="020B0503020204020204" pitchFamily="34" charset="-122"/>
              </a:rPr>
              <a:t> </a:t>
            </a:r>
            <a:r>
              <a:rPr lang="zh-CN" altLang="en-US" sz="1600" dirty="0" smtClean="0">
                <a:solidFill>
                  <a:srgbClr val="FF0000"/>
                </a:solidFill>
                <a:latin typeface="微软雅黑" panose="020B0503020204020204" pitchFamily="34" charset="-122"/>
                <a:ea typeface="微软雅黑" panose="020B0503020204020204" pitchFamily="34" charset="-122"/>
              </a:rPr>
              <a:t>配置</a:t>
            </a:r>
            <a:r>
              <a:rPr lang="en-US" altLang="zh-CN" sz="1600" dirty="0" smtClean="0">
                <a:solidFill>
                  <a:srgbClr val="FF0000"/>
                </a:solidFill>
                <a:latin typeface="微软雅黑" panose="020B0503020204020204" pitchFamily="34" charset="-122"/>
                <a:ea typeface="微软雅黑" panose="020B0503020204020204" pitchFamily="34" charset="-122"/>
              </a:rPr>
              <a:t>HSRP</a:t>
            </a:r>
            <a:r>
              <a:rPr lang="zh-CN" altLang="en-US" sz="1600" dirty="0" smtClean="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构建网关热</a:t>
            </a:r>
            <a:r>
              <a:rPr lang="zh-CN" altLang="en-US" sz="1600" dirty="0" smtClean="0">
                <a:solidFill>
                  <a:srgbClr val="FF0000"/>
                </a:solidFill>
                <a:latin typeface="微软雅黑" panose="020B0503020204020204" pitchFamily="34" charset="-122"/>
                <a:ea typeface="微软雅黑" panose="020B0503020204020204" pitchFamily="34" charset="-122"/>
              </a:rPr>
              <a:t>备。</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934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12160" y="548680"/>
            <a:ext cx="3024336" cy="5078313"/>
          </a:xfrm>
          <a:prstGeom prst="rect">
            <a:avLst/>
          </a:prstGeom>
        </p:spPr>
        <p:txBody>
          <a:bodyPr wrap="square">
            <a:spAutoFit/>
          </a:bodyPr>
          <a:lstStyle/>
          <a:p>
            <a:pPr>
              <a:lnSpc>
                <a:spcPct val="150000"/>
              </a:lnSpc>
            </a:pPr>
            <a:r>
              <a:rPr lang="zh-CN" altLang="en-US" b="1" dirty="0" smtClean="0">
                <a:latin typeface="微软雅黑" panose="020B0503020204020204" pitchFamily="34" charset="-122"/>
                <a:ea typeface="微软雅黑" panose="020B0503020204020204" pitchFamily="34" charset="-122"/>
              </a:rPr>
              <a:t>核心交换机配置：</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b="1" dirty="0" smtClean="0">
                <a:latin typeface="微软雅黑" panose="020B0503020204020204" pitchFamily="34" charset="-122"/>
                <a:ea typeface="微软雅黑" panose="020B0503020204020204" pitchFamily="34" charset="-122"/>
              </a:rPr>
              <a:t>1.VTP</a:t>
            </a:r>
            <a:r>
              <a:rPr lang="zh-CN" altLang="en-US" b="1" dirty="0" smtClean="0">
                <a:latin typeface="微软雅黑" panose="020B0503020204020204" pitchFamily="34" charset="-122"/>
                <a:ea typeface="微软雅黑" panose="020B0503020204020204" pitchFamily="34" charset="-122"/>
              </a:rPr>
              <a:t>配置</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vtp</a:t>
            </a:r>
            <a:r>
              <a:rPr lang="en-US" altLang="zh-CN"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domain </a:t>
            </a:r>
            <a:r>
              <a:rPr lang="en-US" altLang="zh-CN" dirty="0" err="1">
                <a:latin typeface="微软雅黑" panose="020B0503020204020204" pitchFamily="34" charset="-122"/>
                <a:ea typeface="微软雅黑" panose="020B0503020204020204" pitchFamily="34" charset="-122"/>
              </a:rPr>
              <a:t>wspc</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vtp</a:t>
            </a:r>
            <a:r>
              <a:rPr lang="en-US" altLang="zh-CN"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mode server</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vtp</a:t>
            </a:r>
            <a:r>
              <a:rPr lang="en-US" altLang="zh-CN"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password cisco</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vtp</a:t>
            </a:r>
            <a:r>
              <a:rPr lang="en-US" altLang="zh-CN" dirty="0" smtClean="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ver</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2</a:t>
            </a:r>
          </a:p>
          <a:p>
            <a:pPr>
              <a:lnSpc>
                <a:spcPct val="150000"/>
              </a:lnSpc>
            </a:pPr>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创建</a:t>
            </a:r>
            <a:r>
              <a:rPr lang="en-US" altLang="zh-CN" b="1" dirty="0" smtClean="0">
                <a:latin typeface="微软雅黑" panose="020B0503020204020204" pitchFamily="34" charset="-122"/>
                <a:ea typeface="微软雅黑" panose="020B0503020204020204" pitchFamily="34" charset="-122"/>
              </a:rPr>
              <a:t>VLAN</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10</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20</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30</a:t>
            </a: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100</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999</a:t>
            </a:r>
            <a:endParaRPr lang="en-US" altLang="zh-CN" dirty="0">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764704"/>
            <a:ext cx="5339276" cy="3528392"/>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104929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620688"/>
            <a:ext cx="3600400" cy="3250121"/>
          </a:xfrm>
          <a:prstGeom prst="rect">
            <a:avLst/>
          </a:prstGeom>
          <a:ln>
            <a:solidFill>
              <a:schemeClr val="tx2"/>
            </a:solidFill>
          </a:ln>
        </p:spPr>
        <p:txBody>
          <a:bodyPr wrap="square">
            <a:spAutoFit/>
          </a:bodyPr>
          <a:lstStyle/>
          <a:p>
            <a:pPr>
              <a:lnSpc>
                <a:spcPct val="150000"/>
              </a:lnSpc>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配置接口</a:t>
            </a:r>
            <a:r>
              <a:rPr lang="en-US" altLang="zh-CN" b="1" dirty="0">
                <a:latin typeface="微软雅黑" panose="020B0503020204020204" pitchFamily="34" charset="-122"/>
                <a:ea typeface="微软雅黑" panose="020B0503020204020204" pitchFamily="34" charset="-122"/>
              </a:rPr>
              <a:t>trunk</a:t>
            </a:r>
            <a:r>
              <a:rPr lang="zh-CN" altLang="en-US" b="1" dirty="0" smtClean="0">
                <a:latin typeface="微软雅黑" panose="020B0503020204020204" pitchFamily="34" charset="-122"/>
                <a:ea typeface="微软雅黑" panose="020B0503020204020204" pitchFamily="34" charset="-122"/>
              </a:rPr>
              <a:t>模式</a:t>
            </a:r>
            <a:endParaRPr lang="en-US" altLang="zh-CN" b="1" dirty="0" smtClean="0">
              <a:latin typeface="微软雅黑" panose="020B0503020204020204" pitchFamily="34" charset="-122"/>
              <a:ea typeface="微软雅黑" panose="020B0503020204020204" pitchFamily="34" charset="-122"/>
            </a:endParaRPr>
          </a:p>
          <a:p>
            <a:pPr>
              <a:lnSpc>
                <a:spcPct val="120000"/>
              </a:lnSpc>
            </a:pPr>
            <a:r>
              <a:rPr lang="en-US" altLang="zh-CN" dirty="0" smtClean="0"/>
              <a:t>Interface range FastEthernet0/1-4</a:t>
            </a:r>
          </a:p>
          <a:p>
            <a:pPr>
              <a:lnSpc>
                <a:spcPct val="120000"/>
              </a:lnSpc>
            </a:pPr>
            <a:r>
              <a:rPr lang="en-US" altLang="zh-CN" dirty="0" err="1" smtClean="0"/>
              <a:t>sw</a:t>
            </a:r>
            <a:r>
              <a:rPr lang="en-US" altLang="zh-CN" dirty="0" smtClean="0"/>
              <a:t> </a:t>
            </a:r>
            <a:r>
              <a:rPr lang="en-US" altLang="zh-CN" dirty="0" err="1" smtClean="0"/>
              <a:t>tr</a:t>
            </a:r>
            <a:r>
              <a:rPr lang="en-US" altLang="zh-CN" dirty="0" smtClean="0"/>
              <a:t> </a:t>
            </a:r>
            <a:r>
              <a:rPr lang="en-US" altLang="zh-CN" dirty="0" err="1" smtClean="0"/>
              <a:t>en</a:t>
            </a:r>
            <a:r>
              <a:rPr lang="en-US" altLang="zh-CN" dirty="0" smtClean="0"/>
              <a:t> dot1q</a:t>
            </a:r>
            <a:endParaRPr lang="en-US" altLang="zh-CN" dirty="0"/>
          </a:p>
          <a:p>
            <a:pPr>
              <a:lnSpc>
                <a:spcPct val="120000"/>
              </a:lnSpc>
            </a:pPr>
            <a:r>
              <a:rPr lang="en-US" altLang="zh-CN" dirty="0" err="1"/>
              <a:t>switchport</a:t>
            </a:r>
            <a:r>
              <a:rPr lang="en-US" altLang="zh-CN" dirty="0"/>
              <a:t> mode trunk</a:t>
            </a:r>
          </a:p>
          <a:p>
            <a:pPr>
              <a:lnSpc>
                <a:spcPct val="150000"/>
              </a:lnSpc>
            </a:pPr>
            <a:r>
              <a:rPr lang="en-US" altLang="zh-CN" b="1" dirty="0" smtClean="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配置</a:t>
            </a:r>
            <a:r>
              <a:rPr lang="en-US" altLang="zh-CN" b="1" dirty="0">
                <a:latin typeface="微软雅黑" panose="020B0503020204020204" pitchFamily="34" charset="-122"/>
                <a:ea typeface="微软雅黑" panose="020B0503020204020204" pitchFamily="34" charset="-122"/>
              </a:rPr>
              <a:t>telnet </a:t>
            </a:r>
            <a:r>
              <a:rPr lang="zh-CN" altLang="en-US" b="1" dirty="0" smtClean="0">
                <a:latin typeface="微软雅黑" panose="020B0503020204020204" pitchFamily="34" charset="-122"/>
                <a:ea typeface="微软雅黑" panose="020B0503020204020204" pitchFamily="34" charset="-122"/>
              </a:rPr>
              <a:t>功能</a:t>
            </a:r>
            <a:endParaRPr lang="en-US" altLang="zh-CN" b="1" dirty="0" smtClean="0">
              <a:latin typeface="微软雅黑" panose="020B0503020204020204" pitchFamily="34" charset="-122"/>
              <a:ea typeface="微软雅黑" panose="020B0503020204020204" pitchFamily="34" charset="-122"/>
            </a:endParaRPr>
          </a:p>
          <a:p>
            <a:pPr>
              <a:lnSpc>
                <a:spcPct val="120000"/>
              </a:lnSpc>
            </a:pPr>
            <a:r>
              <a:rPr lang="en-US" altLang="zh-CN" dirty="0"/>
              <a:t>enable password test</a:t>
            </a:r>
          </a:p>
          <a:p>
            <a:pPr>
              <a:lnSpc>
                <a:spcPct val="120000"/>
              </a:lnSpc>
            </a:pPr>
            <a:r>
              <a:rPr lang="en-US" altLang="zh-CN" dirty="0"/>
              <a:t>line </a:t>
            </a:r>
            <a:r>
              <a:rPr lang="en-US" altLang="zh-CN" dirty="0" err="1"/>
              <a:t>vty</a:t>
            </a:r>
            <a:r>
              <a:rPr lang="en-US" altLang="zh-CN" dirty="0"/>
              <a:t> 0 15</a:t>
            </a:r>
          </a:p>
          <a:p>
            <a:pPr>
              <a:lnSpc>
                <a:spcPct val="120000"/>
              </a:lnSpc>
            </a:pPr>
            <a:r>
              <a:rPr lang="en-US" altLang="zh-CN" dirty="0"/>
              <a:t>password cisco</a:t>
            </a:r>
          </a:p>
          <a:p>
            <a:pPr>
              <a:lnSpc>
                <a:spcPct val="120000"/>
              </a:lnSpc>
            </a:pPr>
            <a:r>
              <a:rPr lang="en-US" altLang="zh-CN" dirty="0" smtClean="0"/>
              <a:t>login</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3851920" y="2636912"/>
            <a:ext cx="4392488" cy="3333220"/>
          </a:xfrm>
          <a:prstGeom prst="rect">
            <a:avLst/>
          </a:prstGeom>
          <a:solidFill>
            <a:schemeClr val="bg1"/>
          </a:solidFill>
          <a:ln>
            <a:solidFill>
              <a:schemeClr val="tx2"/>
            </a:solidFill>
          </a:ln>
        </p:spPr>
        <p:txBody>
          <a:bodyPr wrap="square">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rPr>
              <a:t>5</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启动三层</a:t>
            </a:r>
            <a:r>
              <a:rPr lang="zh-CN" altLang="en-US" b="1" dirty="0" smtClean="0">
                <a:latin typeface="微软雅黑" panose="020B0503020204020204" pitchFamily="34" charset="-122"/>
                <a:ea typeface="微软雅黑" panose="020B0503020204020204" pitchFamily="34" charset="-122"/>
              </a:rPr>
              <a:t>路由</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dirty="0" err="1"/>
              <a:t>ip</a:t>
            </a:r>
            <a:r>
              <a:rPr lang="en-US" altLang="zh-CN" dirty="0"/>
              <a:t> </a:t>
            </a:r>
            <a:r>
              <a:rPr lang="en-US" altLang="zh-CN" dirty="0" smtClean="0"/>
              <a:t>routing</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b="1" dirty="0" smtClean="0">
                <a:latin typeface="微软雅黑" panose="020B0503020204020204" pitchFamily="34" charset="-122"/>
                <a:ea typeface="微软雅黑" panose="020B0503020204020204" pitchFamily="34" charset="-122"/>
              </a:rPr>
              <a:t>6</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配置三层</a:t>
            </a:r>
            <a:r>
              <a:rPr lang="zh-CN" altLang="en-US" b="1" dirty="0" smtClean="0">
                <a:latin typeface="微软雅黑" panose="020B0503020204020204" pitchFamily="34" charset="-122"/>
                <a:ea typeface="微软雅黑" panose="020B0503020204020204" pitchFamily="34" charset="-122"/>
              </a:rPr>
              <a:t>路由（以</a:t>
            </a:r>
            <a:r>
              <a:rPr lang="en-US" altLang="zh-CN" b="1" dirty="0" smtClean="0">
                <a:latin typeface="微软雅黑" panose="020B0503020204020204" pitchFamily="34" charset="-122"/>
                <a:ea typeface="微软雅黑" panose="020B0503020204020204" pitchFamily="34" charset="-122"/>
              </a:rPr>
              <a:t>VLAN 10</a:t>
            </a:r>
            <a:r>
              <a:rPr lang="zh-CN" altLang="en-US" b="1" dirty="0" smtClean="0">
                <a:latin typeface="微软雅黑" panose="020B0503020204020204" pitchFamily="34" charset="-122"/>
                <a:ea typeface="微软雅黑" panose="020B0503020204020204" pitchFamily="34" charset="-122"/>
              </a:rPr>
              <a:t>为例）</a:t>
            </a:r>
            <a:endParaRPr lang="en-US" altLang="zh-CN" b="1" dirty="0" smtClean="0">
              <a:latin typeface="微软雅黑" panose="020B0503020204020204" pitchFamily="34" charset="-122"/>
              <a:ea typeface="微软雅黑" panose="020B0503020204020204" pitchFamily="34" charset="-122"/>
            </a:endParaRPr>
          </a:p>
          <a:p>
            <a:pPr>
              <a:lnSpc>
                <a:spcPct val="120000"/>
              </a:lnSpc>
            </a:pPr>
            <a:r>
              <a:rPr lang="en-US" altLang="zh-CN" dirty="0" smtClean="0"/>
              <a:t>SW0</a:t>
            </a:r>
            <a:r>
              <a:rPr lang="zh-CN" altLang="en-US" dirty="0" smtClean="0"/>
              <a:t>：</a:t>
            </a:r>
            <a:endParaRPr lang="en-US" altLang="zh-CN" dirty="0" smtClean="0"/>
          </a:p>
          <a:p>
            <a:pPr>
              <a:lnSpc>
                <a:spcPct val="120000"/>
              </a:lnSpc>
            </a:pPr>
            <a:r>
              <a:rPr lang="en-US" altLang="zh-CN" dirty="0" smtClean="0"/>
              <a:t>interface </a:t>
            </a:r>
            <a:r>
              <a:rPr lang="en-US" altLang="zh-CN" dirty="0" err="1"/>
              <a:t>Vlan</a:t>
            </a:r>
            <a:r>
              <a:rPr lang="en-US" altLang="zh-CN" dirty="0"/>
              <a:t> 10</a:t>
            </a:r>
          </a:p>
          <a:p>
            <a:pPr>
              <a:lnSpc>
                <a:spcPct val="120000"/>
              </a:lnSpc>
            </a:pPr>
            <a:r>
              <a:rPr lang="en-US" altLang="zh-CN" dirty="0" err="1"/>
              <a:t>ip</a:t>
            </a:r>
            <a:r>
              <a:rPr lang="en-US" altLang="zh-CN" dirty="0"/>
              <a:t> address </a:t>
            </a:r>
            <a:r>
              <a:rPr lang="en-US" altLang="zh-CN" dirty="0" smtClean="0">
                <a:solidFill>
                  <a:srgbClr val="FF0000"/>
                </a:solidFill>
              </a:rPr>
              <a:t>192.168.10.251</a:t>
            </a:r>
            <a:r>
              <a:rPr lang="en-US" altLang="zh-CN" dirty="0" smtClean="0"/>
              <a:t> 255.255.255.0</a:t>
            </a:r>
          </a:p>
          <a:p>
            <a:pPr>
              <a:lnSpc>
                <a:spcPct val="120000"/>
              </a:lnSpc>
            </a:pPr>
            <a:r>
              <a:rPr lang="en-US" altLang="zh-CN" dirty="0" smtClean="0"/>
              <a:t>SW0_1</a:t>
            </a:r>
            <a:r>
              <a:rPr lang="zh-CN" altLang="en-US" dirty="0" smtClean="0"/>
              <a:t>：</a:t>
            </a:r>
            <a:endParaRPr lang="en-US" altLang="zh-CN" dirty="0" smtClean="0"/>
          </a:p>
          <a:p>
            <a:pPr>
              <a:lnSpc>
                <a:spcPct val="120000"/>
              </a:lnSpc>
            </a:pPr>
            <a:r>
              <a:rPr lang="en-US" altLang="zh-CN" dirty="0"/>
              <a:t>interface </a:t>
            </a:r>
            <a:r>
              <a:rPr lang="en-US" altLang="zh-CN" dirty="0" err="1"/>
              <a:t>Vlan</a:t>
            </a:r>
            <a:r>
              <a:rPr lang="en-US" altLang="zh-CN" dirty="0"/>
              <a:t> 10</a:t>
            </a:r>
          </a:p>
          <a:p>
            <a:pPr>
              <a:lnSpc>
                <a:spcPct val="120000"/>
              </a:lnSpc>
            </a:pPr>
            <a:r>
              <a:rPr lang="en-US" altLang="zh-CN" dirty="0" err="1"/>
              <a:t>ip</a:t>
            </a:r>
            <a:r>
              <a:rPr lang="en-US" altLang="zh-CN" dirty="0"/>
              <a:t> address </a:t>
            </a:r>
            <a:r>
              <a:rPr lang="en-US" altLang="zh-CN" dirty="0" smtClean="0">
                <a:solidFill>
                  <a:srgbClr val="FF0000"/>
                </a:solidFill>
              </a:rPr>
              <a:t>192.168.10.252</a:t>
            </a:r>
            <a:r>
              <a:rPr lang="en-US" altLang="zh-CN" dirty="0" smtClean="0"/>
              <a:t> 255.255.255.0</a:t>
            </a:r>
            <a:endParaRPr lang="en-US" altLang="zh-CN" dirty="0"/>
          </a:p>
        </p:txBody>
      </p:sp>
    </p:spTree>
    <p:extLst>
      <p:ext uri="{BB962C8B-B14F-4D97-AF65-F5344CB8AC3E}">
        <p14:creationId xmlns:p14="http://schemas.microsoft.com/office/powerpoint/2010/main" val="3379349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548680"/>
            <a:ext cx="7560840" cy="5909310"/>
          </a:xfrm>
          <a:prstGeom prst="rect">
            <a:avLst/>
          </a:prstGeom>
        </p:spPr>
        <p:txBody>
          <a:bodyPr wrap="square">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rPr>
              <a:t>7.</a:t>
            </a:r>
            <a:r>
              <a:rPr lang="zh-CN" altLang="en-US" b="1" dirty="0" smtClean="0">
                <a:latin typeface="微软雅黑" panose="020B0503020204020204" pitchFamily="34" charset="-122"/>
                <a:ea typeface="微软雅黑" panose="020B0503020204020204" pitchFamily="34" charset="-122"/>
              </a:rPr>
              <a:t>配置链路聚合</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interface range f0/1-2</a:t>
            </a:r>
          </a:p>
          <a:p>
            <a:pPr>
              <a:lnSpc>
                <a:spcPct val="150000"/>
              </a:lnSpc>
            </a:pPr>
            <a:r>
              <a:rPr lang="en-US" altLang="zh-CN" dirty="0" smtClean="0">
                <a:latin typeface="微软雅黑" panose="020B0503020204020204" pitchFamily="34" charset="-122"/>
                <a:ea typeface="微软雅黑" panose="020B0503020204020204" pitchFamily="34" charset="-122"/>
              </a:rPr>
              <a:t>	channel-group </a:t>
            </a:r>
            <a:r>
              <a:rPr lang="en-US" altLang="zh-CN" dirty="0">
                <a:latin typeface="微软雅黑" panose="020B0503020204020204" pitchFamily="34" charset="-122"/>
                <a:ea typeface="微软雅黑" panose="020B0503020204020204" pitchFamily="34" charset="-122"/>
              </a:rPr>
              <a:t>1 mode on   //</a:t>
            </a:r>
            <a:r>
              <a:rPr lang="zh-CN" altLang="zh-CN" dirty="0">
                <a:latin typeface="微软雅黑" panose="020B0503020204020204" pitchFamily="34" charset="-122"/>
                <a:ea typeface="微软雅黑" panose="020B0503020204020204" pitchFamily="34" charset="-122"/>
              </a:rPr>
              <a:t>加入链路组</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并</a:t>
            </a:r>
            <a:r>
              <a:rPr lang="zh-CN" altLang="zh-CN" dirty="0" smtClean="0">
                <a:latin typeface="微软雅黑" panose="020B0503020204020204" pitchFamily="34" charset="-122"/>
                <a:ea typeface="微软雅黑" panose="020B0503020204020204" pitchFamily="34" charset="-122"/>
              </a:rPr>
              <a:t>开启</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port-channel </a:t>
            </a:r>
            <a:r>
              <a:rPr lang="en-US" altLang="zh-CN" dirty="0">
                <a:latin typeface="微软雅黑" panose="020B0503020204020204" pitchFamily="34" charset="-122"/>
                <a:ea typeface="微软雅黑" panose="020B0503020204020204" pitchFamily="34" charset="-122"/>
              </a:rPr>
              <a:t>load-balance </a:t>
            </a:r>
            <a:r>
              <a:rPr lang="en-US" altLang="zh-CN" dirty="0" err="1" smtClean="0">
                <a:latin typeface="微软雅黑" panose="020B0503020204020204" pitchFamily="34" charset="-122"/>
                <a:ea typeface="微软雅黑" panose="020B0503020204020204" pitchFamily="34" charset="-122"/>
              </a:rPr>
              <a:t>dst-ip</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全局模式下配置</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b="1" dirty="0" smtClean="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配置</a:t>
            </a:r>
            <a:r>
              <a:rPr lang="en-US" altLang="zh-CN" b="1" dirty="0">
                <a:latin typeface="微软雅黑" panose="020B0503020204020204" pitchFamily="34" charset="-122"/>
                <a:ea typeface="微软雅黑" panose="020B0503020204020204" pitchFamily="34" charset="-122"/>
              </a:rPr>
              <a:t>PVST</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vlan</a:t>
            </a:r>
            <a:r>
              <a:rPr lang="en-US" altLang="zh-CN" b="1" dirty="0">
                <a:latin typeface="微软雅黑" panose="020B0503020204020204" pitchFamily="34" charset="-122"/>
                <a:ea typeface="微软雅黑" panose="020B0503020204020204" pitchFamily="34" charset="-122"/>
              </a:rPr>
              <a:t> 10</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20</a:t>
            </a:r>
            <a:r>
              <a:rPr lang="zh-CN" altLang="en-US" b="1" dirty="0">
                <a:latin typeface="微软雅黑" panose="020B0503020204020204" pitchFamily="34" charset="-122"/>
                <a:ea typeface="微软雅黑" panose="020B0503020204020204" pitchFamily="34" charset="-122"/>
              </a:rPr>
              <a:t>的根</a:t>
            </a:r>
            <a:r>
              <a:rPr lang="en-US" altLang="zh-CN" b="1" dirty="0">
                <a:latin typeface="微软雅黑" panose="020B0503020204020204" pitchFamily="34" charset="-122"/>
                <a:ea typeface="微软雅黑" panose="020B0503020204020204" pitchFamily="34" charset="-122"/>
              </a:rPr>
              <a:t>SW0</a:t>
            </a:r>
            <a:r>
              <a:rPr lang="zh-CN" altLang="en-US" b="1" dirty="0">
                <a:latin typeface="微软雅黑" panose="020B0503020204020204" pitchFamily="34" charset="-122"/>
                <a:ea typeface="微软雅黑" panose="020B0503020204020204" pitchFamily="34" charset="-122"/>
              </a:rPr>
              <a:t>，备用根</a:t>
            </a:r>
            <a:r>
              <a:rPr lang="en-US" altLang="zh-CN" b="1" dirty="0">
                <a:latin typeface="微软雅黑" panose="020B0503020204020204" pitchFamily="34" charset="-122"/>
                <a:ea typeface="微软雅黑" panose="020B0503020204020204" pitchFamily="34" charset="-122"/>
              </a:rPr>
              <a:t>SW0_1 </a:t>
            </a:r>
            <a:r>
              <a:rPr lang="en-US" altLang="zh-CN" b="1" dirty="0" err="1">
                <a:latin typeface="微软雅黑" panose="020B0503020204020204" pitchFamily="34" charset="-122"/>
                <a:ea typeface="微软雅黑" panose="020B0503020204020204" pitchFamily="34" charset="-122"/>
              </a:rPr>
              <a:t>vlan</a:t>
            </a:r>
            <a:r>
              <a:rPr lang="en-US" altLang="zh-CN" b="1" dirty="0">
                <a:latin typeface="微软雅黑" panose="020B0503020204020204" pitchFamily="34" charset="-122"/>
                <a:ea typeface="微软雅黑" panose="020B0503020204020204" pitchFamily="34" charset="-122"/>
              </a:rPr>
              <a:t> 30</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的根</a:t>
            </a:r>
            <a:r>
              <a:rPr lang="en-US" altLang="zh-CN" b="1" dirty="0">
                <a:latin typeface="微软雅黑" panose="020B0503020204020204" pitchFamily="34" charset="-122"/>
                <a:ea typeface="微软雅黑" panose="020B0503020204020204" pitchFamily="34" charset="-122"/>
              </a:rPr>
              <a:t>SW0_1</a:t>
            </a:r>
            <a:r>
              <a:rPr lang="zh-CN" altLang="en-US" b="1" dirty="0">
                <a:latin typeface="微软雅黑" panose="020B0503020204020204" pitchFamily="34" charset="-122"/>
                <a:ea typeface="微软雅黑" panose="020B0503020204020204" pitchFamily="34" charset="-122"/>
              </a:rPr>
              <a:t>，备用根</a:t>
            </a:r>
            <a:r>
              <a:rPr lang="en-US" altLang="zh-CN" b="1" dirty="0">
                <a:latin typeface="微软雅黑" panose="020B0503020204020204" pitchFamily="34" charset="-122"/>
                <a:ea typeface="微软雅黑" panose="020B0503020204020204" pitchFamily="34" charset="-122"/>
              </a:rPr>
              <a:t>SW0</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smtClean="0">
                <a:solidFill>
                  <a:srgbClr val="0070C0"/>
                </a:solidFill>
                <a:latin typeface="微软雅黑" panose="020B0503020204020204" pitchFamily="34" charset="-122"/>
                <a:ea typeface="微软雅黑" panose="020B0503020204020204" pitchFamily="34" charset="-122"/>
              </a:rPr>
              <a:t>S0(</a:t>
            </a:r>
            <a:r>
              <a:rPr lang="en-US" altLang="zh-CN" dirty="0" err="1" smtClean="0">
                <a:solidFill>
                  <a:srgbClr val="0070C0"/>
                </a:solidFill>
                <a:latin typeface="微软雅黑" panose="020B0503020204020204" pitchFamily="34" charset="-122"/>
                <a:ea typeface="微软雅黑" panose="020B0503020204020204" pitchFamily="34" charset="-122"/>
              </a:rPr>
              <a:t>config</a:t>
            </a:r>
            <a:r>
              <a:rPr lang="en-US" altLang="zh-CN" dirty="0">
                <a:solidFill>
                  <a:srgbClr val="0070C0"/>
                </a:solidFill>
                <a:latin typeface="微软雅黑" panose="020B0503020204020204" pitchFamily="34" charset="-122"/>
                <a:ea typeface="微软雅黑" panose="020B0503020204020204" pitchFamily="34" charset="-122"/>
              </a:rPr>
              <a:t>)#spanning-tree </a:t>
            </a:r>
            <a:r>
              <a:rPr lang="en-US" altLang="zh-CN" dirty="0" err="1">
                <a:solidFill>
                  <a:srgbClr val="0070C0"/>
                </a:solidFill>
                <a:latin typeface="微软雅黑" panose="020B0503020204020204" pitchFamily="34" charset="-122"/>
                <a:ea typeface="微软雅黑" panose="020B0503020204020204" pitchFamily="34" charset="-122"/>
              </a:rPr>
              <a:t>vlan</a:t>
            </a:r>
            <a:r>
              <a:rPr lang="en-US" altLang="zh-CN" dirty="0">
                <a:solidFill>
                  <a:srgbClr val="0070C0"/>
                </a:solidFill>
                <a:latin typeface="微软雅黑" panose="020B0503020204020204" pitchFamily="34" charset="-122"/>
                <a:ea typeface="微软雅黑" panose="020B0503020204020204" pitchFamily="34" charset="-122"/>
              </a:rPr>
              <a:t> 10 priority 4096</a:t>
            </a:r>
            <a:endParaRPr lang="zh-CN" altLang="zh-CN"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70C0"/>
                </a:solidFill>
                <a:latin typeface="微软雅黑" panose="020B0503020204020204" pitchFamily="34" charset="-122"/>
                <a:ea typeface="微软雅黑" panose="020B0503020204020204" pitchFamily="34" charset="-122"/>
              </a:rPr>
              <a:t>	S0(</a:t>
            </a:r>
            <a:r>
              <a:rPr lang="en-US" altLang="zh-CN" dirty="0" err="1" smtClean="0">
                <a:solidFill>
                  <a:srgbClr val="0070C0"/>
                </a:solidFill>
                <a:latin typeface="微软雅黑" panose="020B0503020204020204" pitchFamily="34" charset="-122"/>
                <a:ea typeface="微软雅黑" panose="020B0503020204020204" pitchFamily="34" charset="-122"/>
              </a:rPr>
              <a:t>config</a:t>
            </a:r>
            <a:r>
              <a:rPr lang="en-US" altLang="zh-CN" dirty="0">
                <a:solidFill>
                  <a:srgbClr val="0070C0"/>
                </a:solidFill>
                <a:latin typeface="微软雅黑" panose="020B0503020204020204" pitchFamily="34" charset="-122"/>
                <a:ea typeface="微软雅黑" panose="020B0503020204020204" pitchFamily="34" charset="-122"/>
              </a:rPr>
              <a:t>)#spanning-tree </a:t>
            </a:r>
            <a:r>
              <a:rPr lang="en-US" altLang="zh-CN" dirty="0" err="1">
                <a:solidFill>
                  <a:srgbClr val="0070C0"/>
                </a:solidFill>
                <a:latin typeface="微软雅黑" panose="020B0503020204020204" pitchFamily="34" charset="-122"/>
                <a:ea typeface="微软雅黑" panose="020B0503020204020204" pitchFamily="34" charset="-122"/>
              </a:rPr>
              <a:t>vlan</a:t>
            </a:r>
            <a:r>
              <a:rPr lang="en-US" altLang="zh-CN" dirty="0">
                <a:solidFill>
                  <a:srgbClr val="0070C0"/>
                </a:solidFill>
                <a:latin typeface="微软雅黑" panose="020B0503020204020204" pitchFamily="34" charset="-122"/>
                <a:ea typeface="微软雅黑" panose="020B0503020204020204" pitchFamily="34" charset="-122"/>
              </a:rPr>
              <a:t> </a:t>
            </a:r>
            <a:r>
              <a:rPr lang="en-US" altLang="zh-CN" dirty="0" smtClean="0">
                <a:solidFill>
                  <a:srgbClr val="0070C0"/>
                </a:solidFill>
                <a:latin typeface="微软雅黑" panose="020B0503020204020204" pitchFamily="34" charset="-122"/>
                <a:ea typeface="微软雅黑" panose="020B0503020204020204" pitchFamily="34" charset="-122"/>
              </a:rPr>
              <a:t>20 </a:t>
            </a:r>
            <a:r>
              <a:rPr lang="en-US" altLang="zh-CN" dirty="0">
                <a:solidFill>
                  <a:srgbClr val="0070C0"/>
                </a:solidFill>
                <a:latin typeface="微软雅黑" panose="020B0503020204020204" pitchFamily="34" charset="-122"/>
                <a:ea typeface="微软雅黑" panose="020B0503020204020204" pitchFamily="34" charset="-122"/>
              </a:rPr>
              <a:t>priority </a:t>
            </a:r>
            <a:r>
              <a:rPr lang="en-US" altLang="zh-CN" dirty="0" smtClean="0">
                <a:solidFill>
                  <a:srgbClr val="0070C0"/>
                </a:solidFill>
                <a:latin typeface="微软雅黑" panose="020B0503020204020204" pitchFamily="34" charset="-122"/>
                <a:ea typeface="微软雅黑" panose="020B0503020204020204" pitchFamily="34" charset="-122"/>
              </a:rPr>
              <a:t>4096</a:t>
            </a:r>
            <a:endParaRPr lang="zh-CN" altLang="zh-CN"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70C0"/>
                </a:solidFill>
                <a:latin typeface="微软雅黑" panose="020B0503020204020204" pitchFamily="34" charset="-122"/>
                <a:ea typeface="微软雅黑" panose="020B0503020204020204" pitchFamily="34" charset="-122"/>
              </a:rPr>
              <a:t>	S0(</a:t>
            </a:r>
            <a:r>
              <a:rPr lang="en-US" altLang="zh-CN" dirty="0" err="1" smtClean="0">
                <a:solidFill>
                  <a:srgbClr val="0070C0"/>
                </a:solidFill>
                <a:latin typeface="微软雅黑" panose="020B0503020204020204" pitchFamily="34" charset="-122"/>
                <a:ea typeface="微软雅黑" panose="020B0503020204020204" pitchFamily="34" charset="-122"/>
              </a:rPr>
              <a:t>config</a:t>
            </a:r>
            <a:r>
              <a:rPr lang="en-US" altLang="zh-CN" dirty="0">
                <a:solidFill>
                  <a:srgbClr val="0070C0"/>
                </a:solidFill>
                <a:latin typeface="微软雅黑" panose="020B0503020204020204" pitchFamily="34" charset="-122"/>
                <a:ea typeface="微软雅黑" panose="020B0503020204020204" pitchFamily="34" charset="-122"/>
              </a:rPr>
              <a:t>)#spanning-tree </a:t>
            </a:r>
            <a:r>
              <a:rPr lang="en-US" altLang="zh-CN" dirty="0" err="1">
                <a:solidFill>
                  <a:srgbClr val="0070C0"/>
                </a:solidFill>
                <a:latin typeface="微软雅黑" panose="020B0503020204020204" pitchFamily="34" charset="-122"/>
                <a:ea typeface="微软雅黑" panose="020B0503020204020204" pitchFamily="34" charset="-122"/>
              </a:rPr>
              <a:t>vlan</a:t>
            </a:r>
            <a:r>
              <a:rPr lang="en-US" altLang="zh-CN" dirty="0">
                <a:solidFill>
                  <a:srgbClr val="0070C0"/>
                </a:solidFill>
                <a:latin typeface="微软雅黑" panose="020B0503020204020204" pitchFamily="34" charset="-122"/>
                <a:ea typeface="微软雅黑" panose="020B0503020204020204" pitchFamily="34" charset="-122"/>
              </a:rPr>
              <a:t> </a:t>
            </a:r>
            <a:r>
              <a:rPr lang="en-US" altLang="zh-CN" dirty="0" smtClean="0">
                <a:solidFill>
                  <a:srgbClr val="0070C0"/>
                </a:solidFill>
                <a:latin typeface="微软雅黑" panose="020B0503020204020204" pitchFamily="34" charset="-122"/>
                <a:ea typeface="微软雅黑" panose="020B0503020204020204" pitchFamily="34" charset="-122"/>
              </a:rPr>
              <a:t>30 </a:t>
            </a:r>
            <a:r>
              <a:rPr lang="en-US" altLang="zh-CN" dirty="0">
                <a:solidFill>
                  <a:srgbClr val="0070C0"/>
                </a:solidFill>
                <a:latin typeface="微软雅黑" panose="020B0503020204020204" pitchFamily="34" charset="-122"/>
                <a:ea typeface="微软雅黑" panose="020B0503020204020204" pitchFamily="34" charset="-122"/>
              </a:rPr>
              <a:t>priority </a:t>
            </a:r>
            <a:r>
              <a:rPr lang="en-US" altLang="zh-CN" dirty="0" smtClean="0">
                <a:solidFill>
                  <a:srgbClr val="0070C0"/>
                </a:solidFill>
                <a:latin typeface="微软雅黑" panose="020B0503020204020204" pitchFamily="34" charset="-122"/>
                <a:ea typeface="微软雅黑" panose="020B0503020204020204" pitchFamily="34" charset="-122"/>
              </a:rPr>
              <a:t>16384</a:t>
            </a:r>
            <a:endParaRPr lang="zh-CN" altLang="zh-CN"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70C0"/>
                </a:solidFill>
                <a:latin typeface="微软雅黑" panose="020B0503020204020204" pitchFamily="34" charset="-122"/>
                <a:ea typeface="微软雅黑" panose="020B0503020204020204" pitchFamily="34" charset="-122"/>
              </a:rPr>
              <a:t>	S0(</a:t>
            </a:r>
            <a:r>
              <a:rPr lang="en-US" altLang="zh-CN" dirty="0" err="1" smtClean="0">
                <a:solidFill>
                  <a:srgbClr val="0070C0"/>
                </a:solidFill>
                <a:latin typeface="微软雅黑" panose="020B0503020204020204" pitchFamily="34" charset="-122"/>
                <a:ea typeface="微软雅黑" panose="020B0503020204020204" pitchFamily="34" charset="-122"/>
              </a:rPr>
              <a:t>config</a:t>
            </a:r>
            <a:r>
              <a:rPr lang="en-US" altLang="zh-CN" dirty="0">
                <a:solidFill>
                  <a:srgbClr val="0070C0"/>
                </a:solidFill>
                <a:latin typeface="微软雅黑" panose="020B0503020204020204" pitchFamily="34" charset="-122"/>
                <a:ea typeface="微软雅黑" panose="020B0503020204020204" pitchFamily="34" charset="-122"/>
              </a:rPr>
              <a:t>)#spanning-tree </a:t>
            </a:r>
            <a:r>
              <a:rPr lang="en-US" altLang="zh-CN" dirty="0" err="1">
                <a:solidFill>
                  <a:srgbClr val="0070C0"/>
                </a:solidFill>
                <a:latin typeface="微软雅黑" panose="020B0503020204020204" pitchFamily="34" charset="-122"/>
                <a:ea typeface="微软雅黑" panose="020B0503020204020204" pitchFamily="34" charset="-122"/>
              </a:rPr>
              <a:t>vlan</a:t>
            </a:r>
            <a:r>
              <a:rPr lang="en-US" altLang="zh-CN" dirty="0">
                <a:solidFill>
                  <a:srgbClr val="0070C0"/>
                </a:solidFill>
                <a:latin typeface="微软雅黑" panose="020B0503020204020204" pitchFamily="34" charset="-122"/>
                <a:ea typeface="微软雅黑" panose="020B0503020204020204" pitchFamily="34" charset="-122"/>
              </a:rPr>
              <a:t> </a:t>
            </a:r>
            <a:r>
              <a:rPr lang="en-US" altLang="zh-CN" dirty="0" smtClean="0">
                <a:solidFill>
                  <a:srgbClr val="0070C0"/>
                </a:solidFill>
                <a:latin typeface="微软雅黑" panose="020B0503020204020204" pitchFamily="34" charset="-122"/>
                <a:ea typeface="微软雅黑" panose="020B0503020204020204" pitchFamily="34" charset="-122"/>
              </a:rPr>
              <a:t>100 </a:t>
            </a:r>
            <a:r>
              <a:rPr lang="en-US" altLang="zh-CN" dirty="0">
                <a:solidFill>
                  <a:srgbClr val="0070C0"/>
                </a:solidFill>
                <a:latin typeface="微软雅黑" panose="020B0503020204020204" pitchFamily="34" charset="-122"/>
                <a:ea typeface="微软雅黑" panose="020B0503020204020204" pitchFamily="34" charset="-122"/>
              </a:rPr>
              <a:t>priority </a:t>
            </a:r>
            <a:r>
              <a:rPr lang="en-US" altLang="zh-CN" dirty="0" smtClean="0">
                <a:solidFill>
                  <a:srgbClr val="0070C0"/>
                </a:solidFill>
                <a:latin typeface="微软雅黑" panose="020B0503020204020204" pitchFamily="34" charset="-122"/>
                <a:ea typeface="微软雅黑" panose="020B0503020204020204" pitchFamily="34" charset="-122"/>
              </a:rPr>
              <a:t>16384</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S0_1(</a:t>
            </a:r>
            <a:r>
              <a:rPr lang="en-US" altLang="zh-CN" dirty="0" err="1" smtClean="0">
                <a:solidFill>
                  <a:srgbClr val="FF0000"/>
                </a:solidFill>
                <a:latin typeface="微软雅黑" panose="020B0503020204020204" pitchFamily="34" charset="-122"/>
                <a:ea typeface="微软雅黑" panose="020B0503020204020204" pitchFamily="34" charset="-122"/>
              </a:rPr>
              <a:t>config</a:t>
            </a:r>
            <a:r>
              <a:rPr lang="en-US" altLang="zh-CN" dirty="0">
                <a:solidFill>
                  <a:srgbClr val="FF0000"/>
                </a:solidFill>
                <a:latin typeface="微软雅黑" panose="020B0503020204020204" pitchFamily="34" charset="-122"/>
                <a:ea typeface="微软雅黑" panose="020B0503020204020204" pitchFamily="34" charset="-122"/>
              </a:rPr>
              <a:t>)#spanning-tree </a:t>
            </a:r>
            <a:r>
              <a:rPr lang="en-US" altLang="zh-CN" dirty="0" err="1">
                <a:solidFill>
                  <a:srgbClr val="FF0000"/>
                </a:solidFill>
                <a:latin typeface="微软雅黑" panose="020B0503020204020204" pitchFamily="34" charset="-122"/>
                <a:ea typeface="微软雅黑" panose="020B0503020204020204" pitchFamily="34" charset="-122"/>
              </a:rPr>
              <a:t>vlan</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30 </a:t>
            </a:r>
            <a:r>
              <a:rPr lang="en-US" altLang="zh-CN" dirty="0">
                <a:solidFill>
                  <a:srgbClr val="FF0000"/>
                </a:solidFill>
                <a:latin typeface="微软雅黑" panose="020B0503020204020204" pitchFamily="34" charset="-122"/>
                <a:ea typeface="微软雅黑" panose="020B0503020204020204" pitchFamily="34" charset="-122"/>
              </a:rPr>
              <a:t>priority 4096</a:t>
            </a:r>
            <a:endParaRPr lang="zh-CN"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FF0000"/>
                </a:solidFill>
                <a:latin typeface="微软雅黑" panose="020B0503020204020204" pitchFamily="34" charset="-122"/>
                <a:ea typeface="微软雅黑" panose="020B0503020204020204" pitchFamily="34" charset="-122"/>
              </a:rPr>
              <a:t>	S0_1(</a:t>
            </a:r>
            <a:r>
              <a:rPr lang="en-US" altLang="zh-CN" dirty="0" err="1" smtClean="0">
                <a:solidFill>
                  <a:srgbClr val="FF0000"/>
                </a:solidFill>
                <a:latin typeface="微软雅黑" panose="020B0503020204020204" pitchFamily="34" charset="-122"/>
                <a:ea typeface="微软雅黑" panose="020B0503020204020204" pitchFamily="34" charset="-122"/>
              </a:rPr>
              <a:t>config</a:t>
            </a:r>
            <a:r>
              <a:rPr lang="en-US" altLang="zh-CN" dirty="0">
                <a:solidFill>
                  <a:srgbClr val="FF0000"/>
                </a:solidFill>
                <a:latin typeface="微软雅黑" panose="020B0503020204020204" pitchFamily="34" charset="-122"/>
                <a:ea typeface="微软雅黑" panose="020B0503020204020204" pitchFamily="34" charset="-122"/>
              </a:rPr>
              <a:t>)#spanning-tree </a:t>
            </a:r>
            <a:r>
              <a:rPr lang="en-US" altLang="zh-CN" dirty="0" err="1">
                <a:solidFill>
                  <a:srgbClr val="FF0000"/>
                </a:solidFill>
                <a:latin typeface="微软雅黑" panose="020B0503020204020204" pitchFamily="34" charset="-122"/>
                <a:ea typeface="微软雅黑" panose="020B0503020204020204" pitchFamily="34" charset="-122"/>
              </a:rPr>
              <a:t>vlan</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100 </a:t>
            </a:r>
            <a:r>
              <a:rPr lang="en-US" altLang="zh-CN" dirty="0">
                <a:solidFill>
                  <a:srgbClr val="FF0000"/>
                </a:solidFill>
                <a:latin typeface="微软雅黑" panose="020B0503020204020204" pitchFamily="34" charset="-122"/>
                <a:ea typeface="微软雅黑" panose="020B0503020204020204" pitchFamily="34" charset="-122"/>
              </a:rPr>
              <a:t>priority 4096</a:t>
            </a:r>
            <a:endParaRPr lang="zh-CN"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FF0000"/>
                </a:solidFill>
                <a:latin typeface="微软雅黑" panose="020B0503020204020204" pitchFamily="34" charset="-122"/>
                <a:ea typeface="微软雅黑" panose="020B0503020204020204" pitchFamily="34" charset="-122"/>
              </a:rPr>
              <a:t>	S0_1(</a:t>
            </a:r>
            <a:r>
              <a:rPr lang="en-US" altLang="zh-CN" dirty="0" err="1" smtClean="0">
                <a:solidFill>
                  <a:srgbClr val="FF0000"/>
                </a:solidFill>
                <a:latin typeface="微软雅黑" panose="020B0503020204020204" pitchFamily="34" charset="-122"/>
                <a:ea typeface="微软雅黑" panose="020B0503020204020204" pitchFamily="34" charset="-122"/>
              </a:rPr>
              <a:t>config</a:t>
            </a:r>
            <a:r>
              <a:rPr lang="en-US" altLang="zh-CN" dirty="0">
                <a:solidFill>
                  <a:srgbClr val="FF0000"/>
                </a:solidFill>
                <a:latin typeface="微软雅黑" panose="020B0503020204020204" pitchFamily="34" charset="-122"/>
                <a:ea typeface="微软雅黑" panose="020B0503020204020204" pitchFamily="34" charset="-122"/>
              </a:rPr>
              <a:t>)#spanning-tree </a:t>
            </a:r>
            <a:r>
              <a:rPr lang="en-US" altLang="zh-CN" dirty="0" err="1">
                <a:solidFill>
                  <a:srgbClr val="FF0000"/>
                </a:solidFill>
                <a:latin typeface="微软雅黑" panose="020B0503020204020204" pitchFamily="34" charset="-122"/>
                <a:ea typeface="微软雅黑" panose="020B0503020204020204" pitchFamily="34" charset="-122"/>
              </a:rPr>
              <a:t>vlan</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10 </a:t>
            </a:r>
            <a:r>
              <a:rPr lang="en-US" altLang="zh-CN" dirty="0">
                <a:solidFill>
                  <a:srgbClr val="FF0000"/>
                </a:solidFill>
                <a:latin typeface="微软雅黑" panose="020B0503020204020204" pitchFamily="34" charset="-122"/>
                <a:ea typeface="微软雅黑" panose="020B0503020204020204" pitchFamily="34" charset="-122"/>
              </a:rPr>
              <a:t>priority 16384</a:t>
            </a:r>
            <a:endParaRPr lang="zh-CN"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FF0000"/>
                </a:solidFill>
                <a:latin typeface="微软雅黑" panose="020B0503020204020204" pitchFamily="34" charset="-122"/>
                <a:ea typeface="微软雅黑" panose="020B0503020204020204" pitchFamily="34" charset="-122"/>
              </a:rPr>
              <a:t>	S0_1(</a:t>
            </a:r>
            <a:r>
              <a:rPr lang="en-US" altLang="zh-CN" dirty="0" err="1" smtClean="0">
                <a:solidFill>
                  <a:srgbClr val="FF0000"/>
                </a:solidFill>
                <a:latin typeface="微软雅黑" panose="020B0503020204020204" pitchFamily="34" charset="-122"/>
                <a:ea typeface="微软雅黑" panose="020B0503020204020204" pitchFamily="34" charset="-122"/>
              </a:rPr>
              <a:t>config</a:t>
            </a:r>
            <a:r>
              <a:rPr lang="en-US" altLang="zh-CN" dirty="0">
                <a:solidFill>
                  <a:srgbClr val="FF0000"/>
                </a:solidFill>
                <a:latin typeface="微软雅黑" panose="020B0503020204020204" pitchFamily="34" charset="-122"/>
                <a:ea typeface="微软雅黑" panose="020B0503020204020204" pitchFamily="34" charset="-122"/>
              </a:rPr>
              <a:t>)#spanning-tree </a:t>
            </a:r>
            <a:r>
              <a:rPr lang="en-US" altLang="zh-CN" dirty="0" err="1">
                <a:solidFill>
                  <a:srgbClr val="FF0000"/>
                </a:solidFill>
                <a:latin typeface="微软雅黑" panose="020B0503020204020204" pitchFamily="34" charset="-122"/>
                <a:ea typeface="微软雅黑" panose="020B0503020204020204" pitchFamily="34" charset="-122"/>
              </a:rPr>
              <a:t>vlan</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20 </a:t>
            </a:r>
            <a:r>
              <a:rPr lang="en-US" altLang="zh-CN" dirty="0">
                <a:solidFill>
                  <a:srgbClr val="FF0000"/>
                </a:solidFill>
                <a:latin typeface="微软雅黑" panose="020B0503020204020204" pitchFamily="34" charset="-122"/>
                <a:ea typeface="微软雅黑" panose="020B0503020204020204" pitchFamily="34" charset="-122"/>
              </a:rPr>
              <a:t>priority </a:t>
            </a:r>
            <a:r>
              <a:rPr lang="en-US" altLang="zh-CN" dirty="0" smtClean="0">
                <a:solidFill>
                  <a:srgbClr val="FF0000"/>
                </a:solidFill>
                <a:latin typeface="微软雅黑" panose="020B0503020204020204" pitchFamily="34" charset="-122"/>
                <a:ea typeface="微软雅黑" panose="020B0503020204020204" pitchFamily="34" charset="-122"/>
              </a:rPr>
              <a:t>16384</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0492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3648" y="764704"/>
            <a:ext cx="6048672" cy="5078313"/>
          </a:xfrm>
          <a:prstGeom prst="rect">
            <a:avLst/>
          </a:prstGeom>
        </p:spPr>
        <p:txBody>
          <a:bodyPr wrap="square">
            <a:spAutoFit/>
          </a:bodyPr>
          <a:lstStyle/>
          <a:p>
            <a:pPr>
              <a:lnSpc>
                <a:spcPct val="200000"/>
              </a:lnSpc>
            </a:pPr>
            <a:r>
              <a:rPr lang="en-US" altLang="zh-CN" b="1" dirty="0">
                <a:latin typeface="微软雅黑" panose="020B0503020204020204" pitchFamily="34" charset="-122"/>
                <a:ea typeface="微软雅黑" panose="020B0503020204020204" pitchFamily="34" charset="-122"/>
              </a:rPr>
              <a:t>9. </a:t>
            </a:r>
            <a:r>
              <a:rPr lang="zh-CN" altLang="en-US" b="1" dirty="0">
                <a:latin typeface="微软雅黑" panose="020B0503020204020204" pitchFamily="34" charset="-122"/>
                <a:ea typeface="微软雅黑" panose="020B0503020204020204" pitchFamily="34" charset="-122"/>
              </a:rPr>
              <a:t>配置</a:t>
            </a:r>
            <a:r>
              <a:rPr lang="en-US" altLang="zh-CN" b="1" dirty="0">
                <a:latin typeface="微软雅黑" panose="020B0503020204020204" pitchFamily="34" charset="-122"/>
                <a:ea typeface="微软雅黑" panose="020B0503020204020204" pitchFamily="34" charset="-122"/>
              </a:rPr>
              <a:t>HSRP</a:t>
            </a:r>
            <a:r>
              <a:rPr lang="zh-CN" altLang="en-US" b="1" dirty="0">
                <a:latin typeface="微软雅黑" panose="020B0503020204020204" pitchFamily="34" charset="-122"/>
                <a:ea typeface="微软雅黑" panose="020B0503020204020204" pitchFamily="34" charset="-122"/>
              </a:rPr>
              <a:t>，构建网关热</a:t>
            </a:r>
            <a:r>
              <a:rPr lang="zh-CN" altLang="en-US" b="1" dirty="0" smtClean="0">
                <a:latin typeface="微软雅黑" panose="020B0503020204020204" pitchFamily="34" charset="-122"/>
                <a:ea typeface="微软雅黑" panose="020B0503020204020204" pitchFamily="34" charset="-122"/>
              </a:rPr>
              <a:t>备</a:t>
            </a:r>
            <a:endParaRPr lang="en-US" altLang="zh-CN" b="1" dirty="0" smtClean="0">
              <a:latin typeface="微软雅黑" panose="020B0503020204020204" pitchFamily="34" charset="-122"/>
              <a:ea typeface="微软雅黑" panose="020B0503020204020204" pitchFamily="34" charset="-122"/>
            </a:endParaRPr>
          </a:p>
          <a:p>
            <a:pPr>
              <a:lnSpc>
                <a:spcPct val="200000"/>
              </a:lnSpc>
              <a:defRPr/>
            </a:pPr>
            <a:r>
              <a:rPr lang="en-US" altLang="zh-CN" dirty="0" smtClean="0">
                <a:latin typeface="微软雅黑" panose="020B0503020204020204" pitchFamily="34" charset="-122"/>
                <a:ea typeface="微软雅黑" panose="020B0503020204020204" pitchFamily="34" charset="-122"/>
              </a:rPr>
              <a:t>SW0(</a:t>
            </a:r>
            <a:r>
              <a:rPr lang="en-US" altLang="zh-CN" dirty="0" err="1" smtClean="0">
                <a:latin typeface="微软雅黑" panose="020B0503020204020204" pitchFamily="34" charset="-122"/>
                <a:ea typeface="微软雅黑" panose="020B0503020204020204" pitchFamily="34" charset="-122"/>
              </a:rPr>
              <a:t>config</a:t>
            </a:r>
            <a:r>
              <a:rPr lang="en-US" altLang="zh-CN" dirty="0">
                <a:latin typeface="微软雅黑" panose="020B0503020204020204" pitchFamily="34" charset="-122"/>
                <a:ea typeface="微软雅黑" panose="020B0503020204020204" pitchFamily="34" charset="-122"/>
              </a:rPr>
              <a:t>)#interface </a:t>
            </a:r>
            <a:r>
              <a:rPr lang="en-US" altLang="zh-CN" dirty="0" err="1">
                <a:latin typeface="微软雅黑" panose="020B0503020204020204" pitchFamily="34" charset="-122"/>
                <a:ea typeface="微软雅黑" panose="020B0503020204020204" pitchFamily="34" charset="-122"/>
              </a:rPr>
              <a:t>vlan</a:t>
            </a:r>
            <a:r>
              <a:rPr lang="en-US" altLang="zh-CN" dirty="0">
                <a:latin typeface="微软雅黑" panose="020B0503020204020204" pitchFamily="34" charset="-122"/>
                <a:ea typeface="微软雅黑" panose="020B0503020204020204" pitchFamily="34" charset="-122"/>
              </a:rPr>
              <a:t> 10</a:t>
            </a:r>
          </a:p>
          <a:p>
            <a:pPr marL="514350" indent="-514350">
              <a:lnSpc>
                <a:spcPct val="200000"/>
              </a:lnSpc>
              <a:buFontTx/>
              <a:buNone/>
              <a:defRPr/>
            </a:pPr>
            <a:r>
              <a:rPr lang="en-US" altLang="zh-CN" dirty="0" smtClean="0">
                <a:latin typeface="微软雅黑" panose="020B0503020204020204" pitchFamily="34" charset="-122"/>
                <a:ea typeface="微软雅黑" panose="020B0503020204020204" pitchFamily="34" charset="-122"/>
              </a:rPr>
              <a:t>SW0(</a:t>
            </a:r>
            <a:r>
              <a:rPr lang="en-US" altLang="zh-CN" dirty="0" err="1" smtClean="0">
                <a:latin typeface="微软雅黑" panose="020B0503020204020204" pitchFamily="34" charset="-122"/>
                <a:ea typeface="微软雅黑" panose="020B0503020204020204" pitchFamily="34" charset="-122"/>
              </a:rPr>
              <a:t>config</a:t>
            </a:r>
            <a:r>
              <a:rPr lang="en-US" altLang="zh-CN" dirty="0" smtClean="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)#standby 10 </a:t>
            </a:r>
            <a:r>
              <a:rPr lang="en-US" altLang="zh-CN" dirty="0" err="1">
                <a:latin typeface="微软雅黑" panose="020B0503020204020204" pitchFamily="34" charset="-122"/>
                <a:ea typeface="微软雅黑" panose="020B0503020204020204" pitchFamily="34" charset="-122"/>
              </a:rPr>
              <a:t>ip</a:t>
            </a:r>
            <a:r>
              <a:rPr lang="en-US" altLang="zh-CN" dirty="0">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192.168.10.254</a:t>
            </a:r>
            <a:endParaRPr lang="en-US" altLang="zh-CN" dirty="0">
              <a:solidFill>
                <a:srgbClr val="FF0000"/>
              </a:solidFill>
              <a:latin typeface="微软雅黑" panose="020B0503020204020204" pitchFamily="34" charset="-122"/>
              <a:ea typeface="微软雅黑" panose="020B0503020204020204" pitchFamily="34" charset="-122"/>
            </a:endParaRPr>
          </a:p>
          <a:p>
            <a:pPr marL="514350" indent="-514350">
              <a:lnSpc>
                <a:spcPct val="200000"/>
              </a:lnSpc>
              <a:buFontTx/>
              <a:buNone/>
              <a:defRPr/>
            </a:pPr>
            <a:r>
              <a:rPr lang="en-US" altLang="zh-CN" dirty="0" smtClean="0">
                <a:latin typeface="微软雅黑" panose="020B0503020204020204" pitchFamily="34" charset="-122"/>
                <a:ea typeface="微软雅黑" panose="020B0503020204020204" pitchFamily="34" charset="-122"/>
              </a:rPr>
              <a:t>SW0(</a:t>
            </a:r>
            <a:r>
              <a:rPr lang="en-US" altLang="zh-CN" dirty="0" err="1" smtClean="0">
                <a:latin typeface="微软雅黑" panose="020B0503020204020204" pitchFamily="34" charset="-122"/>
                <a:ea typeface="微软雅黑" panose="020B0503020204020204" pitchFamily="34" charset="-122"/>
              </a:rPr>
              <a:t>config</a:t>
            </a:r>
            <a:r>
              <a:rPr lang="en-US" altLang="zh-CN" dirty="0" smtClean="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)#standby 10 priority 200</a:t>
            </a:r>
          </a:p>
          <a:p>
            <a:pPr marL="514350" indent="-514350">
              <a:lnSpc>
                <a:spcPct val="200000"/>
              </a:lnSpc>
              <a:defRPr/>
            </a:pPr>
            <a:r>
              <a:rPr lang="en-US" altLang="zh-CN" dirty="0">
                <a:latin typeface="微软雅黑" panose="020B0503020204020204" pitchFamily="34" charset="-122"/>
                <a:ea typeface="微软雅黑" panose="020B0503020204020204" pitchFamily="34" charset="-122"/>
              </a:rPr>
              <a:t>SW0(</a:t>
            </a:r>
            <a:r>
              <a:rPr lang="en-US" altLang="zh-CN" dirty="0" err="1">
                <a:latin typeface="微软雅黑" panose="020B0503020204020204" pitchFamily="34" charset="-122"/>
                <a:ea typeface="微软雅黑" panose="020B0503020204020204" pitchFamily="34" charset="-122"/>
              </a:rPr>
              <a:t>config</a:t>
            </a:r>
            <a:r>
              <a:rPr lang="en-US" altLang="zh-CN" dirty="0">
                <a:latin typeface="微软雅黑" panose="020B0503020204020204" pitchFamily="34" charset="-122"/>
                <a:ea typeface="微软雅黑" panose="020B0503020204020204" pitchFamily="34" charset="-122"/>
              </a:rPr>
              <a:t>-if)#standby 10 preempt </a:t>
            </a:r>
          </a:p>
          <a:p>
            <a:pPr marL="514350" indent="-514350">
              <a:lnSpc>
                <a:spcPct val="200000"/>
              </a:lnSpc>
              <a:buFontTx/>
              <a:buNone/>
              <a:defRPr/>
            </a:pPr>
            <a:r>
              <a:rPr lang="en-US" altLang="zh-CN" dirty="0" smtClean="0">
                <a:latin typeface="微软雅黑" panose="020B0503020204020204" pitchFamily="34" charset="-122"/>
                <a:ea typeface="微软雅黑" panose="020B0503020204020204" pitchFamily="34" charset="-122"/>
              </a:rPr>
              <a:t>SW0_1(</a:t>
            </a:r>
            <a:r>
              <a:rPr lang="en-US" altLang="zh-CN" dirty="0" err="1" smtClean="0">
                <a:latin typeface="微软雅黑" panose="020B0503020204020204" pitchFamily="34" charset="-122"/>
                <a:ea typeface="微软雅黑" panose="020B0503020204020204" pitchFamily="34" charset="-122"/>
              </a:rPr>
              <a:t>config</a:t>
            </a:r>
            <a:r>
              <a:rPr lang="en-US" altLang="zh-CN" dirty="0">
                <a:latin typeface="微软雅黑" panose="020B0503020204020204" pitchFamily="34" charset="-122"/>
                <a:ea typeface="微软雅黑" panose="020B0503020204020204" pitchFamily="34" charset="-122"/>
              </a:rPr>
              <a:t>)#interface </a:t>
            </a:r>
            <a:r>
              <a:rPr lang="en-US" altLang="zh-CN" dirty="0" err="1">
                <a:latin typeface="微软雅黑" panose="020B0503020204020204" pitchFamily="34" charset="-122"/>
                <a:ea typeface="微软雅黑" panose="020B0503020204020204" pitchFamily="34" charset="-122"/>
              </a:rPr>
              <a:t>vlan</a:t>
            </a:r>
            <a:r>
              <a:rPr lang="en-US" altLang="zh-CN" dirty="0">
                <a:latin typeface="微软雅黑" panose="020B0503020204020204" pitchFamily="34" charset="-122"/>
                <a:ea typeface="微软雅黑" panose="020B0503020204020204" pitchFamily="34" charset="-122"/>
              </a:rPr>
              <a:t> 10</a:t>
            </a:r>
          </a:p>
          <a:p>
            <a:pPr marL="514350" indent="-514350">
              <a:lnSpc>
                <a:spcPct val="200000"/>
              </a:lnSpc>
              <a:buFontTx/>
              <a:buNone/>
              <a:defRPr/>
            </a:pPr>
            <a:r>
              <a:rPr lang="en-US" altLang="zh-CN" dirty="0" smtClean="0">
                <a:latin typeface="微软雅黑" panose="020B0503020204020204" pitchFamily="34" charset="-122"/>
                <a:ea typeface="微软雅黑" panose="020B0503020204020204" pitchFamily="34" charset="-122"/>
              </a:rPr>
              <a:t>SW0_1(</a:t>
            </a:r>
            <a:r>
              <a:rPr lang="en-US" altLang="zh-CN" dirty="0" err="1" smtClean="0">
                <a:latin typeface="微软雅黑" panose="020B0503020204020204" pitchFamily="34" charset="-122"/>
                <a:ea typeface="微软雅黑" panose="020B0503020204020204" pitchFamily="34" charset="-122"/>
              </a:rPr>
              <a:t>config</a:t>
            </a:r>
            <a:r>
              <a:rPr lang="en-US" altLang="zh-CN" dirty="0" smtClean="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)#standby 10 </a:t>
            </a:r>
            <a:r>
              <a:rPr lang="en-US" altLang="zh-CN" dirty="0" err="1">
                <a:latin typeface="微软雅黑" panose="020B0503020204020204" pitchFamily="34" charset="-122"/>
                <a:ea typeface="微软雅黑" panose="020B0503020204020204" pitchFamily="34" charset="-122"/>
              </a:rPr>
              <a:t>ip</a:t>
            </a:r>
            <a:r>
              <a:rPr lang="en-US" altLang="zh-CN" dirty="0">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192.168.10.254</a:t>
            </a:r>
            <a:endParaRPr lang="en-US" altLang="zh-CN" dirty="0">
              <a:solidFill>
                <a:srgbClr val="FF0000"/>
              </a:solidFill>
              <a:latin typeface="微软雅黑" panose="020B0503020204020204" pitchFamily="34" charset="-122"/>
              <a:ea typeface="微软雅黑" panose="020B0503020204020204" pitchFamily="34" charset="-122"/>
            </a:endParaRPr>
          </a:p>
          <a:p>
            <a:pPr marL="514350" indent="-514350">
              <a:lnSpc>
                <a:spcPct val="200000"/>
              </a:lnSpc>
              <a:buFontTx/>
              <a:buNone/>
              <a:defRPr/>
            </a:pPr>
            <a:r>
              <a:rPr lang="en-US" altLang="zh-CN" dirty="0" smtClean="0">
                <a:latin typeface="微软雅黑" panose="020B0503020204020204" pitchFamily="34" charset="-122"/>
                <a:ea typeface="微软雅黑" panose="020B0503020204020204" pitchFamily="34" charset="-122"/>
              </a:rPr>
              <a:t>SW0_1(</a:t>
            </a:r>
            <a:r>
              <a:rPr lang="en-US" altLang="zh-CN" dirty="0" err="1" smtClean="0">
                <a:latin typeface="微软雅黑" panose="020B0503020204020204" pitchFamily="34" charset="-122"/>
                <a:ea typeface="微软雅黑" panose="020B0503020204020204" pitchFamily="34" charset="-122"/>
              </a:rPr>
              <a:t>config</a:t>
            </a:r>
            <a:r>
              <a:rPr lang="en-US" altLang="zh-CN" dirty="0" smtClean="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)#standby 10 priority 100</a:t>
            </a:r>
          </a:p>
          <a:p>
            <a:pPr marL="514350" indent="-514350">
              <a:lnSpc>
                <a:spcPct val="200000"/>
              </a:lnSpc>
              <a:buFontTx/>
              <a:buNone/>
              <a:defRPr/>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9349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 y="195613"/>
            <a:ext cx="9136766" cy="6466773"/>
          </a:xfrm>
          <a:prstGeom prst="rect">
            <a:avLst/>
          </a:prstGeom>
        </p:spPr>
      </p:pic>
    </p:spTree>
    <p:extLst>
      <p:ext uri="{BB962C8B-B14F-4D97-AF65-F5344CB8AC3E}">
        <p14:creationId xmlns:p14="http://schemas.microsoft.com/office/powerpoint/2010/main" val="1007626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9632" y="1412776"/>
            <a:ext cx="6109365" cy="2959849"/>
          </a:xfrm>
          <a:prstGeom prst="rect">
            <a:avLst/>
          </a:prstGeom>
          <a:noFill/>
        </p:spPr>
        <p:txBody>
          <a:bodyPr wrap="none" rtlCol="0">
            <a:spAutoFit/>
          </a:bodyPr>
          <a:lstStyle/>
          <a:p>
            <a:pPr algn="ctr">
              <a:lnSpc>
                <a:spcPct val="150000"/>
              </a:lnSpc>
            </a:pPr>
            <a:r>
              <a:rPr lang="zh-CN" altLang="en-US" sz="6600" b="1" dirty="0" smtClean="0">
                <a:latin typeface="微软雅黑" panose="020B0503020204020204" pitchFamily="34" charset="-122"/>
                <a:ea typeface="微软雅黑" panose="020B0503020204020204" pitchFamily="34" charset="-122"/>
              </a:rPr>
              <a:t>实例优化</a:t>
            </a:r>
            <a:endParaRPr lang="en-US" altLang="zh-CN" sz="6600" b="1" dirty="0" smtClean="0">
              <a:latin typeface="微软雅黑" panose="020B0503020204020204" pitchFamily="34" charset="-122"/>
              <a:ea typeface="微软雅黑" panose="020B0503020204020204" pitchFamily="34" charset="-122"/>
            </a:endParaRPr>
          </a:p>
          <a:p>
            <a:pPr algn="ctr">
              <a:lnSpc>
                <a:spcPct val="150000"/>
              </a:lnSpc>
            </a:pPr>
            <a:r>
              <a:rPr lang="zh-CN" altLang="en-US" sz="6600" b="1" dirty="0" smtClean="0">
                <a:latin typeface="微软雅黑" panose="020B0503020204020204" pitchFamily="34" charset="-122"/>
                <a:ea typeface="微软雅黑" panose="020B0503020204020204" pitchFamily="34" charset="-122"/>
              </a:rPr>
              <a:t>广域网接入综合</a:t>
            </a:r>
            <a:endParaRPr lang="zh-CN" altLang="en-US" sz="6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5521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67" y="692696"/>
            <a:ext cx="846786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连接符 2"/>
          <p:cNvCxnSpPr/>
          <p:nvPr/>
        </p:nvCxnSpPr>
        <p:spPr>
          <a:xfrm flipH="1">
            <a:off x="755577" y="332656"/>
            <a:ext cx="4176463" cy="5544616"/>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492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7584" y="1196752"/>
            <a:ext cx="7448001" cy="2308324"/>
          </a:xfrm>
          <a:prstGeom prst="rect">
            <a:avLst/>
          </a:prstGeom>
          <a:noFill/>
        </p:spPr>
        <p:txBody>
          <a:bodyPr wrap="non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、内部用户如何访问外部网络服务器；（</a:t>
            </a:r>
            <a:r>
              <a:rPr lang="en-US" altLang="zh-CN" sz="2400" dirty="0" smtClean="0">
                <a:latin typeface="微软雅黑" panose="020B0503020204020204" pitchFamily="34" charset="-122"/>
                <a:ea typeface="微软雅黑" panose="020B0503020204020204" pitchFamily="34" charset="-122"/>
              </a:rPr>
              <a:t>NAT</a:t>
            </a:r>
            <a:r>
              <a:rPr lang="zh-CN" altLang="en-US" sz="2400" dirty="0" smtClean="0">
                <a:latin typeface="微软雅黑" panose="020B0503020204020204" pitchFamily="34" charset="-122"/>
                <a:ea typeface="微软雅黑" panose="020B0503020204020204" pitchFamily="34" charset="-122"/>
              </a:rPr>
              <a:t>技术）</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、外部用户如何访问内部用户服务器；（</a:t>
            </a:r>
            <a:r>
              <a:rPr lang="en-US" altLang="zh-CN" sz="2400" dirty="0" smtClean="0">
                <a:latin typeface="微软雅黑" panose="020B0503020204020204" pitchFamily="34" charset="-122"/>
                <a:ea typeface="微软雅黑" panose="020B0503020204020204" pitchFamily="34" charset="-122"/>
              </a:rPr>
              <a:t>NAT</a:t>
            </a:r>
            <a:r>
              <a:rPr lang="zh-CN" altLang="en-US" sz="2400" dirty="0">
                <a:latin typeface="微软雅黑" panose="020B0503020204020204" pitchFamily="34" charset="-122"/>
                <a:ea typeface="微软雅黑" panose="020B0503020204020204" pitchFamily="34" charset="-122"/>
              </a:rPr>
              <a:t>技术</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、内部用户如何访问内部网络服务器；（源路由）</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、如何实现全网通；（静态路由）</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67148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2" name="Picture 10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436688"/>
            <a:ext cx="6461125"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02" name="Rectangle 1026"/>
          <p:cNvSpPr>
            <a:spLocks noGrp="1" noChangeArrowheads="1"/>
          </p:cNvSpPr>
          <p:nvPr>
            <p:ph type="title"/>
          </p:nvPr>
        </p:nvSpPr>
        <p:spPr>
          <a:xfrm>
            <a:off x="395536" y="476672"/>
            <a:ext cx="8474075" cy="660400"/>
          </a:xfrm>
        </p:spPr>
        <p:txBody>
          <a:bodyPr>
            <a:normAutofit/>
          </a:bodyPr>
          <a:lstStyle/>
          <a:p>
            <a:pPr algn="ctr"/>
            <a:r>
              <a:rPr lang="en-US" altLang="zh-CN" sz="3600" dirty="0">
                <a:latin typeface="微软雅黑" panose="020B0503020204020204" pitchFamily="34" charset="-122"/>
                <a:ea typeface="微软雅黑" panose="020B0503020204020204" pitchFamily="34" charset="-122"/>
              </a:rPr>
              <a:t>NAT --- </a:t>
            </a:r>
            <a:r>
              <a:rPr lang="zh-CN" altLang="en-US" sz="3600" dirty="0">
                <a:latin typeface="微软雅黑" panose="020B0503020204020204" pitchFamily="34" charset="-122"/>
                <a:ea typeface="微软雅黑" panose="020B0503020204020204" pitchFamily="34" charset="-122"/>
              </a:rPr>
              <a:t>网络</a:t>
            </a:r>
            <a:r>
              <a:rPr lang="zh-CN" altLang="en-US" sz="3600" dirty="0" smtClean="0">
                <a:latin typeface="微软雅黑" panose="020B0503020204020204" pitchFamily="34" charset="-122"/>
                <a:ea typeface="微软雅黑" panose="020B0503020204020204" pitchFamily="34" charset="-122"/>
              </a:rPr>
              <a:t>地址转换</a:t>
            </a:r>
            <a:endParaRPr lang="zh-CN" altLang="en-US" sz="3600" dirty="0">
              <a:latin typeface="微软雅黑" panose="020B0503020204020204" pitchFamily="34" charset="-122"/>
              <a:ea typeface="微软雅黑" panose="020B0503020204020204" pitchFamily="34" charset="-122"/>
            </a:endParaRPr>
          </a:p>
        </p:txBody>
      </p:sp>
      <p:sp>
        <p:nvSpPr>
          <p:cNvPr id="512010" name="Text Box 1034"/>
          <p:cNvSpPr txBox="1">
            <a:spLocks noChangeArrowheads="1"/>
          </p:cNvSpPr>
          <p:nvPr/>
        </p:nvSpPr>
        <p:spPr bwMode="auto">
          <a:xfrm>
            <a:off x="1331640" y="5229200"/>
            <a:ext cx="4678363"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lvl1pPr marL="342900" indent="-342900">
              <a:defRPr sz="2400">
                <a:solidFill>
                  <a:schemeClr val="tx1"/>
                </a:solidFill>
                <a:latin typeface="Times" pitchFamily="18" charset="0"/>
              </a:defRPr>
            </a:lvl1pPr>
            <a:lvl2pPr marL="520700">
              <a:defRPr sz="2400">
                <a:solidFill>
                  <a:schemeClr val="tx1"/>
                </a:solidFill>
                <a:latin typeface="Times" pitchFamily="18" charset="0"/>
              </a:defRPr>
            </a:lvl2pPr>
            <a:lvl3pPr>
              <a:defRPr sz="2400">
                <a:solidFill>
                  <a:schemeClr val="tx1"/>
                </a:solidFill>
                <a:latin typeface="Times" pitchFamily="18" charset="0"/>
              </a:defRPr>
            </a:lvl3pPr>
            <a:lvl4pPr>
              <a:defRPr sz="2400">
                <a:solidFill>
                  <a:schemeClr val="tx1"/>
                </a:solidFill>
                <a:latin typeface="Times" pitchFamily="18" charset="0"/>
              </a:defRPr>
            </a:lvl4pPr>
            <a:lvl5pPr>
              <a:defRPr sz="2400">
                <a:solidFill>
                  <a:schemeClr val="tx1"/>
                </a:solidFill>
                <a:latin typeface="Times" pitchFamily="18" charset="0"/>
              </a:defRPr>
            </a:lvl5pPr>
            <a:lvl6pPr eaLnBrk="0" fontAlgn="base" hangingPunct="0">
              <a:spcBef>
                <a:spcPct val="0"/>
              </a:spcBef>
              <a:spcAft>
                <a:spcPct val="0"/>
              </a:spcAft>
              <a:defRPr sz="2400">
                <a:solidFill>
                  <a:schemeClr val="tx1"/>
                </a:solidFill>
                <a:latin typeface="Times" pitchFamily="18" charset="0"/>
              </a:defRPr>
            </a:lvl6pPr>
            <a:lvl7pPr eaLnBrk="0" fontAlgn="base" hangingPunct="0">
              <a:spcBef>
                <a:spcPct val="0"/>
              </a:spcBef>
              <a:spcAft>
                <a:spcPct val="0"/>
              </a:spcAft>
              <a:defRPr sz="2400">
                <a:solidFill>
                  <a:schemeClr val="tx1"/>
                </a:solidFill>
                <a:latin typeface="Times" pitchFamily="18" charset="0"/>
              </a:defRPr>
            </a:lvl7pPr>
            <a:lvl8pPr eaLnBrk="0" fontAlgn="base" hangingPunct="0">
              <a:spcBef>
                <a:spcPct val="0"/>
              </a:spcBef>
              <a:spcAft>
                <a:spcPct val="0"/>
              </a:spcAft>
              <a:defRPr sz="2400">
                <a:solidFill>
                  <a:schemeClr val="tx1"/>
                </a:solidFill>
                <a:latin typeface="Times" pitchFamily="18" charset="0"/>
              </a:defRPr>
            </a:lvl8pPr>
            <a:lvl9pPr eaLnBrk="0" fontAlgn="base" hangingPunct="0">
              <a:spcBef>
                <a:spcPct val="0"/>
              </a:spcBef>
              <a:spcAft>
                <a:spcPct val="0"/>
              </a:spcAft>
              <a:defRPr sz="2400">
                <a:solidFill>
                  <a:schemeClr val="tx1"/>
                </a:solidFill>
                <a:latin typeface="Times" pitchFamily="18" charset="0"/>
              </a:defRPr>
            </a:lvl9pPr>
          </a:lstStyle>
          <a:p>
            <a:pPr>
              <a:spcBef>
                <a:spcPct val="50000"/>
              </a:spcBef>
              <a:buClr>
                <a:schemeClr val="folHlink"/>
              </a:buClr>
              <a:buSzPct val="150000"/>
              <a:buFontTx/>
              <a:buChar char="•"/>
            </a:pPr>
            <a:r>
              <a:rPr lang="zh-CN" altLang="en-US" sz="2000" dirty="0">
                <a:latin typeface="微软雅黑" panose="020B0503020204020204" pitchFamily="34" charset="-122"/>
                <a:ea typeface="微软雅黑" panose="020B0503020204020204" pitchFamily="34" charset="-122"/>
              </a:rPr>
              <a:t>一个</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地址或是本地的， 或是全局的</a:t>
            </a:r>
            <a:r>
              <a:rPr lang="en-US" altLang="zh-CN" sz="2000" dirty="0">
                <a:latin typeface="微软雅黑" panose="020B0503020204020204" pitchFamily="34" charset="-122"/>
                <a:ea typeface="微软雅黑" panose="020B0503020204020204" pitchFamily="34" charset="-122"/>
              </a:rPr>
              <a:t>.</a:t>
            </a:r>
          </a:p>
          <a:p>
            <a:pPr>
              <a:spcBef>
                <a:spcPct val="50000"/>
              </a:spcBef>
              <a:buClr>
                <a:schemeClr val="folHlink"/>
              </a:buClr>
              <a:buSzPct val="150000"/>
              <a:buFontTx/>
              <a:buChar char="•"/>
            </a:pPr>
            <a:r>
              <a:rPr lang="zh-CN" altLang="en-US" sz="2000" dirty="0">
                <a:latin typeface="微软雅黑" panose="020B0503020204020204" pitchFamily="34" charset="-122"/>
                <a:ea typeface="微软雅黑" panose="020B0503020204020204" pitchFamily="34" charset="-122"/>
              </a:rPr>
              <a:t>本地</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地址是在内网中显示的地址</a:t>
            </a:r>
          </a:p>
        </p:txBody>
      </p:sp>
    </p:spTree>
    <p:extLst>
      <p:ext uri="{BB962C8B-B14F-4D97-AF65-F5344CB8AC3E}">
        <p14:creationId xmlns:p14="http://schemas.microsoft.com/office/powerpoint/2010/main" val="34956867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3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8" y="1776413"/>
            <a:ext cx="8442325"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26" name="Rectangle 2"/>
          <p:cNvSpPr>
            <a:spLocks noGrp="1" noChangeArrowheads="1"/>
          </p:cNvSpPr>
          <p:nvPr>
            <p:ph type="title"/>
          </p:nvPr>
        </p:nvSpPr>
        <p:spPr>
          <a:xfrm>
            <a:off x="760412" y="620688"/>
            <a:ext cx="7623175" cy="673100"/>
          </a:xfrm>
        </p:spPr>
        <p:txBody>
          <a:bodyPr>
            <a:normAutofit/>
          </a:bodyPr>
          <a:lstStyle/>
          <a:p>
            <a:pPr algn="ctr"/>
            <a:r>
              <a:rPr lang="en-US" altLang="zh-CN" sz="3600" dirty="0">
                <a:latin typeface="微软雅黑" panose="020B0503020204020204" pitchFamily="34" charset="-122"/>
                <a:ea typeface="微软雅黑" panose="020B0503020204020204" pitchFamily="34" charset="-122"/>
              </a:rPr>
              <a:t>PAT --- </a:t>
            </a:r>
            <a:r>
              <a:rPr lang="zh-CN" altLang="en-US" sz="3600" dirty="0">
                <a:latin typeface="微软雅黑" panose="020B0503020204020204" pitchFamily="34" charset="-122"/>
                <a:ea typeface="微软雅黑" panose="020B0503020204020204" pitchFamily="34" charset="-122"/>
              </a:rPr>
              <a:t>端口</a:t>
            </a:r>
            <a:r>
              <a:rPr lang="zh-CN" altLang="en-US" sz="3600" dirty="0" smtClean="0">
                <a:latin typeface="微软雅黑" panose="020B0503020204020204" pitchFamily="34" charset="-122"/>
                <a:ea typeface="微软雅黑" panose="020B0503020204020204" pitchFamily="34" charset="-122"/>
              </a:rPr>
              <a:t>地址转换</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12545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050"/>
          <p:cNvSpPr>
            <a:spLocks noGrp="1" noChangeArrowheads="1"/>
          </p:cNvSpPr>
          <p:nvPr>
            <p:ph type="title"/>
          </p:nvPr>
        </p:nvSpPr>
        <p:spPr>
          <a:xfrm>
            <a:off x="782638" y="548680"/>
            <a:ext cx="7623175" cy="6604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配置静态转换</a:t>
            </a:r>
          </a:p>
        </p:txBody>
      </p:sp>
      <p:sp>
        <p:nvSpPr>
          <p:cNvPr id="519172" name="Rectangle 2052"/>
          <p:cNvSpPr>
            <a:spLocks noChangeArrowheads="1"/>
          </p:cNvSpPr>
          <p:nvPr/>
        </p:nvSpPr>
        <p:spPr bwMode="auto">
          <a:xfrm>
            <a:off x="547688" y="2255838"/>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在一个内部本地地址和一个内部全局地址之间建立静态转换</a:t>
            </a:r>
            <a:endParaRPr lang="en-US" altLang="zh-CN" sz="2000">
              <a:latin typeface="Arial" charset="0"/>
              <a:ea typeface="宋体" charset="-122"/>
            </a:endParaRPr>
          </a:p>
        </p:txBody>
      </p:sp>
      <p:sp>
        <p:nvSpPr>
          <p:cNvPr id="519173" name="Rectangle 2053"/>
          <p:cNvSpPr>
            <a:spLocks noChangeArrowheads="1"/>
          </p:cNvSpPr>
          <p:nvPr/>
        </p:nvSpPr>
        <p:spPr bwMode="auto">
          <a:xfrm>
            <a:off x="658813" y="1614488"/>
            <a:ext cx="7747000" cy="514350"/>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19174" name="Rectangle 2054"/>
          <p:cNvSpPr>
            <a:spLocks noChangeArrowheads="1"/>
          </p:cNvSpPr>
          <p:nvPr/>
        </p:nvSpPr>
        <p:spPr bwMode="auto">
          <a:xfrm>
            <a:off x="793750" y="1690688"/>
            <a:ext cx="77231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Router(config)#ip nat inside source static local-ip global-ip</a:t>
            </a:r>
            <a:r>
              <a:rPr lang="en-US" altLang="zh-CN" sz="1600">
                <a:solidFill>
                  <a:srgbClr val="000000"/>
                </a:solidFill>
                <a:latin typeface="Courier New" pitchFamily="49" charset="0"/>
                <a:ea typeface="宋体" charset="-122"/>
              </a:rPr>
              <a:t> </a:t>
            </a:r>
          </a:p>
        </p:txBody>
      </p:sp>
      <p:sp>
        <p:nvSpPr>
          <p:cNvPr id="519175" name="Rectangle 2055"/>
          <p:cNvSpPr>
            <a:spLocks noChangeArrowheads="1"/>
          </p:cNvSpPr>
          <p:nvPr/>
        </p:nvSpPr>
        <p:spPr bwMode="auto">
          <a:xfrm>
            <a:off x="573088" y="3998913"/>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标记一个连接内部网络的接口</a:t>
            </a:r>
            <a:endParaRPr lang="en-US" altLang="zh-CN" sz="2000">
              <a:latin typeface="Arial" charset="0"/>
              <a:ea typeface="宋体" charset="-122"/>
            </a:endParaRPr>
          </a:p>
        </p:txBody>
      </p:sp>
      <p:sp>
        <p:nvSpPr>
          <p:cNvPr id="519176" name="Rectangle 2056"/>
          <p:cNvSpPr>
            <a:spLocks noChangeArrowheads="1"/>
          </p:cNvSpPr>
          <p:nvPr/>
        </p:nvSpPr>
        <p:spPr bwMode="auto">
          <a:xfrm>
            <a:off x="684213" y="3443288"/>
            <a:ext cx="7747000" cy="442912"/>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19177" name="Rectangle 2057"/>
          <p:cNvSpPr>
            <a:spLocks noChangeArrowheads="1"/>
          </p:cNvSpPr>
          <p:nvPr/>
        </p:nvSpPr>
        <p:spPr bwMode="auto">
          <a:xfrm>
            <a:off x="819150" y="3519488"/>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Router(config-if)#ip nat inside</a:t>
            </a:r>
          </a:p>
        </p:txBody>
      </p:sp>
      <p:sp>
        <p:nvSpPr>
          <p:cNvPr id="519178" name="Rectangle 2058"/>
          <p:cNvSpPr>
            <a:spLocks noChangeArrowheads="1"/>
          </p:cNvSpPr>
          <p:nvPr/>
        </p:nvSpPr>
        <p:spPr bwMode="auto">
          <a:xfrm>
            <a:off x="573088" y="5562600"/>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标记一个连接外部网络的接口</a:t>
            </a:r>
          </a:p>
        </p:txBody>
      </p:sp>
      <p:sp>
        <p:nvSpPr>
          <p:cNvPr id="519179" name="Rectangle 2059"/>
          <p:cNvSpPr>
            <a:spLocks noChangeArrowheads="1"/>
          </p:cNvSpPr>
          <p:nvPr/>
        </p:nvSpPr>
        <p:spPr bwMode="auto">
          <a:xfrm>
            <a:off x="684213" y="4992688"/>
            <a:ext cx="7747000" cy="442912"/>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19180" name="Rectangle 2060"/>
          <p:cNvSpPr>
            <a:spLocks noChangeArrowheads="1"/>
          </p:cNvSpPr>
          <p:nvPr/>
        </p:nvSpPr>
        <p:spPr bwMode="auto">
          <a:xfrm>
            <a:off x="819150" y="5068888"/>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Router(config-if)#ip nat outside</a:t>
            </a:r>
          </a:p>
        </p:txBody>
      </p:sp>
    </p:spTree>
    <p:extLst>
      <p:ext uri="{BB962C8B-B14F-4D97-AF65-F5344CB8AC3E}">
        <p14:creationId xmlns:p14="http://schemas.microsoft.com/office/powerpoint/2010/main" val="26258760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962"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1487488"/>
            <a:ext cx="7624763"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1938" name="Rectangle 2"/>
          <p:cNvSpPr>
            <a:spLocks noGrp="1" noChangeArrowheads="1"/>
          </p:cNvSpPr>
          <p:nvPr>
            <p:ph type="title"/>
          </p:nvPr>
        </p:nvSpPr>
        <p:spPr>
          <a:xfrm>
            <a:off x="483393" y="332656"/>
            <a:ext cx="8175625" cy="7112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静态</a:t>
            </a:r>
            <a:r>
              <a:rPr lang="en-US" altLang="zh-CN" sz="3600" dirty="0">
                <a:latin typeface="微软雅黑" panose="020B0503020204020204" pitchFamily="34" charset="-122"/>
                <a:ea typeface="微软雅黑" panose="020B0503020204020204" pitchFamily="34" charset="-122"/>
              </a:rPr>
              <a:t>NAT</a:t>
            </a:r>
            <a:r>
              <a:rPr lang="zh-CN" altLang="en-US" sz="3600" dirty="0">
                <a:latin typeface="微软雅黑" panose="020B0503020204020204" pitchFamily="34" charset="-122"/>
                <a:ea typeface="微软雅黑" panose="020B0503020204020204" pitchFamily="34" charset="-122"/>
              </a:rPr>
              <a:t>配置举例</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5023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a:xfrm>
            <a:off x="831056" y="476672"/>
            <a:ext cx="7623175" cy="6604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配置动态转换</a:t>
            </a:r>
          </a:p>
        </p:txBody>
      </p:sp>
      <p:sp>
        <p:nvSpPr>
          <p:cNvPr id="520196" name="Rectangle 4"/>
          <p:cNvSpPr>
            <a:spLocks noChangeArrowheads="1"/>
          </p:cNvSpPr>
          <p:nvPr/>
        </p:nvSpPr>
        <p:spPr bwMode="auto">
          <a:xfrm>
            <a:off x="547688" y="5637213"/>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建立动态的源地址转换</a:t>
            </a:r>
          </a:p>
        </p:txBody>
      </p:sp>
      <p:sp>
        <p:nvSpPr>
          <p:cNvPr id="520197" name="Rectangle 5"/>
          <p:cNvSpPr>
            <a:spLocks noChangeArrowheads="1"/>
          </p:cNvSpPr>
          <p:nvPr/>
        </p:nvSpPr>
        <p:spPr bwMode="auto">
          <a:xfrm>
            <a:off x="658813" y="4852988"/>
            <a:ext cx="7747000" cy="658812"/>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20198" name="Rectangle 6"/>
          <p:cNvSpPr>
            <a:spLocks noChangeArrowheads="1"/>
          </p:cNvSpPr>
          <p:nvPr/>
        </p:nvSpPr>
        <p:spPr bwMode="auto">
          <a:xfrm>
            <a:off x="779463" y="4900613"/>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Router(config)#ip nat inside source list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access-list-number pool name </a:t>
            </a:r>
          </a:p>
        </p:txBody>
      </p:sp>
      <p:sp>
        <p:nvSpPr>
          <p:cNvPr id="520205" name="Rectangle 13"/>
          <p:cNvSpPr>
            <a:spLocks noChangeArrowheads="1"/>
          </p:cNvSpPr>
          <p:nvPr/>
        </p:nvSpPr>
        <p:spPr bwMode="auto">
          <a:xfrm>
            <a:off x="547688" y="2419350"/>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定义一个全局地址池</a:t>
            </a:r>
            <a:endParaRPr lang="en-US" altLang="zh-CN" sz="2000">
              <a:latin typeface="Arial" charset="0"/>
              <a:ea typeface="宋体" charset="-122"/>
            </a:endParaRPr>
          </a:p>
        </p:txBody>
      </p:sp>
      <p:sp>
        <p:nvSpPr>
          <p:cNvPr id="520206" name="Rectangle 14"/>
          <p:cNvSpPr>
            <a:spLocks noChangeArrowheads="1"/>
          </p:cNvSpPr>
          <p:nvPr/>
        </p:nvSpPr>
        <p:spPr bwMode="auto">
          <a:xfrm>
            <a:off x="658813" y="1635125"/>
            <a:ext cx="7747000" cy="658813"/>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20207" name="Rectangle 15"/>
          <p:cNvSpPr>
            <a:spLocks noChangeArrowheads="1"/>
          </p:cNvSpPr>
          <p:nvPr/>
        </p:nvSpPr>
        <p:spPr bwMode="auto">
          <a:xfrm>
            <a:off x="779463" y="1682750"/>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Router(config)#ip nat pool name start-ip end-ip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{netmask netmask | prefix-length prefix-length} </a:t>
            </a:r>
          </a:p>
        </p:txBody>
      </p:sp>
      <p:sp>
        <p:nvSpPr>
          <p:cNvPr id="520208" name="Rectangle 16"/>
          <p:cNvSpPr>
            <a:spLocks noChangeArrowheads="1"/>
          </p:cNvSpPr>
          <p:nvPr/>
        </p:nvSpPr>
        <p:spPr bwMode="auto">
          <a:xfrm>
            <a:off x="547688" y="3905250"/>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用一个标准访问列表定义要被转换的内部本地地址</a:t>
            </a:r>
          </a:p>
        </p:txBody>
      </p:sp>
      <p:sp>
        <p:nvSpPr>
          <p:cNvPr id="520209" name="Rectangle 17"/>
          <p:cNvSpPr>
            <a:spLocks noChangeArrowheads="1"/>
          </p:cNvSpPr>
          <p:nvPr/>
        </p:nvSpPr>
        <p:spPr bwMode="auto">
          <a:xfrm>
            <a:off x="658813" y="3121025"/>
            <a:ext cx="7747000" cy="658813"/>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20210" name="Rectangle 18"/>
          <p:cNvSpPr>
            <a:spLocks noChangeArrowheads="1"/>
          </p:cNvSpPr>
          <p:nvPr/>
        </p:nvSpPr>
        <p:spPr bwMode="auto">
          <a:xfrm>
            <a:off x="779463" y="3168650"/>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Router(config)#access-list access-list-number permit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source [source-wildcard] </a:t>
            </a:r>
          </a:p>
        </p:txBody>
      </p:sp>
    </p:spTree>
    <p:extLst>
      <p:ext uri="{BB962C8B-B14F-4D97-AF65-F5344CB8AC3E}">
        <p14:creationId xmlns:p14="http://schemas.microsoft.com/office/powerpoint/2010/main" val="1534544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255"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412875"/>
            <a:ext cx="8308975" cy="516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1218" name="Rectangle 2"/>
          <p:cNvSpPr>
            <a:spLocks noGrp="1" noChangeArrowheads="1"/>
          </p:cNvSpPr>
          <p:nvPr>
            <p:ph type="title"/>
          </p:nvPr>
        </p:nvSpPr>
        <p:spPr>
          <a:xfrm>
            <a:off x="360363" y="476672"/>
            <a:ext cx="8175625" cy="6477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动态地址转换举例</a:t>
            </a:r>
          </a:p>
        </p:txBody>
      </p:sp>
    </p:spTree>
    <p:extLst>
      <p:ext uri="{BB962C8B-B14F-4D97-AF65-F5344CB8AC3E}">
        <p14:creationId xmlns:p14="http://schemas.microsoft.com/office/powerpoint/2010/main" val="2330485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1704975"/>
            <a:ext cx="8548687"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42" name="Rectangle 2"/>
          <p:cNvSpPr>
            <a:spLocks noGrp="1" noChangeArrowheads="1"/>
          </p:cNvSpPr>
          <p:nvPr>
            <p:ph type="title"/>
          </p:nvPr>
        </p:nvSpPr>
        <p:spPr>
          <a:xfrm>
            <a:off x="539552" y="332656"/>
            <a:ext cx="8480425" cy="1080120"/>
          </a:xfrm>
        </p:spPr>
        <p:txBody>
          <a:bodyPr>
            <a:normAutofit/>
          </a:bodyPr>
          <a:lstStyle/>
          <a:p>
            <a:pPr algn="ctr"/>
            <a:r>
              <a:rPr lang="zh-CN" altLang="en-US" sz="3200" dirty="0">
                <a:latin typeface="微软雅黑" panose="020B0503020204020204" pitchFamily="34" charset="-122"/>
                <a:ea typeface="微软雅黑" panose="020B0503020204020204" pitchFamily="34" charset="-122"/>
              </a:rPr>
              <a:t>复用一个内部</a:t>
            </a:r>
            <a:r>
              <a:rPr lang="zh-CN" altLang="en-US" sz="3200" dirty="0" smtClean="0">
                <a:latin typeface="微软雅黑" panose="020B0503020204020204" pitchFamily="34" charset="-122"/>
                <a:ea typeface="微软雅黑" panose="020B0503020204020204" pitchFamily="34" charset="-122"/>
              </a:rPr>
              <a:t>全局地址</a:t>
            </a:r>
            <a:r>
              <a:rPr lang="en-US" altLang="zh-CN" sz="3200" dirty="0" smtClean="0">
                <a:latin typeface="微软雅黑" panose="020B0503020204020204" pitchFamily="34" charset="-122"/>
                <a:ea typeface="微软雅黑" panose="020B0503020204020204" pitchFamily="34" charset="-122"/>
              </a:rPr>
              <a:t>-PAT</a:t>
            </a:r>
            <a:r>
              <a:rPr lang="zh-CN" altLang="en-US" sz="3200" dirty="0" smtClean="0">
                <a:latin typeface="微软雅黑" panose="020B0503020204020204" pitchFamily="34" charset="-122"/>
                <a:ea typeface="微软雅黑" panose="020B0503020204020204" pitchFamily="34" charset="-122"/>
              </a:rPr>
              <a:t>（基于端口） </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042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l="23611" t="25000" r="3473" b="25000"/>
          <a:stretch>
            <a:fillRect/>
          </a:stretch>
        </p:blipFill>
        <p:spPr bwMode="auto">
          <a:xfrm>
            <a:off x="76200" y="838200"/>
            <a:ext cx="8991600" cy="462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3" name="Rectangle 3"/>
          <p:cNvSpPr>
            <a:spLocks noChangeArrowheads="1"/>
          </p:cNvSpPr>
          <p:nvPr/>
        </p:nvSpPr>
        <p:spPr bwMode="auto">
          <a:xfrm>
            <a:off x="76200" y="2286000"/>
            <a:ext cx="2286000" cy="23622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4" name="Rectangle 4"/>
          <p:cNvSpPr>
            <a:spLocks noChangeArrowheads="1"/>
          </p:cNvSpPr>
          <p:nvPr/>
        </p:nvSpPr>
        <p:spPr bwMode="auto">
          <a:xfrm>
            <a:off x="24384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5" name="Rectangle 5"/>
          <p:cNvSpPr>
            <a:spLocks noChangeArrowheads="1"/>
          </p:cNvSpPr>
          <p:nvPr/>
        </p:nvSpPr>
        <p:spPr bwMode="auto">
          <a:xfrm>
            <a:off x="40386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6" name="Rectangle 6"/>
          <p:cNvSpPr>
            <a:spLocks noChangeArrowheads="1"/>
          </p:cNvSpPr>
          <p:nvPr/>
        </p:nvSpPr>
        <p:spPr bwMode="auto">
          <a:xfrm>
            <a:off x="56388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7" name="Rectangle 7"/>
          <p:cNvSpPr>
            <a:spLocks noChangeArrowheads="1"/>
          </p:cNvSpPr>
          <p:nvPr/>
        </p:nvSpPr>
        <p:spPr bwMode="auto">
          <a:xfrm>
            <a:off x="7239000" y="3429000"/>
            <a:ext cx="17526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8" name="Text Box 8"/>
          <p:cNvSpPr txBox="1">
            <a:spLocks noChangeArrowheads="1"/>
          </p:cNvSpPr>
          <p:nvPr/>
        </p:nvSpPr>
        <p:spPr bwMode="auto">
          <a:xfrm>
            <a:off x="609600" y="47244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服务器群</a:t>
            </a:r>
          </a:p>
        </p:txBody>
      </p:sp>
      <p:sp>
        <p:nvSpPr>
          <p:cNvPr id="71689" name="Text Box 9"/>
          <p:cNvSpPr txBox="1">
            <a:spLocks noChangeArrowheads="1"/>
          </p:cNvSpPr>
          <p:nvPr/>
        </p:nvSpPr>
        <p:spPr bwMode="auto">
          <a:xfrm>
            <a:off x="2787650" y="5576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电子系</a:t>
            </a:r>
          </a:p>
        </p:txBody>
      </p:sp>
      <p:sp>
        <p:nvSpPr>
          <p:cNvPr id="71690" name="Text Box 10"/>
          <p:cNvSpPr txBox="1">
            <a:spLocks noChangeArrowheads="1"/>
          </p:cNvSpPr>
          <p:nvPr/>
        </p:nvSpPr>
        <p:spPr bwMode="auto">
          <a:xfrm>
            <a:off x="4387850" y="55626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经管系</a:t>
            </a:r>
          </a:p>
        </p:txBody>
      </p:sp>
      <p:sp>
        <p:nvSpPr>
          <p:cNvPr id="71691" name="Text Box 11"/>
          <p:cNvSpPr txBox="1">
            <a:spLocks noChangeArrowheads="1"/>
          </p:cNvSpPr>
          <p:nvPr/>
        </p:nvSpPr>
        <p:spPr bwMode="auto">
          <a:xfrm>
            <a:off x="5943600" y="5576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教务处</a:t>
            </a:r>
          </a:p>
        </p:txBody>
      </p:sp>
      <p:sp>
        <p:nvSpPr>
          <p:cNvPr id="71692" name="Text Box 12"/>
          <p:cNvSpPr txBox="1">
            <a:spLocks noChangeArrowheads="1"/>
          </p:cNvSpPr>
          <p:nvPr/>
        </p:nvSpPr>
        <p:spPr bwMode="auto">
          <a:xfrm>
            <a:off x="7512050" y="557688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网络机房</a:t>
            </a:r>
          </a:p>
        </p:txBody>
      </p:sp>
      <p:sp>
        <p:nvSpPr>
          <p:cNvPr id="71693" name="Text Box 13"/>
          <p:cNvSpPr txBox="1">
            <a:spLocks noChangeArrowheads="1"/>
          </p:cNvSpPr>
          <p:nvPr/>
        </p:nvSpPr>
        <p:spPr bwMode="auto">
          <a:xfrm>
            <a:off x="2667000" y="6858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solidFill>
                  <a:srgbClr val="CC00CC"/>
                </a:solidFill>
                <a:latin typeface="Arial" pitchFamily="34" charset="0"/>
                <a:ea typeface="黑体" pitchFamily="49" charset="-122"/>
              </a:rPr>
              <a:t>链路聚合</a:t>
            </a:r>
          </a:p>
        </p:txBody>
      </p:sp>
      <p:sp>
        <p:nvSpPr>
          <p:cNvPr id="71694" name="Text Box 14"/>
          <p:cNvSpPr txBox="1">
            <a:spLocks noChangeArrowheads="1"/>
          </p:cNvSpPr>
          <p:nvPr/>
        </p:nvSpPr>
        <p:spPr bwMode="auto">
          <a:xfrm>
            <a:off x="1352550" y="1295400"/>
            <a:ext cx="1085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a:solidFill>
                  <a:srgbClr val="CC00CC"/>
                </a:solidFill>
                <a:latin typeface="Arial" pitchFamily="34" charset="0"/>
                <a:ea typeface="黑体" pitchFamily="49" charset="-122"/>
              </a:rPr>
              <a:t>STP</a:t>
            </a:r>
            <a:r>
              <a:rPr kumimoji="0" lang="zh-CN" altLang="en-US" sz="1800">
                <a:solidFill>
                  <a:srgbClr val="CC00CC"/>
                </a:solidFill>
                <a:latin typeface="Arial" pitchFamily="34" charset="0"/>
                <a:ea typeface="黑体" pitchFamily="49" charset="-122"/>
              </a:rPr>
              <a:t>技术</a:t>
            </a:r>
          </a:p>
        </p:txBody>
      </p:sp>
      <p:sp>
        <p:nvSpPr>
          <p:cNvPr id="71695" name="Text Box 15"/>
          <p:cNvSpPr txBox="1">
            <a:spLocks noChangeArrowheads="1"/>
          </p:cNvSpPr>
          <p:nvPr/>
        </p:nvSpPr>
        <p:spPr bwMode="auto">
          <a:xfrm>
            <a:off x="609600" y="6248400"/>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a:solidFill>
                  <a:srgbClr val="CC00CC"/>
                </a:solidFill>
                <a:latin typeface="Arial" pitchFamily="34" charset="0"/>
                <a:ea typeface="黑体" pitchFamily="49" charset="-122"/>
              </a:rPr>
              <a:t>VLAN</a:t>
            </a:r>
            <a:r>
              <a:rPr kumimoji="0" lang="zh-CN" altLang="en-US" sz="1800">
                <a:solidFill>
                  <a:srgbClr val="CC00CC"/>
                </a:solidFill>
                <a:latin typeface="Arial" pitchFamily="34" charset="0"/>
                <a:ea typeface="黑体" pitchFamily="49" charset="-122"/>
              </a:rPr>
              <a:t>技术</a:t>
            </a:r>
          </a:p>
        </p:txBody>
      </p:sp>
      <p:sp>
        <p:nvSpPr>
          <p:cNvPr id="71696" name="Arc 16"/>
          <p:cNvSpPr>
            <a:spLocks/>
          </p:cNvSpPr>
          <p:nvPr/>
        </p:nvSpPr>
        <p:spPr bwMode="auto">
          <a:xfrm>
            <a:off x="3733800" y="838200"/>
            <a:ext cx="3810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7" name="Arc 17"/>
          <p:cNvSpPr>
            <a:spLocks/>
          </p:cNvSpPr>
          <p:nvPr/>
        </p:nvSpPr>
        <p:spPr bwMode="auto">
          <a:xfrm>
            <a:off x="2438400" y="1524000"/>
            <a:ext cx="381000" cy="457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8" name="Line 18"/>
          <p:cNvSpPr>
            <a:spLocks noChangeShapeType="1"/>
          </p:cNvSpPr>
          <p:nvPr/>
        </p:nvSpPr>
        <p:spPr bwMode="auto">
          <a:xfrm>
            <a:off x="1219200" y="5257800"/>
            <a:ext cx="152400" cy="8382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Line 19"/>
          <p:cNvSpPr>
            <a:spLocks noChangeShapeType="1"/>
          </p:cNvSpPr>
          <p:nvPr/>
        </p:nvSpPr>
        <p:spPr bwMode="auto">
          <a:xfrm flipH="1">
            <a:off x="1828800" y="5638800"/>
            <a:ext cx="685800" cy="5334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0" name="Line 20"/>
          <p:cNvSpPr>
            <a:spLocks noChangeShapeType="1"/>
          </p:cNvSpPr>
          <p:nvPr/>
        </p:nvSpPr>
        <p:spPr bwMode="auto">
          <a:xfrm flipH="1">
            <a:off x="1981200" y="5943600"/>
            <a:ext cx="5791200" cy="4572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1" name="Text Box 21"/>
          <p:cNvSpPr txBox="1">
            <a:spLocks noChangeArrowheads="1"/>
          </p:cNvSpPr>
          <p:nvPr/>
        </p:nvSpPr>
        <p:spPr bwMode="auto">
          <a:xfrm>
            <a:off x="6252995" y="295686"/>
            <a:ext cx="27051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zh-CN" altLang="en-US" dirty="0">
                <a:latin typeface="Arial" pitchFamily="34" charset="0"/>
                <a:ea typeface="黑体" pitchFamily="49" charset="-122"/>
              </a:rPr>
              <a:t>武汉船院校园网案例分析</a:t>
            </a:r>
          </a:p>
        </p:txBody>
      </p:sp>
    </p:spTree>
    <p:extLst>
      <p:ext uri="{BB962C8B-B14F-4D97-AF65-F5344CB8AC3E}">
        <p14:creationId xmlns:p14="http://schemas.microsoft.com/office/powerpoint/2010/main" val="39848190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547688" y="692696"/>
            <a:ext cx="7623175" cy="7239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配置复用全局地址</a:t>
            </a:r>
          </a:p>
        </p:txBody>
      </p:sp>
      <p:sp>
        <p:nvSpPr>
          <p:cNvPr id="550915" name="Rectangle 3"/>
          <p:cNvSpPr>
            <a:spLocks noChangeArrowheads="1"/>
          </p:cNvSpPr>
          <p:nvPr/>
        </p:nvSpPr>
        <p:spPr bwMode="auto">
          <a:xfrm>
            <a:off x="547688" y="4706938"/>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建立动态的源地址转换（复用）</a:t>
            </a:r>
            <a:endParaRPr lang="en-US" altLang="zh-CN" sz="2000">
              <a:latin typeface="Arial" charset="0"/>
              <a:ea typeface="宋体" charset="-122"/>
            </a:endParaRPr>
          </a:p>
        </p:txBody>
      </p:sp>
      <p:sp>
        <p:nvSpPr>
          <p:cNvPr id="550916" name="Rectangle 4"/>
          <p:cNvSpPr>
            <a:spLocks noChangeArrowheads="1"/>
          </p:cNvSpPr>
          <p:nvPr/>
        </p:nvSpPr>
        <p:spPr bwMode="auto">
          <a:xfrm>
            <a:off x="658813" y="3908425"/>
            <a:ext cx="7747000" cy="658813"/>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50917" name="Rectangle 5"/>
          <p:cNvSpPr>
            <a:spLocks noChangeArrowheads="1"/>
          </p:cNvSpPr>
          <p:nvPr/>
        </p:nvSpPr>
        <p:spPr bwMode="auto">
          <a:xfrm>
            <a:off x="779463" y="3956050"/>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Router(config)#ip nat inside source list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access-list-number interface &lt;num&gt; overload</a:t>
            </a:r>
          </a:p>
        </p:txBody>
      </p:sp>
      <p:sp>
        <p:nvSpPr>
          <p:cNvPr id="550921" name="Rectangle 9"/>
          <p:cNvSpPr>
            <a:spLocks noChangeArrowheads="1"/>
          </p:cNvSpPr>
          <p:nvPr/>
        </p:nvSpPr>
        <p:spPr bwMode="auto">
          <a:xfrm>
            <a:off x="547688" y="2627313"/>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用一个标准访问列表定义要被转换的内部本地地址</a:t>
            </a:r>
            <a:endParaRPr lang="en-US" altLang="zh-CN" sz="2000">
              <a:latin typeface="Arial" charset="0"/>
              <a:ea typeface="宋体" charset="-122"/>
            </a:endParaRPr>
          </a:p>
        </p:txBody>
      </p:sp>
      <p:sp>
        <p:nvSpPr>
          <p:cNvPr id="550922" name="Rectangle 10"/>
          <p:cNvSpPr>
            <a:spLocks noChangeArrowheads="1"/>
          </p:cNvSpPr>
          <p:nvPr/>
        </p:nvSpPr>
        <p:spPr bwMode="auto">
          <a:xfrm>
            <a:off x="658813" y="1843088"/>
            <a:ext cx="7747000" cy="658812"/>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50923" name="Rectangle 11"/>
          <p:cNvSpPr>
            <a:spLocks noChangeArrowheads="1"/>
          </p:cNvSpPr>
          <p:nvPr/>
        </p:nvSpPr>
        <p:spPr bwMode="auto">
          <a:xfrm>
            <a:off x="779463" y="1890713"/>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Router(config)#access-list access-list-number permit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source source-wildcard</a:t>
            </a:r>
          </a:p>
        </p:txBody>
      </p:sp>
    </p:spTree>
    <p:extLst>
      <p:ext uri="{BB962C8B-B14F-4D97-AF65-F5344CB8AC3E}">
        <p14:creationId xmlns:p14="http://schemas.microsoft.com/office/powerpoint/2010/main" val="22138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93" name="Rectangle 9"/>
          <p:cNvSpPr>
            <a:spLocks noGrp="1" noChangeArrowheads="1"/>
          </p:cNvSpPr>
          <p:nvPr>
            <p:ph type="title"/>
          </p:nvPr>
        </p:nvSpPr>
        <p:spPr>
          <a:xfrm>
            <a:off x="251520" y="476672"/>
            <a:ext cx="8763000" cy="635000"/>
          </a:xfrm>
        </p:spPr>
        <p:txBody>
          <a:bodyPr>
            <a:normAutofit/>
          </a:bodyPr>
          <a:lstStyle/>
          <a:p>
            <a:pPr algn="ctr"/>
            <a:r>
              <a:rPr lang="zh-CN" altLang="en-US" sz="3200" dirty="0">
                <a:latin typeface="微软雅黑" panose="020B0503020204020204" pitchFamily="34" charset="-122"/>
                <a:ea typeface="微软雅黑" panose="020B0503020204020204" pitchFamily="34" charset="-122"/>
              </a:rPr>
              <a:t>复用一个内部全局地址举例</a:t>
            </a:r>
            <a:endParaRPr lang="en-US" altLang="zh-CN" sz="3200" dirty="0">
              <a:latin typeface="微软雅黑" panose="020B0503020204020204" pitchFamily="34" charset="-122"/>
              <a:ea typeface="微软雅黑" panose="020B0503020204020204" pitchFamily="34" charset="-122"/>
            </a:endParaRPr>
          </a:p>
        </p:txBody>
      </p:sp>
      <p:pic>
        <p:nvPicPr>
          <p:cNvPr id="554044"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063" y="1365250"/>
            <a:ext cx="6118225"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242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67" y="692696"/>
            <a:ext cx="846786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连接符 2"/>
          <p:cNvCxnSpPr/>
          <p:nvPr/>
        </p:nvCxnSpPr>
        <p:spPr>
          <a:xfrm flipH="1">
            <a:off x="755577" y="332656"/>
            <a:ext cx="4176463" cy="5544616"/>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9298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76" y="980728"/>
            <a:ext cx="7632847" cy="3785652"/>
          </a:xfrm>
          <a:prstGeom prst="rect">
            <a:avLst/>
          </a:prstGeom>
          <a:noFill/>
        </p:spPr>
        <p:txBody>
          <a:bodyPr wrap="square" rtlCol="0">
            <a:spAutoFit/>
          </a:bodyPr>
          <a:lstStyle/>
          <a:p>
            <a:pPr>
              <a:lnSpc>
                <a:spcPct val="150000"/>
              </a:lnSpc>
            </a:pPr>
            <a:r>
              <a:rPr lang="zh-CN" altLang="en-US" sz="2000" b="1" dirty="0" smtClean="0">
                <a:solidFill>
                  <a:srgbClr val="FF0000"/>
                </a:solidFill>
                <a:latin typeface="微软雅黑" panose="020B0503020204020204" pitchFamily="34" charset="-122"/>
                <a:ea typeface="微软雅黑" panose="020B0503020204020204" pitchFamily="34" charset="-122"/>
              </a:rPr>
              <a:t>用户需求：</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1</a:t>
            </a:r>
            <a:r>
              <a:rPr lang="zh-CN" altLang="en-US" sz="2000" dirty="0" smtClean="0">
                <a:latin typeface="微软雅黑" panose="020B0503020204020204" pitchFamily="34" charset="-122"/>
                <a:ea typeface="微软雅黑" panose="020B0503020204020204" pitchFamily="34" charset="-122"/>
              </a:rPr>
              <a:t>、企业内部网址：</a:t>
            </a:r>
            <a:r>
              <a:rPr lang="en-US" altLang="zh-CN" sz="2000" dirty="0" smtClean="0">
                <a:latin typeface="微软雅黑" panose="020B0503020204020204" pitchFamily="34" charset="-122"/>
                <a:ea typeface="微软雅黑" panose="020B0503020204020204" pitchFamily="34" charset="-122"/>
                <a:hlinkClick r:id="rId2"/>
              </a:rPr>
              <a:t>www.whcy.edu.cn</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2</a:t>
            </a:r>
            <a:r>
              <a:rPr lang="zh-CN" altLang="en-US" sz="2000" dirty="0" smtClean="0">
                <a:latin typeface="微软雅黑" panose="020B0503020204020204" pitchFamily="34" charset="-122"/>
                <a:ea typeface="微软雅黑" panose="020B0503020204020204" pitchFamily="34" charset="-122"/>
              </a:rPr>
              <a:t>、邮箱：</a:t>
            </a:r>
            <a:r>
              <a:rPr lang="en-US" altLang="zh-CN" sz="2000" dirty="0" smtClean="0">
                <a:latin typeface="微软雅黑" panose="020B0503020204020204" pitchFamily="34" charset="-122"/>
                <a:ea typeface="微软雅黑" panose="020B0503020204020204" pitchFamily="34" charset="-122"/>
                <a:hlinkClick r:id="rId3"/>
              </a:rPr>
              <a:t>h1@mail.wspc.edu.cn</a:t>
            </a:r>
            <a:r>
              <a:rPr lang="zh-CN" altLang="en-US" sz="2000" dirty="0" smtClean="0">
                <a:latin typeface="微软雅黑" panose="020B0503020204020204" pitchFamily="34" charset="-122"/>
                <a:ea typeface="微软雅黑" panose="020B0503020204020204" pitchFamily="34" charset="-122"/>
              </a:rPr>
              <a:t>和</a:t>
            </a:r>
            <a:r>
              <a:rPr lang="en-US" altLang="zh-CN" sz="2000" dirty="0" smtClean="0">
                <a:latin typeface="微软雅黑" panose="020B0503020204020204" pitchFamily="34" charset="-122"/>
                <a:ea typeface="微软雅黑" panose="020B0503020204020204" pitchFamily="34" charset="-122"/>
                <a:hlinkClick r:id="rId4"/>
              </a:rPr>
              <a:t>h2@mail.wspc.edu.cn</a:t>
            </a:r>
            <a:r>
              <a:rPr lang="zh-CN" altLang="en-US" sz="2000" dirty="0" smtClean="0">
                <a:latin typeface="微软雅黑" panose="020B0503020204020204" pitchFamily="34" charset="-122"/>
                <a:ea typeface="微软雅黑" panose="020B0503020204020204" pitchFamily="34" charset="-122"/>
              </a:rPr>
              <a:t>能相互通信；</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3</a:t>
            </a:r>
            <a:r>
              <a:rPr lang="zh-CN" altLang="en-US" sz="2000" dirty="0" smtClean="0">
                <a:latin typeface="微软雅黑" panose="020B0503020204020204" pitchFamily="34" charset="-122"/>
                <a:ea typeface="微软雅黑" panose="020B0503020204020204" pitchFamily="34" charset="-122"/>
              </a:rPr>
              <a:t>、内部用户全部采用</a:t>
            </a:r>
            <a:r>
              <a:rPr lang="en-US" altLang="zh-CN" sz="2000" dirty="0" smtClean="0">
                <a:latin typeface="微软雅黑" panose="020B0503020204020204" pitchFamily="34" charset="-122"/>
                <a:ea typeface="微软雅黑" panose="020B0503020204020204" pitchFamily="34" charset="-122"/>
              </a:rPr>
              <a:t>DHCP</a:t>
            </a:r>
            <a:r>
              <a:rPr lang="zh-CN" altLang="en-US" sz="2000" dirty="0" smtClean="0">
                <a:latin typeface="微软雅黑" panose="020B0503020204020204" pitchFamily="34" charset="-122"/>
                <a:ea typeface="微软雅黑" panose="020B0503020204020204" pitchFamily="34" charset="-122"/>
              </a:rPr>
              <a:t>方式获取</a:t>
            </a:r>
            <a:r>
              <a:rPr lang="en-US" altLang="zh-CN" sz="2000" dirty="0" smtClean="0">
                <a:latin typeface="微软雅黑" panose="020B0503020204020204" pitchFamily="34" charset="-122"/>
                <a:ea typeface="微软雅黑" panose="020B0503020204020204" pitchFamily="34" charset="-122"/>
              </a:rPr>
              <a:t>IP</a:t>
            </a:r>
            <a:r>
              <a:rPr lang="zh-CN" altLang="en-US" sz="2000" dirty="0" smtClean="0">
                <a:latin typeface="微软雅黑" panose="020B0503020204020204" pitchFamily="34" charset="-122"/>
                <a:ea typeface="微软雅黑" panose="020B0503020204020204" pitchFamily="34" charset="-122"/>
              </a:rPr>
              <a:t>，每一幢楼采用独立的</a:t>
            </a:r>
            <a:r>
              <a:rPr lang="en-US" altLang="zh-CN" sz="2000" dirty="0" smtClean="0">
                <a:latin typeface="微软雅黑" panose="020B0503020204020204" pitchFamily="34" charset="-122"/>
                <a:ea typeface="微软雅黑" panose="020B0503020204020204" pitchFamily="34" charset="-122"/>
              </a:rPr>
              <a:t>VLAN</a:t>
            </a:r>
            <a:r>
              <a:rPr lang="zh-CN" altLang="en-US" sz="2000" dirty="0" smtClean="0">
                <a:latin typeface="微软雅黑" panose="020B0503020204020204" pitchFamily="34" charset="-122"/>
                <a:ea typeface="微软雅黑" panose="020B0503020204020204" pitchFamily="34" charset="-122"/>
              </a:rPr>
              <a:t>；（需要配置</a:t>
            </a:r>
            <a:r>
              <a:rPr lang="en-US" altLang="zh-CN" sz="2000" dirty="0" smtClean="0">
                <a:latin typeface="微软雅黑" panose="020B0503020204020204" pitchFamily="34" charset="-122"/>
                <a:ea typeface="微软雅黑" panose="020B0503020204020204" pitchFamily="34" charset="-122"/>
              </a:rPr>
              <a:t>DHCP</a:t>
            </a:r>
            <a:r>
              <a:rPr lang="zh-CN" altLang="en-US" sz="2000" dirty="0" smtClean="0">
                <a:latin typeface="微软雅黑" panose="020B0503020204020204" pitchFamily="34" charset="-122"/>
                <a:ea typeface="微软雅黑" panose="020B0503020204020204" pitchFamily="34" charset="-122"/>
              </a:rPr>
              <a:t>中继）</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4</a:t>
            </a:r>
            <a:r>
              <a:rPr lang="zh-CN" altLang="en-US" sz="2000" dirty="0" smtClean="0">
                <a:latin typeface="微软雅黑" panose="020B0503020204020204" pitchFamily="34" charset="-122"/>
                <a:ea typeface="微软雅黑" panose="020B0503020204020204" pitchFamily="34" charset="-122"/>
              </a:rPr>
              <a:t>、所有内部设备都可以</a:t>
            </a:r>
            <a:r>
              <a:rPr lang="en-US" altLang="zh-CN" sz="2000" dirty="0" smtClean="0">
                <a:latin typeface="微软雅黑" panose="020B0503020204020204" pitchFamily="34" charset="-122"/>
                <a:ea typeface="微软雅黑" panose="020B0503020204020204" pitchFamily="34" charset="-122"/>
              </a:rPr>
              <a:t>telnet</a:t>
            </a:r>
            <a:r>
              <a:rPr lang="zh-CN" altLang="en-US" sz="2000" dirty="0" smtClean="0">
                <a:latin typeface="微软雅黑" panose="020B0503020204020204" pitchFamily="34" charset="-122"/>
                <a:ea typeface="微软雅黑" panose="020B0503020204020204" pitchFamily="34" charset="-122"/>
              </a:rPr>
              <a:t>方式管理；</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5</a:t>
            </a:r>
            <a:r>
              <a:rPr lang="zh-CN" altLang="en-US" sz="2000" dirty="0" smtClean="0">
                <a:latin typeface="微软雅黑" panose="020B0503020204020204" pitchFamily="34" charset="-122"/>
                <a:ea typeface="微软雅黑" panose="020B0503020204020204" pitchFamily="34" charset="-122"/>
              </a:rPr>
              <a:t>、内部用户能上网，访问外部服务器</a:t>
            </a:r>
            <a:r>
              <a:rPr lang="en-US" altLang="zh-CN" sz="2000" dirty="0" smtClean="0">
                <a:latin typeface="微软雅黑" panose="020B0503020204020204" pitchFamily="34" charset="-122"/>
                <a:ea typeface="微软雅黑" panose="020B0503020204020204" pitchFamily="34" charset="-122"/>
                <a:hlinkClick r:id="rId5"/>
              </a:rPr>
              <a:t>www.sina.com.cn</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2634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276872"/>
            <a:ext cx="8229600" cy="1143000"/>
          </a:xfrm>
        </p:spPr>
        <p:txBody>
          <a:bodyPr>
            <a:normAutofit/>
          </a:bodyPr>
          <a:lstStyle/>
          <a:p>
            <a:r>
              <a:rPr lang="zh-CN" altLang="en-US" sz="4800" b="1" dirty="0" smtClean="0">
                <a:latin typeface="微软雅黑" panose="020B0503020204020204" pitchFamily="34" charset="-122"/>
                <a:ea typeface="微软雅黑" panose="020B0503020204020204" pitchFamily="34" charset="-122"/>
              </a:rPr>
              <a:t>交换机新技术</a:t>
            </a:r>
            <a:endParaRPr lang="zh-CN" altLang="en-US" sz="4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9428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reeform 2"/>
          <p:cNvSpPr>
            <a:spLocks/>
          </p:cNvSpPr>
          <p:nvPr/>
        </p:nvSpPr>
        <p:spPr bwMode="auto">
          <a:xfrm>
            <a:off x="685800" y="1524000"/>
            <a:ext cx="8108950" cy="4795838"/>
          </a:xfrm>
          <a:custGeom>
            <a:avLst/>
            <a:gdLst>
              <a:gd name="T0" fmla="*/ 2592 w 3928"/>
              <a:gd name="T1" fmla="*/ 24 h 2616"/>
              <a:gd name="T2" fmla="*/ 0 w 3928"/>
              <a:gd name="T3" fmla="*/ 2040 h 2616"/>
              <a:gd name="T4" fmla="*/ 0 w 3928"/>
              <a:gd name="T5" fmla="*/ 2616 h 2616"/>
              <a:gd name="T6" fmla="*/ 1008 w 3928"/>
              <a:gd name="T7" fmla="*/ 2616 h 2616"/>
              <a:gd name="T8" fmla="*/ 3896 w 3928"/>
              <a:gd name="T9" fmla="*/ 1256 h 2616"/>
              <a:gd name="T10" fmla="*/ 3928 w 3928"/>
              <a:gd name="T11" fmla="*/ 0 h 2616"/>
            </a:gdLst>
            <a:ahLst/>
            <a:cxnLst>
              <a:cxn ang="0">
                <a:pos x="T0" y="T1"/>
              </a:cxn>
              <a:cxn ang="0">
                <a:pos x="T2" y="T3"/>
              </a:cxn>
              <a:cxn ang="0">
                <a:pos x="T4" y="T5"/>
              </a:cxn>
              <a:cxn ang="0">
                <a:pos x="T6" y="T7"/>
              </a:cxn>
              <a:cxn ang="0">
                <a:pos x="T8" y="T9"/>
              </a:cxn>
              <a:cxn ang="0">
                <a:pos x="T10" y="T11"/>
              </a:cxn>
            </a:cxnLst>
            <a:rect l="0" t="0" r="r" b="b"/>
            <a:pathLst>
              <a:path w="3928" h="2616">
                <a:moveTo>
                  <a:pt x="2592" y="24"/>
                </a:moveTo>
                <a:lnTo>
                  <a:pt x="0" y="2040"/>
                </a:lnTo>
                <a:lnTo>
                  <a:pt x="0" y="2616"/>
                </a:lnTo>
                <a:lnTo>
                  <a:pt x="1008" y="2616"/>
                </a:lnTo>
                <a:lnTo>
                  <a:pt x="3896" y="1256"/>
                </a:lnTo>
                <a:lnTo>
                  <a:pt x="3928" y="0"/>
                </a:lnTo>
              </a:path>
            </a:pathLst>
          </a:custGeom>
          <a:gradFill rotWithShape="0">
            <a:gsLst>
              <a:gs pos="0">
                <a:schemeClr val="folHlink"/>
              </a:gs>
              <a:gs pos="100000">
                <a:schemeClr val="folHlink">
                  <a:gamma/>
                  <a:tint val="7843"/>
                  <a:invGamma/>
                </a:schemeClr>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endParaRPr lang="zh-CN" altLang="en-US"/>
          </a:p>
        </p:txBody>
      </p:sp>
      <p:sp>
        <p:nvSpPr>
          <p:cNvPr id="134147" name="Rectangle 3"/>
          <p:cNvSpPr>
            <a:spLocks noGrp="1" noChangeArrowheads="1"/>
          </p:cNvSpPr>
          <p:nvPr>
            <p:ph type="title" idx="4294967295"/>
          </p:nvPr>
        </p:nvSpPr>
        <p:spPr>
          <a:xfrm>
            <a:off x="827088" y="692150"/>
            <a:ext cx="6840537" cy="503238"/>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lstStyle/>
          <a:p>
            <a:r>
              <a:rPr lang="en-US" altLang="zh-CN" sz="2400" smtClean="0">
                <a:effectLst/>
                <a:latin typeface="Arial" pitchFamily="34" charset="0"/>
                <a:ea typeface="黑体" pitchFamily="49" charset="-122"/>
              </a:rPr>
              <a:t>Cisco Switch </a:t>
            </a:r>
            <a:r>
              <a:rPr lang="zh-CN" altLang="en-US" sz="2400" smtClean="0">
                <a:effectLst/>
                <a:latin typeface="Arial" pitchFamily="34" charset="0"/>
                <a:ea typeface="黑体" pitchFamily="49" charset="-122"/>
              </a:rPr>
              <a:t>产品介绍</a:t>
            </a:r>
            <a:endParaRPr lang="en-US" altLang="en-GB" sz="2400" smtClean="0">
              <a:effectLst/>
              <a:latin typeface="Arial" pitchFamily="34" charset="0"/>
              <a:ea typeface="黑体" pitchFamily="49" charset="-122"/>
            </a:endParaRPr>
          </a:p>
        </p:txBody>
      </p:sp>
      <p:sp>
        <p:nvSpPr>
          <p:cNvPr id="134148" name="Freeform 4"/>
          <p:cNvSpPr>
            <a:spLocks/>
          </p:cNvSpPr>
          <p:nvPr/>
        </p:nvSpPr>
        <p:spPr bwMode="auto">
          <a:xfrm>
            <a:off x="525463" y="1185863"/>
            <a:ext cx="8107362" cy="5149850"/>
          </a:xfrm>
          <a:custGeom>
            <a:avLst/>
            <a:gdLst>
              <a:gd name="T0" fmla="*/ 0 w 4261"/>
              <a:gd name="T1" fmla="*/ 0 h 2417"/>
              <a:gd name="T2" fmla="*/ 0 w 4261"/>
              <a:gd name="T3" fmla="*/ 2416 h 2417"/>
              <a:gd name="T4" fmla="*/ 4260 w 4261"/>
              <a:gd name="T5" fmla="*/ 2416 h 2417"/>
            </a:gdLst>
            <a:ahLst/>
            <a:cxnLst>
              <a:cxn ang="0">
                <a:pos x="T0" y="T1"/>
              </a:cxn>
              <a:cxn ang="0">
                <a:pos x="T2" y="T3"/>
              </a:cxn>
              <a:cxn ang="0">
                <a:pos x="T4" y="T5"/>
              </a:cxn>
            </a:cxnLst>
            <a:rect l="0" t="0" r="r" b="b"/>
            <a:pathLst>
              <a:path w="4261" h="2417">
                <a:moveTo>
                  <a:pt x="0" y="0"/>
                </a:moveTo>
                <a:lnTo>
                  <a:pt x="0" y="2416"/>
                </a:lnTo>
                <a:lnTo>
                  <a:pt x="4260" y="2416"/>
                </a:lnTo>
              </a:path>
            </a:pathLst>
          </a:custGeom>
          <a:noFill/>
          <a:ln w="38100" cap="rnd" cmpd="sng">
            <a:solidFill>
              <a:schemeClr val="folHlink"/>
            </a:solidFill>
            <a:prstDash val="solid"/>
            <a:round/>
            <a:headEnd type="stealth" w="med" len="lg"/>
            <a:tailEnd type="stealth" w="med" len="lg"/>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134149" name="Text Box 5"/>
          <p:cNvSpPr txBox="1">
            <a:spLocks noChangeArrowheads="1"/>
          </p:cNvSpPr>
          <p:nvPr/>
        </p:nvSpPr>
        <p:spPr bwMode="auto">
          <a:xfrm>
            <a:off x="1670050" y="6022975"/>
            <a:ext cx="1203325" cy="606425"/>
          </a:xfrm>
          <a:prstGeom prst="rect">
            <a:avLst/>
          </a:prstGeom>
          <a:noFill/>
          <a:ln>
            <a:noFill/>
          </a:ln>
          <a:effectLst/>
          <a:extLst>
            <a:ext uri="{909E8E84-426E-40DD-AFC4-6F175D3DCCD1}">
              <a14:hiddenFill xmlns:a14="http://schemas.microsoft.com/office/drawing/2010/main">
                <a:gradFill rotWithShape="0">
                  <a:gsLst>
                    <a:gs pos="0">
                      <a:srgbClr val="00CC57">
                        <a:gamma/>
                        <a:shade val="46275"/>
                        <a:invGamma/>
                      </a:srgbClr>
                    </a:gs>
                    <a:gs pos="50000">
                      <a:srgbClr val="00CC57"/>
                    </a:gs>
                    <a:gs pos="100000">
                      <a:srgbClr val="00CC57">
                        <a:gamma/>
                        <a:shade val="46275"/>
                        <a:invGamma/>
                      </a:srgbClr>
                    </a:gs>
                  </a:gsLst>
                  <a:lin ang="2700000" scaled="1"/>
                </a:gradFill>
              </a14:hiddenFill>
            </a:ext>
            <a:ext uri="{91240B29-F687-4F45-9708-019B960494DF}">
              <a14:hiddenLine xmlns:a14="http://schemas.microsoft.com/office/drawing/2010/main" w="9525">
                <a:solidFill>
                  <a:srgbClr val="66FF33"/>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89077" tIns="44538" rIns="89077" bIns="44538">
            <a:spAutoFit/>
          </a:bodyPr>
          <a:lstStyle>
            <a:lvl1pPr defTabSz="1116013" eaLnBrk="0" hangingPunct="0">
              <a:defRPr kumimoji="1" sz="2400">
                <a:solidFill>
                  <a:schemeClr val="tx1"/>
                </a:solidFill>
                <a:latin typeface="Times New Roman" pitchFamily="18" charset="0"/>
                <a:ea typeface="宋体" pitchFamily="2" charset="-122"/>
              </a:defRPr>
            </a:lvl1pPr>
            <a:lvl2pPr marL="557213" defTabSz="1116013" eaLnBrk="0" hangingPunct="0">
              <a:defRPr kumimoji="1" sz="2400">
                <a:solidFill>
                  <a:schemeClr val="tx1"/>
                </a:solidFill>
                <a:latin typeface="Times New Roman" pitchFamily="18" charset="0"/>
                <a:ea typeface="宋体" pitchFamily="2" charset="-122"/>
              </a:defRPr>
            </a:lvl2pPr>
            <a:lvl3pPr marL="1116013" defTabSz="1116013" eaLnBrk="0" hangingPunct="0">
              <a:defRPr kumimoji="1" sz="2400">
                <a:solidFill>
                  <a:schemeClr val="tx1"/>
                </a:solidFill>
                <a:latin typeface="Times New Roman" pitchFamily="18" charset="0"/>
                <a:ea typeface="宋体" pitchFamily="2" charset="-122"/>
              </a:defRPr>
            </a:lvl3pPr>
            <a:lvl4pPr marL="1673225" defTabSz="1116013" eaLnBrk="0" hangingPunct="0">
              <a:defRPr kumimoji="1" sz="2400">
                <a:solidFill>
                  <a:schemeClr val="tx1"/>
                </a:solidFill>
                <a:latin typeface="Times New Roman" pitchFamily="18" charset="0"/>
                <a:ea typeface="宋体" pitchFamily="2" charset="-122"/>
              </a:defRPr>
            </a:lvl4pPr>
            <a:lvl5pPr marL="2232025" defTabSz="1116013" eaLnBrk="0" hangingPunct="0">
              <a:defRPr kumimoji="1" sz="2400">
                <a:solidFill>
                  <a:schemeClr val="tx1"/>
                </a:solidFill>
                <a:latin typeface="Times New Roman" pitchFamily="18" charset="0"/>
                <a:ea typeface="宋体" pitchFamily="2" charset="-122"/>
              </a:defRPr>
            </a:lvl5pPr>
            <a:lvl6pPr marL="2689225" defTabSz="111601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3146425" defTabSz="111601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603625" defTabSz="111601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4060825" defTabSz="111601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700" b="1">
                <a:latin typeface="Arial" pitchFamily="34" charset="0"/>
              </a:rPr>
              <a:t>Catalyst</a:t>
            </a:r>
            <a:br>
              <a:rPr kumimoji="0" lang="en-US" altLang="zh-CN" sz="1700" b="1">
                <a:latin typeface="Arial" pitchFamily="34" charset="0"/>
              </a:rPr>
            </a:br>
            <a:r>
              <a:rPr kumimoji="0" lang="en-US" altLang="zh-CN" sz="1700" b="1">
                <a:latin typeface="Arial" pitchFamily="34" charset="0"/>
              </a:rPr>
              <a:t>1900/2820</a:t>
            </a:r>
          </a:p>
        </p:txBody>
      </p:sp>
      <p:pic>
        <p:nvPicPr>
          <p:cNvPr id="134150" name="Picture 6" descr="gail4-5-d"/>
          <p:cNvPicPr>
            <a:picLocks noChangeAspect="1" noChangeArrowheads="1"/>
          </p:cNvPicPr>
          <p:nvPr/>
        </p:nvPicPr>
        <p:blipFill>
          <a:blip r:embed="rId4">
            <a:extLst>
              <a:ext uri="{28A0092B-C50C-407E-A947-70E740481C1C}">
                <a14:useLocalDpi xmlns:a14="http://schemas.microsoft.com/office/drawing/2010/main" val="0"/>
              </a:ext>
            </a:extLst>
          </a:blip>
          <a:srcRect l="11009" t="21153" r="11926" b="12912"/>
          <a:stretch>
            <a:fillRect/>
          </a:stretch>
        </p:blipFill>
        <p:spPr bwMode="auto">
          <a:xfrm>
            <a:off x="600075" y="5926138"/>
            <a:ext cx="1050925" cy="4238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63500" dir="2212194" algn="ctr" rotWithShape="0">
                    <a:srgbClr val="808080"/>
                  </a:outerShdw>
                </a:effectLst>
              </a14:hiddenEffects>
            </a:ext>
          </a:extLst>
        </p:spPr>
      </p:pic>
      <p:sp>
        <p:nvSpPr>
          <p:cNvPr id="134151" name="Rectangle 7"/>
          <p:cNvSpPr>
            <a:spLocks noChangeArrowheads="1"/>
          </p:cNvSpPr>
          <p:nvPr/>
        </p:nvSpPr>
        <p:spPr bwMode="auto">
          <a:xfrm>
            <a:off x="3622675" y="5384800"/>
            <a:ext cx="901700" cy="635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700" b="1">
                <a:latin typeface="Arial" pitchFamily="34" charset="0"/>
              </a:rPr>
              <a:t>Catalyst</a:t>
            </a:r>
            <a:br>
              <a:rPr kumimoji="0" lang="en-US" altLang="zh-CN" sz="1700" b="1">
                <a:latin typeface="Arial" pitchFamily="34" charset="0"/>
              </a:rPr>
            </a:br>
            <a:r>
              <a:rPr kumimoji="0" lang="en-US" altLang="zh-CN" sz="1700" b="1">
                <a:latin typeface="Arial" pitchFamily="34" charset="0"/>
              </a:rPr>
              <a:t>2900&amp;</a:t>
            </a:r>
            <a:r>
              <a:rPr kumimoji="0" lang="en-US" altLang="zh-CN" sz="1700" b="1">
                <a:solidFill>
                  <a:schemeClr val="accent2"/>
                </a:solidFill>
                <a:latin typeface="Arial" pitchFamily="34" charset="0"/>
              </a:rPr>
              <a:t>2950</a:t>
            </a:r>
            <a:r>
              <a:rPr kumimoji="0" lang="en-US" altLang="zh-CN" sz="1700" b="1">
                <a:latin typeface="Arial" pitchFamily="34" charset="0"/>
              </a:rPr>
              <a:t> </a:t>
            </a:r>
            <a:br>
              <a:rPr kumimoji="0" lang="en-US" altLang="zh-CN" sz="1700" b="1">
                <a:latin typeface="Arial" pitchFamily="34" charset="0"/>
              </a:rPr>
            </a:br>
            <a:r>
              <a:rPr kumimoji="0" lang="en-US" altLang="zh-CN" sz="1700" b="1">
                <a:latin typeface="Arial" pitchFamily="34" charset="0"/>
              </a:rPr>
              <a:t>Series XL</a:t>
            </a:r>
          </a:p>
        </p:txBody>
      </p:sp>
      <p:graphicFrame>
        <p:nvGraphicFramePr>
          <p:cNvPr id="134152" name="Object 8"/>
          <p:cNvGraphicFramePr>
            <a:graphicFrameLocks noChangeAspect="1"/>
          </p:cNvGraphicFramePr>
          <p:nvPr/>
        </p:nvGraphicFramePr>
        <p:xfrm>
          <a:off x="1357313" y="5140325"/>
          <a:ext cx="2324100" cy="871538"/>
        </p:xfrm>
        <a:graphic>
          <a:graphicData uri="http://schemas.openxmlformats.org/presentationml/2006/ole">
            <mc:AlternateContent xmlns:mc="http://schemas.openxmlformats.org/markup-compatibility/2006">
              <mc:Choice xmlns:v="urn:schemas-microsoft-com:vml" Requires="v">
                <p:oleObj spid="_x0000_s3084" name="Image" r:id="rId5" imgW="15515708" imgH="5819979" progId="Photoshop.Image.5">
                  <p:embed/>
                </p:oleObj>
              </mc:Choice>
              <mc:Fallback>
                <p:oleObj name="Image" r:id="rId5" imgW="15515708" imgH="5819979" progId="Photoshop.Image.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13" y="5140325"/>
                        <a:ext cx="2324100"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3" name="Rectangle 9"/>
          <p:cNvSpPr>
            <a:spLocks noChangeArrowheads="1"/>
          </p:cNvSpPr>
          <p:nvPr/>
        </p:nvSpPr>
        <p:spPr bwMode="auto">
          <a:xfrm>
            <a:off x="955675" y="4446588"/>
            <a:ext cx="1651000" cy="635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Catalyst 3500</a:t>
            </a:r>
            <a:br>
              <a:rPr kumimoji="0" lang="en-US" altLang="zh-CN" sz="1600" b="1">
                <a:latin typeface="Arial" pitchFamily="34" charset="0"/>
              </a:rPr>
            </a:br>
            <a:r>
              <a:rPr kumimoji="0" lang="en-US" altLang="zh-CN" sz="1600" b="1">
                <a:latin typeface="Arial" pitchFamily="34" charset="0"/>
              </a:rPr>
              <a:t>Series XL</a:t>
            </a:r>
          </a:p>
        </p:txBody>
      </p:sp>
      <p:sp>
        <p:nvSpPr>
          <p:cNvPr id="134154" name="Rectangle 10"/>
          <p:cNvSpPr>
            <a:spLocks noChangeArrowheads="1"/>
          </p:cNvSpPr>
          <p:nvPr/>
        </p:nvSpPr>
        <p:spPr bwMode="auto">
          <a:xfrm>
            <a:off x="4445000" y="2209800"/>
            <a:ext cx="1346200" cy="635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700" b="1">
                <a:latin typeface="Arial" pitchFamily="34" charset="0"/>
              </a:rPr>
              <a:t>Catalyst</a:t>
            </a:r>
            <a:br>
              <a:rPr kumimoji="0" lang="en-US" altLang="zh-CN" sz="1700" b="1">
                <a:latin typeface="Arial" pitchFamily="34" charset="0"/>
              </a:rPr>
            </a:br>
            <a:r>
              <a:rPr kumimoji="0" lang="en-US" altLang="zh-CN" sz="1700" b="1">
                <a:latin typeface="Arial" pitchFamily="34" charset="0"/>
              </a:rPr>
              <a:t>4000Series</a:t>
            </a:r>
          </a:p>
        </p:txBody>
      </p:sp>
      <p:sp>
        <p:nvSpPr>
          <p:cNvPr id="134155" name="Rectangle 11"/>
          <p:cNvSpPr>
            <a:spLocks noChangeArrowheads="1"/>
          </p:cNvSpPr>
          <p:nvPr/>
        </p:nvSpPr>
        <p:spPr bwMode="auto">
          <a:xfrm>
            <a:off x="5661025" y="4010025"/>
            <a:ext cx="1501775" cy="422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2948G(-L3)</a:t>
            </a:r>
          </a:p>
        </p:txBody>
      </p:sp>
      <p:pic>
        <p:nvPicPr>
          <p:cNvPr id="134156" name="Picture 12" descr="29869_1"/>
          <p:cNvPicPr>
            <a:picLocks noChangeAspect="1" noChangeArrowheads="1"/>
          </p:cNvPicPr>
          <p:nvPr/>
        </p:nvPicPr>
        <p:blipFill>
          <a:blip r:embed="rId7" cstate="print">
            <a:extLst>
              <a:ext uri="{28A0092B-C50C-407E-A947-70E740481C1C}">
                <a14:useLocalDpi xmlns:a14="http://schemas.microsoft.com/office/drawing/2010/main" val="0"/>
              </a:ext>
            </a:extLst>
          </a:blip>
          <a:srcRect l="6250" t="31290" r="4250" b="25807"/>
          <a:stretch>
            <a:fillRect/>
          </a:stretch>
        </p:blipFill>
        <p:spPr bwMode="auto">
          <a:xfrm>
            <a:off x="4514850" y="3886200"/>
            <a:ext cx="1200150" cy="5048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2700000" algn="ctr" rotWithShape="0">
                    <a:schemeClr val="tx1"/>
                  </a:outerShdw>
                </a:effectLst>
              </a14:hiddenEffects>
            </a:ext>
          </a:extLst>
        </p:spPr>
      </p:pic>
      <p:pic>
        <p:nvPicPr>
          <p:cNvPr id="134157" name="Picture 13" descr="cropped_piranh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0563" y="3455988"/>
            <a:ext cx="1049337" cy="277812"/>
          </a:xfrm>
          <a:prstGeom prst="rect">
            <a:avLst/>
          </a:prstGeom>
          <a:noFill/>
          <a:extLst>
            <a:ext uri="{909E8E84-426E-40DD-AFC4-6F175D3DCCD1}">
              <a14:hiddenFill xmlns:a14="http://schemas.microsoft.com/office/drawing/2010/main">
                <a:solidFill>
                  <a:srgbClr val="FFFFFF"/>
                </a:solidFill>
              </a14:hiddenFill>
            </a:ext>
          </a:extLst>
        </p:spPr>
      </p:pic>
      <p:sp>
        <p:nvSpPr>
          <p:cNvPr id="134158" name="Rectangle 14"/>
          <p:cNvSpPr>
            <a:spLocks noChangeArrowheads="1"/>
          </p:cNvSpPr>
          <p:nvPr/>
        </p:nvSpPr>
        <p:spPr bwMode="auto">
          <a:xfrm>
            <a:off x="3048000" y="3479800"/>
            <a:ext cx="1350963" cy="635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4912</a:t>
            </a:r>
          </a:p>
        </p:txBody>
      </p:sp>
      <p:sp>
        <p:nvSpPr>
          <p:cNvPr id="134159" name="Rectangle 15"/>
          <p:cNvSpPr>
            <a:spLocks noChangeArrowheads="1"/>
          </p:cNvSpPr>
          <p:nvPr/>
        </p:nvSpPr>
        <p:spPr bwMode="auto">
          <a:xfrm>
            <a:off x="809625" y="922338"/>
            <a:ext cx="7512050" cy="1270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89088" tIns="44543" rIns="89088" bIns="44543" anchor="ctr"/>
          <a:lstStyle>
            <a:lvl1pPr defTabSz="884238" eaLnBrk="0" hangingPunct="0">
              <a:lnSpc>
                <a:spcPct val="90000"/>
              </a:lnSpc>
              <a:defRPr kumimoji="1" sz="3600">
                <a:solidFill>
                  <a:schemeClr val="tx2"/>
                </a:solidFill>
                <a:latin typeface="Arial" pitchFamily="34" charset="0"/>
                <a:ea typeface="黑体" pitchFamily="49" charset="-122"/>
              </a:defRPr>
            </a:lvl1pPr>
            <a:lvl2pPr defTabSz="884238" eaLnBrk="0" hangingPunct="0">
              <a:lnSpc>
                <a:spcPct val="90000"/>
              </a:lnSpc>
              <a:defRPr kumimoji="1" sz="3600">
                <a:solidFill>
                  <a:schemeClr val="tx2"/>
                </a:solidFill>
                <a:latin typeface="Arial" pitchFamily="34" charset="0"/>
                <a:ea typeface="黑体" pitchFamily="49" charset="-122"/>
              </a:defRPr>
            </a:lvl2pPr>
            <a:lvl3pPr defTabSz="884238" eaLnBrk="0" hangingPunct="0">
              <a:lnSpc>
                <a:spcPct val="90000"/>
              </a:lnSpc>
              <a:defRPr kumimoji="1" sz="3600">
                <a:solidFill>
                  <a:schemeClr val="tx2"/>
                </a:solidFill>
                <a:latin typeface="Arial" pitchFamily="34" charset="0"/>
                <a:ea typeface="黑体" pitchFamily="49" charset="-122"/>
              </a:defRPr>
            </a:lvl3pPr>
            <a:lvl4pPr defTabSz="884238" eaLnBrk="0" hangingPunct="0">
              <a:lnSpc>
                <a:spcPct val="90000"/>
              </a:lnSpc>
              <a:defRPr kumimoji="1" sz="3600">
                <a:solidFill>
                  <a:schemeClr val="tx2"/>
                </a:solidFill>
                <a:latin typeface="Arial" pitchFamily="34" charset="0"/>
                <a:ea typeface="黑体" pitchFamily="49" charset="-122"/>
              </a:defRPr>
            </a:lvl4pPr>
            <a:lvl5pPr defTabSz="884238" eaLnBrk="0" hangingPunct="0">
              <a:lnSpc>
                <a:spcPct val="90000"/>
              </a:lnSpc>
              <a:defRPr kumimoji="1" sz="3600">
                <a:solidFill>
                  <a:schemeClr val="tx2"/>
                </a:solidFill>
                <a:latin typeface="Arial" pitchFamily="34" charset="0"/>
                <a:ea typeface="黑体" pitchFamily="49" charset="-122"/>
              </a:defRPr>
            </a:lvl5pPr>
            <a:lvl6pPr marL="457200" defTabSz="884238"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defTabSz="884238"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defTabSz="884238"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defTabSz="884238"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endParaRPr lang="zh-CN" altLang="en-GB" sz="3800"/>
          </a:p>
        </p:txBody>
      </p:sp>
      <p:pic>
        <p:nvPicPr>
          <p:cNvPr id="134160"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38825" y="2514600"/>
            <a:ext cx="105092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61" name="Picture 17" descr="29583_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15138" y="2116138"/>
            <a:ext cx="1109662" cy="1524000"/>
          </a:xfrm>
          <a:prstGeom prst="rect">
            <a:avLst/>
          </a:prstGeom>
          <a:noFill/>
          <a:ln w="28575">
            <a:solidFill>
              <a:srgbClr val="00CCFC"/>
            </a:solidFill>
            <a:miter lim="800000"/>
            <a:headEnd/>
            <a:tailEnd/>
          </a:ln>
          <a:extLst>
            <a:ext uri="{909E8E84-426E-40DD-AFC4-6F175D3DCCD1}">
              <a14:hiddenFill xmlns:a14="http://schemas.microsoft.com/office/drawing/2010/main">
                <a:solidFill>
                  <a:srgbClr val="FFFFFF"/>
                </a:solidFill>
              </a14:hiddenFill>
            </a:ext>
          </a:extLst>
        </p:spPr>
      </p:pic>
      <p:pic>
        <p:nvPicPr>
          <p:cNvPr id="134162" name="Picture 18"/>
          <p:cNvPicPr>
            <a:picLocks noChangeArrowheads="1"/>
          </p:cNvPicPr>
          <p:nvPr/>
        </p:nvPicPr>
        <p:blipFill>
          <a:blip r:embed="rId11" cstate="print">
            <a:extLst>
              <a:ext uri="{28A0092B-C50C-407E-A947-70E740481C1C}">
                <a14:useLocalDpi xmlns:a14="http://schemas.microsoft.com/office/drawing/2010/main" val="0"/>
              </a:ext>
            </a:extLst>
          </a:blip>
          <a:srcRect l="4939" t="5251" r="7339" b="5470"/>
          <a:stretch>
            <a:fillRect/>
          </a:stretch>
        </p:blipFill>
        <p:spPr bwMode="auto">
          <a:xfrm>
            <a:off x="7840663" y="1812925"/>
            <a:ext cx="1003300" cy="1381125"/>
          </a:xfrm>
          <a:prstGeom prst="rect">
            <a:avLst/>
          </a:prstGeom>
          <a:solidFill>
            <a:schemeClr val="tx1"/>
          </a:solidFill>
          <a:ln w="25400">
            <a:solidFill>
              <a:srgbClr val="00C9FD"/>
            </a:solidFill>
            <a:miter lim="800000"/>
            <a:headEnd/>
            <a:tailEnd/>
          </a:ln>
          <a:effectLst>
            <a:outerShdw dist="35921" dir="2700000" algn="ctr" rotWithShape="0">
              <a:schemeClr val="bg2"/>
            </a:outerShdw>
          </a:effectLst>
        </p:spPr>
      </p:pic>
      <p:sp>
        <p:nvSpPr>
          <p:cNvPr id="134163" name="Rectangle 19"/>
          <p:cNvSpPr>
            <a:spLocks noChangeArrowheads="1"/>
          </p:cNvSpPr>
          <p:nvPr/>
        </p:nvSpPr>
        <p:spPr bwMode="auto">
          <a:xfrm>
            <a:off x="5761038" y="3751263"/>
            <a:ext cx="1350962" cy="422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5500</a:t>
            </a:r>
          </a:p>
        </p:txBody>
      </p:sp>
      <p:sp>
        <p:nvSpPr>
          <p:cNvPr id="134164" name="Rectangle 20"/>
          <p:cNvSpPr>
            <a:spLocks noChangeArrowheads="1"/>
          </p:cNvSpPr>
          <p:nvPr/>
        </p:nvSpPr>
        <p:spPr bwMode="auto">
          <a:xfrm>
            <a:off x="6650038" y="3556000"/>
            <a:ext cx="1350962" cy="4238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6x00</a:t>
            </a:r>
          </a:p>
        </p:txBody>
      </p:sp>
      <p:sp>
        <p:nvSpPr>
          <p:cNvPr id="134165" name="Rectangle 21"/>
          <p:cNvSpPr>
            <a:spLocks noChangeArrowheads="1"/>
          </p:cNvSpPr>
          <p:nvPr/>
        </p:nvSpPr>
        <p:spPr bwMode="auto">
          <a:xfrm>
            <a:off x="7793038" y="3302000"/>
            <a:ext cx="1350962" cy="4238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8500</a:t>
            </a:r>
          </a:p>
        </p:txBody>
      </p:sp>
      <p:sp>
        <p:nvSpPr>
          <p:cNvPr id="134166" name="Rectangle 22"/>
          <p:cNvSpPr>
            <a:spLocks noChangeArrowheads="1"/>
          </p:cNvSpPr>
          <p:nvPr/>
        </p:nvSpPr>
        <p:spPr bwMode="auto">
          <a:xfrm rot="16200000">
            <a:off x="-357187" y="3892550"/>
            <a:ext cx="1403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7468" tIns="38734" rIns="77468" bIns="38734">
            <a:spAutoFit/>
          </a:bodyPr>
          <a:lstStyle>
            <a:lvl1pPr defTabSz="611188" eaLnBrk="0" hangingPunct="0">
              <a:defRPr kumimoji="1" sz="2400">
                <a:solidFill>
                  <a:schemeClr val="tx1"/>
                </a:solidFill>
                <a:latin typeface="Times New Roman" pitchFamily="18" charset="0"/>
                <a:ea typeface="宋体" pitchFamily="2" charset="-122"/>
              </a:defRPr>
            </a:lvl1pPr>
            <a:lvl2pPr marL="387350" defTabSz="611188" eaLnBrk="0" hangingPunct="0">
              <a:defRPr kumimoji="1" sz="2400">
                <a:solidFill>
                  <a:schemeClr val="tx1"/>
                </a:solidFill>
                <a:latin typeface="Times New Roman" pitchFamily="18" charset="0"/>
                <a:ea typeface="宋体" pitchFamily="2" charset="-122"/>
              </a:defRPr>
            </a:lvl2pPr>
            <a:lvl3pPr marL="776288" defTabSz="611188" eaLnBrk="0" hangingPunct="0">
              <a:defRPr kumimoji="1" sz="2400">
                <a:solidFill>
                  <a:schemeClr val="tx1"/>
                </a:solidFill>
                <a:latin typeface="Times New Roman" pitchFamily="18" charset="0"/>
                <a:ea typeface="宋体" pitchFamily="2" charset="-122"/>
              </a:defRPr>
            </a:lvl3pPr>
            <a:lvl4pPr marL="1163638" defTabSz="611188" eaLnBrk="0" hangingPunct="0">
              <a:defRPr kumimoji="1" sz="2400">
                <a:solidFill>
                  <a:schemeClr val="tx1"/>
                </a:solidFill>
                <a:latin typeface="Times New Roman" pitchFamily="18" charset="0"/>
                <a:ea typeface="宋体" pitchFamily="2" charset="-122"/>
              </a:defRPr>
            </a:lvl4pPr>
            <a:lvl5pPr marL="1550988" defTabSz="611188" eaLnBrk="0" hangingPunct="0">
              <a:defRPr kumimoji="1" sz="2400">
                <a:solidFill>
                  <a:schemeClr val="tx1"/>
                </a:solidFill>
                <a:latin typeface="Times New Roman" pitchFamily="18" charset="0"/>
                <a:ea typeface="宋体" pitchFamily="2" charset="-122"/>
              </a:defRPr>
            </a:lvl5pPr>
            <a:lvl6pPr marL="2008188" defTabSz="611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465388" defTabSz="611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2922588" defTabSz="611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379788" defTabSz="611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a:r>
              <a:rPr kumimoji="0" lang="zh-CN" altLang="en-US" sz="2000" b="1">
                <a:latin typeface="Arial" pitchFamily="34" charset="0"/>
              </a:rPr>
              <a:t>价格</a:t>
            </a:r>
            <a:endParaRPr kumimoji="0" lang="zh-CN" altLang="zh-CN" sz="2000" b="1">
              <a:latin typeface="Arial" pitchFamily="34" charset="0"/>
            </a:endParaRPr>
          </a:p>
        </p:txBody>
      </p:sp>
      <p:sp>
        <p:nvSpPr>
          <p:cNvPr id="134167" name="Rectangle 23"/>
          <p:cNvSpPr>
            <a:spLocks noChangeArrowheads="1"/>
          </p:cNvSpPr>
          <p:nvPr/>
        </p:nvSpPr>
        <p:spPr bwMode="auto">
          <a:xfrm>
            <a:off x="3914775" y="6324600"/>
            <a:ext cx="1190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817" tIns="44771" rIns="87817" bIns="44771">
            <a:spAutoFit/>
          </a:bodyPr>
          <a:lstStyle>
            <a:lvl1pPr defTabSz="873125" eaLnBrk="0" hangingPunct="0">
              <a:defRPr kumimoji="1" sz="2400">
                <a:solidFill>
                  <a:schemeClr val="tx1"/>
                </a:solidFill>
                <a:latin typeface="Times New Roman" pitchFamily="18" charset="0"/>
                <a:ea typeface="宋体" pitchFamily="2" charset="-122"/>
              </a:defRPr>
            </a:lvl1pPr>
            <a:lvl2pPr marL="434975" defTabSz="873125" eaLnBrk="0" hangingPunct="0">
              <a:defRPr kumimoji="1" sz="2400">
                <a:solidFill>
                  <a:schemeClr val="tx1"/>
                </a:solidFill>
                <a:latin typeface="Times New Roman" pitchFamily="18" charset="0"/>
                <a:ea typeface="宋体" pitchFamily="2" charset="-122"/>
              </a:defRPr>
            </a:lvl2pPr>
            <a:lvl3pPr marL="873125" defTabSz="873125" eaLnBrk="0" hangingPunct="0">
              <a:defRPr kumimoji="1" sz="2400">
                <a:solidFill>
                  <a:schemeClr val="tx1"/>
                </a:solidFill>
                <a:latin typeface="Times New Roman" pitchFamily="18" charset="0"/>
                <a:ea typeface="宋体" pitchFamily="2" charset="-122"/>
              </a:defRPr>
            </a:lvl3pPr>
            <a:lvl4pPr marL="1308100" defTabSz="873125" eaLnBrk="0" hangingPunct="0">
              <a:defRPr kumimoji="1" sz="2400">
                <a:solidFill>
                  <a:schemeClr val="tx1"/>
                </a:solidFill>
                <a:latin typeface="Times New Roman" pitchFamily="18" charset="0"/>
                <a:ea typeface="宋体" pitchFamily="2" charset="-122"/>
              </a:defRPr>
            </a:lvl4pPr>
            <a:lvl5pPr marL="1746250" defTabSz="873125" eaLnBrk="0" hangingPunct="0">
              <a:defRPr kumimoji="1" sz="2400">
                <a:solidFill>
                  <a:schemeClr val="tx1"/>
                </a:solidFill>
                <a:latin typeface="Times New Roman" pitchFamily="18" charset="0"/>
                <a:ea typeface="宋体" pitchFamily="2" charset="-122"/>
              </a:defRPr>
            </a:lvl5pPr>
            <a:lvl6pPr marL="22034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6606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1178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5750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2000" b="1">
                <a:solidFill>
                  <a:srgbClr val="000000"/>
                </a:solidFill>
                <a:latin typeface="Arial" pitchFamily="34" charset="0"/>
              </a:rPr>
              <a:t>可扩展性</a:t>
            </a:r>
            <a:endParaRPr kumimoji="0" lang="zh-CN" altLang="zh-CN" sz="2000" b="1">
              <a:solidFill>
                <a:srgbClr val="000000"/>
              </a:solidFill>
              <a:latin typeface="Arial" pitchFamily="34" charset="0"/>
            </a:endParaRPr>
          </a:p>
        </p:txBody>
      </p:sp>
      <p:sp>
        <p:nvSpPr>
          <p:cNvPr id="134168" name="Rectangle 24"/>
          <p:cNvSpPr>
            <a:spLocks noChangeArrowheads="1"/>
          </p:cNvSpPr>
          <p:nvPr/>
        </p:nvSpPr>
        <p:spPr bwMode="auto">
          <a:xfrm rot="19355962">
            <a:off x="1900238" y="3492500"/>
            <a:ext cx="12477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817" tIns="44771" rIns="87817" bIns="44771">
            <a:spAutoFit/>
          </a:bodyPr>
          <a:lstStyle>
            <a:lvl1pPr defTabSz="873125" eaLnBrk="0" hangingPunct="0">
              <a:defRPr kumimoji="1" sz="2400">
                <a:solidFill>
                  <a:schemeClr val="tx1"/>
                </a:solidFill>
                <a:latin typeface="Times New Roman" pitchFamily="18" charset="0"/>
                <a:ea typeface="宋体" pitchFamily="2" charset="-122"/>
              </a:defRPr>
            </a:lvl1pPr>
            <a:lvl2pPr marL="434975" defTabSz="873125" eaLnBrk="0" hangingPunct="0">
              <a:defRPr kumimoji="1" sz="2400">
                <a:solidFill>
                  <a:schemeClr val="tx1"/>
                </a:solidFill>
                <a:latin typeface="Times New Roman" pitchFamily="18" charset="0"/>
                <a:ea typeface="宋体" pitchFamily="2" charset="-122"/>
              </a:defRPr>
            </a:lvl2pPr>
            <a:lvl3pPr marL="873125" defTabSz="873125" eaLnBrk="0" hangingPunct="0">
              <a:defRPr kumimoji="1" sz="2400">
                <a:solidFill>
                  <a:schemeClr val="tx1"/>
                </a:solidFill>
                <a:latin typeface="Times New Roman" pitchFamily="18" charset="0"/>
                <a:ea typeface="宋体" pitchFamily="2" charset="-122"/>
              </a:defRPr>
            </a:lvl3pPr>
            <a:lvl4pPr marL="1308100" defTabSz="873125" eaLnBrk="0" hangingPunct="0">
              <a:defRPr kumimoji="1" sz="2400">
                <a:solidFill>
                  <a:schemeClr val="tx1"/>
                </a:solidFill>
                <a:latin typeface="Times New Roman" pitchFamily="18" charset="0"/>
                <a:ea typeface="宋体" pitchFamily="2" charset="-122"/>
              </a:defRPr>
            </a:lvl4pPr>
            <a:lvl5pPr marL="1746250" defTabSz="873125" eaLnBrk="0" hangingPunct="0">
              <a:defRPr kumimoji="1" sz="2400">
                <a:solidFill>
                  <a:schemeClr val="tx1"/>
                </a:solidFill>
                <a:latin typeface="Times New Roman" pitchFamily="18" charset="0"/>
                <a:ea typeface="宋体" pitchFamily="2" charset="-122"/>
              </a:defRPr>
            </a:lvl5pPr>
            <a:lvl6pPr marL="22034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6606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1178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5750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2000" b="1">
                <a:solidFill>
                  <a:srgbClr val="000000"/>
                </a:solidFill>
                <a:latin typeface="Arial" pitchFamily="34" charset="0"/>
              </a:rPr>
              <a:t>Function</a:t>
            </a:r>
            <a:endParaRPr kumimoji="0" lang="zh-CN" altLang="zh-CN" sz="2000" b="1">
              <a:solidFill>
                <a:srgbClr val="000000"/>
              </a:solidFill>
              <a:latin typeface="Arial" pitchFamily="34" charset="0"/>
            </a:endParaRPr>
          </a:p>
        </p:txBody>
      </p:sp>
      <p:sp>
        <p:nvSpPr>
          <p:cNvPr id="134169" name="Rectangle 25"/>
          <p:cNvSpPr>
            <a:spLocks noChangeArrowheads="1"/>
          </p:cNvSpPr>
          <p:nvPr/>
        </p:nvSpPr>
        <p:spPr bwMode="auto">
          <a:xfrm>
            <a:off x="685800" y="1676400"/>
            <a:ext cx="1746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73198" tIns="39277" rIns="73198" bIns="39277">
            <a:spAutoFit/>
          </a:bodyPr>
          <a:lstStyle>
            <a:lvl1pPr defTabSz="538163" eaLnBrk="0" hangingPunct="0">
              <a:defRPr kumimoji="1" sz="2400">
                <a:solidFill>
                  <a:schemeClr val="tx1"/>
                </a:solidFill>
                <a:latin typeface="Times New Roman" pitchFamily="18" charset="0"/>
                <a:ea typeface="宋体" pitchFamily="2" charset="-122"/>
              </a:defRPr>
            </a:lvl1pPr>
            <a:lvl2pPr marL="371475" defTabSz="538163" eaLnBrk="0" hangingPunct="0">
              <a:defRPr kumimoji="1" sz="2400">
                <a:solidFill>
                  <a:schemeClr val="tx1"/>
                </a:solidFill>
                <a:latin typeface="Times New Roman" pitchFamily="18" charset="0"/>
                <a:ea typeface="宋体" pitchFamily="2" charset="-122"/>
              </a:defRPr>
            </a:lvl2pPr>
            <a:lvl3pPr marL="742950" defTabSz="538163" eaLnBrk="0" hangingPunct="0">
              <a:defRPr kumimoji="1" sz="2400">
                <a:solidFill>
                  <a:schemeClr val="tx1"/>
                </a:solidFill>
                <a:latin typeface="Times New Roman" pitchFamily="18" charset="0"/>
                <a:ea typeface="宋体" pitchFamily="2" charset="-122"/>
              </a:defRPr>
            </a:lvl3pPr>
            <a:lvl4pPr marL="1114425" defTabSz="538163" eaLnBrk="0" hangingPunct="0">
              <a:defRPr kumimoji="1" sz="2400">
                <a:solidFill>
                  <a:schemeClr val="tx1"/>
                </a:solidFill>
                <a:latin typeface="Times New Roman" pitchFamily="18" charset="0"/>
                <a:ea typeface="宋体" pitchFamily="2" charset="-122"/>
              </a:defRPr>
            </a:lvl4pPr>
            <a:lvl5pPr marL="1485900" defTabSz="538163" eaLnBrk="0" hangingPunct="0">
              <a:defRPr kumimoji="1" sz="2400">
                <a:solidFill>
                  <a:schemeClr val="tx1"/>
                </a:solidFill>
                <a:latin typeface="Times New Roman" pitchFamily="18" charset="0"/>
                <a:ea typeface="宋体" pitchFamily="2" charset="-122"/>
              </a:defRPr>
            </a:lvl5pPr>
            <a:lvl6pPr marL="19431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4003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28575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3147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chemeClr val="tx2"/>
                </a:solidFill>
                <a:latin typeface="Arial" pitchFamily="34" charset="0"/>
              </a:rPr>
              <a:t>中小企业工作组</a:t>
            </a:r>
          </a:p>
        </p:txBody>
      </p:sp>
      <p:sp>
        <p:nvSpPr>
          <p:cNvPr id="134170" name="Rectangle 26"/>
          <p:cNvSpPr>
            <a:spLocks noChangeArrowheads="1"/>
          </p:cNvSpPr>
          <p:nvPr/>
        </p:nvSpPr>
        <p:spPr bwMode="auto">
          <a:xfrm>
            <a:off x="2962275" y="1600200"/>
            <a:ext cx="17462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73198" tIns="39277" rIns="73198" bIns="39277">
            <a:spAutoFit/>
          </a:bodyPr>
          <a:lstStyle>
            <a:lvl1pPr defTabSz="538163" eaLnBrk="0" hangingPunct="0">
              <a:defRPr kumimoji="1" sz="2400">
                <a:solidFill>
                  <a:schemeClr val="tx1"/>
                </a:solidFill>
                <a:latin typeface="Times New Roman" pitchFamily="18" charset="0"/>
                <a:ea typeface="宋体" pitchFamily="2" charset="-122"/>
              </a:defRPr>
            </a:lvl1pPr>
            <a:lvl2pPr marL="371475" defTabSz="538163" eaLnBrk="0" hangingPunct="0">
              <a:defRPr kumimoji="1" sz="2400">
                <a:solidFill>
                  <a:schemeClr val="tx1"/>
                </a:solidFill>
                <a:latin typeface="Times New Roman" pitchFamily="18" charset="0"/>
                <a:ea typeface="宋体" pitchFamily="2" charset="-122"/>
              </a:defRPr>
            </a:lvl2pPr>
            <a:lvl3pPr marL="742950" defTabSz="538163" eaLnBrk="0" hangingPunct="0">
              <a:defRPr kumimoji="1" sz="2400">
                <a:solidFill>
                  <a:schemeClr val="tx1"/>
                </a:solidFill>
                <a:latin typeface="Times New Roman" pitchFamily="18" charset="0"/>
                <a:ea typeface="宋体" pitchFamily="2" charset="-122"/>
              </a:defRPr>
            </a:lvl3pPr>
            <a:lvl4pPr marL="1114425" defTabSz="538163" eaLnBrk="0" hangingPunct="0">
              <a:defRPr kumimoji="1" sz="2400">
                <a:solidFill>
                  <a:schemeClr val="tx1"/>
                </a:solidFill>
                <a:latin typeface="Times New Roman" pitchFamily="18" charset="0"/>
                <a:ea typeface="宋体" pitchFamily="2" charset="-122"/>
              </a:defRPr>
            </a:lvl4pPr>
            <a:lvl5pPr marL="1485900" defTabSz="538163" eaLnBrk="0" hangingPunct="0">
              <a:defRPr kumimoji="1" sz="2400">
                <a:solidFill>
                  <a:schemeClr val="tx1"/>
                </a:solidFill>
                <a:latin typeface="Times New Roman" pitchFamily="18" charset="0"/>
                <a:ea typeface="宋体" pitchFamily="2" charset="-122"/>
              </a:defRPr>
            </a:lvl5pPr>
            <a:lvl6pPr marL="19431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4003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28575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3147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chemeClr val="tx2"/>
                </a:solidFill>
                <a:latin typeface="Arial" pitchFamily="34" charset="0"/>
              </a:rPr>
              <a:t>中小企业骨干</a:t>
            </a:r>
          </a:p>
          <a:p>
            <a:pPr algn="ctr"/>
            <a:r>
              <a:rPr kumimoji="0" lang="zh-CN" altLang="en-US" sz="1800" b="1">
                <a:solidFill>
                  <a:schemeClr val="tx2"/>
                </a:solidFill>
                <a:latin typeface="Arial" pitchFamily="34" charset="0"/>
              </a:rPr>
              <a:t>大型企业配线间</a:t>
            </a:r>
            <a:endParaRPr kumimoji="0" lang="zh-CN" altLang="zh-CN" sz="1800" b="1">
              <a:solidFill>
                <a:schemeClr val="tx2"/>
              </a:solidFill>
              <a:latin typeface="Arial" pitchFamily="34" charset="0"/>
            </a:endParaRPr>
          </a:p>
        </p:txBody>
      </p:sp>
      <p:sp>
        <p:nvSpPr>
          <p:cNvPr id="134171" name="Rectangle 27"/>
          <p:cNvSpPr>
            <a:spLocks noChangeArrowheads="1"/>
          </p:cNvSpPr>
          <p:nvPr/>
        </p:nvSpPr>
        <p:spPr bwMode="auto">
          <a:xfrm>
            <a:off x="5635625" y="1524000"/>
            <a:ext cx="15811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73198" tIns="39277" rIns="73198" bIns="39277">
            <a:spAutoFit/>
          </a:bodyPr>
          <a:lstStyle>
            <a:lvl1pPr defTabSz="538163" eaLnBrk="0" hangingPunct="0">
              <a:defRPr kumimoji="1" sz="2400">
                <a:solidFill>
                  <a:schemeClr val="tx1"/>
                </a:solidFill>
                <a:latin typeface="Times New Roman" pitchFamily="18" charset="0"/>
                <a:ea typeface="宋体" pitchFamily="2" charset="-122"/>
              </a:defRPr>
            </a:lvl1pPr>
            <a:lvl2pPr marL="371475" defTabSz="538163" eaLnBrk="0" hangingPunct="0">
              <a:defRPr kumimoji="1" sz="2400">
                <a:solidFill>
                  <a:schemeClr val="tx1"/>
                </a:solidFill>
                <a:latin typeface="Times New Roman" pitchFamily="18" charset="0"/>
                <a:ea typeface="宋体" pitchFamily="2" charset="-122"/>
              </a:defRPr>
            </a:lvl2pPr>
            <a:lvl3pPr marL="742950" defTabSz="538163" eaLnBrk="0" hangingPunct="0">
              <a:defRPr kumimoji="1" sz="2400">
                <a:solidFill>
                  <a:schemeClr val="tx1"/>
                </a:solidFill>
                <a:latin typeface="Times New Roman" pitchFamily="18" charset="0"/>
                <a:ea typeface="宋体" pitchFamily="2" charset="-122"/>
              </a:defRPr>
            </a:lvl3pPr>
            <a:lvl4pPr marL="1114425" defTabSz="538163" eaLnBrk="0" hangingPunct="0">
              <a:defRPr kumimoji="1" sz="2400">
                <a:solidFill>
                  <a:schemeClr val="tx1"/>
                </a:solidFill>
                <a:latin typeface="Times New Roman" pitchFamily="18" charset="0"/>
                <a:ea typeface="宋体" pitchFamily="2" charset="-122"/>
              </a:defRPr>
            </a:lvl4pPr>
            <a:lvl5pPr marL="1485900" defTabSz="538163" eaLnBrk="0" hangingPunct="0">
              <a:defRPr kumimoji="1" sz="2400">
                <a:solidFill>
                  <a:schemeClr val="tx1"/>
                </a:solidFill>
                <a:latin typeface="Times New Roman" pitchFamily="18" charset="0"/>
                <a:ea typeface="宋体" pitchFamily="2" charset="-122"/>
              </a:defRPr>
            </a:lvl5pPr>
            <a:lvl6pPr marL="19431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4003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28575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3147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chemeClr val="tx2"/>
                </a:solidFill>
                <a:latin typeface="Arial" pitchFamily="34" charset="0"/>
              </a:rPr>
              <a:t>园区网</a:t>
            </a:r>
            <a:r>
              <a:rPr kumimoji="0" lang="en-US" altLang="zh-CN" sz="1800" b="1">
                <a:solidFill>
                  <a:schemeClr val="tx2"/>
                </a:solidFill>
                <a:latin typeface="Arial" pitchFamily="34" charset="0"/>
              </a:rPr>
              <a:t>/</a:t>
            </a:r>
            <a:r>
              <a:rPr kumimoji="0" lang="zh-CN" altLang="en-US" sz="1800" b="1">
                <a:solidFill>
                  <a:schemeClr val="tx2"/>
                </a:solidFill>
                <a:latin typeface="Arial" pitchFamily="34" charset="0"/>
              </a:rPr>
              <a:t>城域网</a:t>
            </a:r>
          </a:p>
          <a:p>
            <a:pPr algn="ctr"/>
            <a:r>
              <a:rPr kumimoji="0" lang="zh-CN" altLang="en-US" sz="1800" b="1">
                <a:solidFill>
                  <a:schemeClr val="tx2"/>
                </a:solidFill>
                <a:latin typeface="Arial" pitchFamily="34" charset="0"/>
              </a:rPr>
              <a:t>骨干</a:t>
            </a:r>
            <a:endParaRPr kumimoji="0" lang="zh-CN" altLang="zh-CN" sz="1800" b="1">
              <a:solidFill>
                <a:schemeClr val="tx2"/>
              </a:solidFill>
              <a:latin typeface="Arial" pitchFamily="34" charset="0"/>
            </a:endParaRPr>
          </a:p>
        </p:txBody>
      </p:sp>
      <p:sp>
        <p:nvSpPr>
          <p:cNvPr id="134172" name="Rectangle 28"/>
          <p:cNvSpPr>
            <a:spLocks noChangeArrowheads="1"/>
          </p:cNvSpPr>
          <p:nvPr/>
        </p:nvSpPr>
        <p:spPr bwMode="auto">
          <a:xfrm>
            <a:off x="2697163" y="4211638"/>
            <a:ext cx="18002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en-US" altLang="zh-CN" sz="1500" b="1">
                <a:latin typeface="Arial" pitchFamily="34" charset="0"/>
              </a:rPr>
              <a:t>Catalyst 4908G-L3</a:t>
            </a:r>
          </a:p>
        </p:txBody>
      </p:sp>
      <p:pic>
        <p:nvPicPr>
          <p:cNvPr id="134173" name="Picture 29" descr="30902_02"/>
          <p:cNvPicPr>
            <a:picLocks noChangeAspect="1" noChangeArrowheads="1"/>
          </p:cNvPicPr>
          <p:nvPr/>
        </p:nvPicPr>
        <p:blipFill>
          <a:blip r:embed="rId12" cstate="print">
            <a:extLst>
              <a:ext uri="{28A0092B-C50C-407E-A947-70E740481C1C}">
                <a14:useLocalDpi xmlns:a14="http://schemas.microsoft.com/office/drawing/2010/main" val="0"/>
              </a:ext>
            </a:extLst>
          </a:blip>
          <a:srcRect l="8426" t="19109" r="10750" b="22678"/>
          <a:stretch>
            <a:fillRect/>
          </a:stretch>
        </p:blipFill>
        <p:spPr bwMode="auto">
          <a:xfrm>
            <a:off x="4343400" y="2819400"/>
            <a:ext cx="1446213" cy="817563"/>
          </a:xfrm>
          <a:prstGeom prst="rect">
            <a:avLst/>
          </a:prstGeom>
          <a:noFill/>
          <a:extLst>
            <a:ext uri="{909E8E84-426E-40DD-AFC4-6F175D3DCCD1}">
              <a14:hiddenFill xmlns:a14="http://schemas.microsoft.com/office/drawing/2010/main">
                <a:solidFill>
                  <a:srgbClr val="FFFFFF"/>
                </a:solidFill>
              </a14:hiddenFill>
            </a:ext>
          </a:extLst>
        </p:spPr>
      </p:pic>
      <p:pic>
        <p:nvPicPr>
          <p:cNvPr id="134174" name="Picture 30" descr="31134_5"/>
          <p:cNvPicPr>
            <a:picLocks noChangeAspect="1" noChangeArrowheads="1"/>
          </p:cNvPicPr>
          <p:nvPr/>
        </p:nvPicPr>
        <p:blipFill>
          <a:blip r:embed="rId13" cstate="print">
            <a:extLst>
              <a:ext uri="{28A0092B-C50C-407E-A947-70E740481C1C}">
                <a14:useLocalDpi xmlns:a14="http://schemas.microsoft.com/office/drawing/2010/main" val="0"/>
              </a:ext>
            </a:extLst>
          </a:blip>
          <a:srcRect t="15947" r="6250" b="20265"/>
          <a:stretch>
            <a:fillRect/>
          </a:stretch>
        </p:blipFill>
        <p:spPr bwMode="auto">
          <a:xfrm>
            <a:off x="2438400" y="4495800"/>
            <a:ext cx="1676400" cy="78105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134175" name="Picture 31" descr="31327_3a"/>
          <p:cNvPicPr>
            <a:picLocks noChangeAspect="1" noChangeArrowheads="1"/>
          </p:cNvPicPr>
          <p:nvPr/>
        </p:nvPicPr>
        <p:blipFill>
          <a:blip r:embed="rId14" cstate="print">
            <a:extLst>
              <a:ext uri="{28A0092B-C50C-407E-A947-70E740481C1C}">
                <a14:useLocalDpi xmlns:a14="http://schemas.microsoft.com/office/drawing/2010/main" val="0"/>
              </a:ext>
            </a:extLst>
          </a:blip>
          <a:srcRect t="28458" b="30435"/>
          <a:stretch>
            <a:fillRect/>
          </a:stretch>
        </p:blipFill>
        <p:spPr bwMode="auto">
          <a:xfrm>
            <a:off x="2895600" y="3886200"/>
            <a:ext cx="1485900" cy="382588"/>
          </a:xfrm>
          <a:prstGeom prst="rect">
            <a:avLst/>
          </a:prstGeom>
          <a:noFill/>
          <a:extLst>
            <a:ext uri="{909E8E84-426E-40DD-AFC4-6F175D3DCCD1}">
              <a14:hiddenFill xmlns:a14="http://schemas.microsoft.com/office/drawing/2010/main">
                <a:solidFill>
                  <a:srgbClr val="FFFFFF"/>
                </a:solidFill>
              </a14:hiddenFill>
            </a:ext>
          </a:extLst>
        </p:spPr>
      </p:pic>
      <p:pic>
        <p:nvPicPr>
          <p:cNvPr id="134176" name="Picture 32" descr="super_hammerhead"/>
          <p:cNvPicPr preferRelativeResize="0">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95800" y="4389438"/>
            <a:ext cx="1219200" cy="382587"/>
          </a:xfrm>
          <a:prstGeom prst="rect">
            <a:avLst/>
          </a:prstGeom>
          <a:noFill/>
          <a:extLst>
            <a:ext uri="{909E8E84-426E-40DD-AFC4-6F175D3DCCD1}">
              <a14:hiddenFill xmlns:a14="http://schemas.microsoft.com/office/drawing/2010/main">
                <a:solidFill>
                  <a:srgbClr val="FFFFFF"/>
                </a:solidFill>
              </a14:hiddenFill>
            </a:ext>
          </a:extLst>
        </p:spPr>
      </p:pic>
      <p:sp>
        <p:nvSpPr>
          <p:cNvPr id="134177" name="Rectangle 33"/>
          <p:cNvSpPr>
            <a:spLocks noChangeArrowheads="1"/>
          </p:cNvSpPr>
          <p:nvPr/>
        </p:nvSpPr>
        <p:spPr bwMode="auto">
          <a:xfrm>
            <a:off x="5638800" y="4349750"/>
            <a:ext cx="1501775" cy="422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2980G</a:t>
            </a:r>
          </a:p>
        </p:txBody>
      </p:sp>
      <p:pic>
        <p:nvPicPr>
          <p:cNvPr id="134178" name="Picture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5800" y="4876800"/>
            <a:ext cx="11430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179" name="Rectangle 35"/>
          <p:cNvSpPr>
            <a:spLocks noChangeArrowheads="1"/>
          </p:cNvSpPr>
          <p:nvPr/>
        </p:nvSpPr>
        <p:spPr bwMode="auto">
          <a:xfrm>
            <a:off x="5676900" y="4876800"/>
            <a:ext cx="1485900" cy="3048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eaLnBrk="0" hangingPunct="0"/>
            <a:r>
              <a:rPr kumimoji="0" lang="en-US" altLang="zh-CN" sz="1400" b="1">
                <a:solidFill>
                  <a:schemeClr val="accent2"/>
                </a:solidFill>
                <a:latin typeface="Arial" pitchFamily="34" charset="0"/>
              </a:rPr>
              <a:t>Catalyst 3550-12T</a:t>
            </a:r>
            <a:endParaRPr kumimoji="0" lang="en-US" altLang="zh-CN" sz="1400" b="1">
              <a:latin typeface="Arial" pitchFamily="34" charset="0"/>
            </a:endParaRPr>
          </a:p>
        </p:txBody>
      </p:sp>
    </p:spTree>
    <p:extLst>
      <p:ext uri="{BB962C8B-B14F-4D97-AF65-F5344CB8AC3E}">
        <p14:creationId xmlns:p14="http://schemas.microsoft.com/office/powerpoint/2010/main" val="2150243756"/>
      </p:ext>
    </p:extLst>
  </p:cSld>
  <p:clrMapOvr>
    <a:masterClrMapping/>
  </p:clrMapOvr>
  <p:transition advTm="17613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842963" y="2208213"/>
            <a:ext cx="7637462" cy="1090612"/>
          </a:xfrm>
          <a:prstGeom prst="rect">
            <a:avLst/>
          </a:prstGeom>
          <a:gradFill rotWithShape="0">
            <a:gsLst>
              <a:gs pos="0">
                <a:schemeClr val="bg1"/>
              </a:gs>
              <a:gs pos="100000">
                <a:srgbClr val="99CCFF"/>
              </a:gs>
            </a:gsLst>
            <a:lin ang="5400000" scaled="1"/>
          </a:gra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latin typeface="Arial" pitchFamily="34" charset="0"/>
            </a:endParaRPr>
          </a:p>
        </p:txBody>
      </p:sp>
      <p:sp>
        <p:nvSpPr>
          <p:cNvPr id="136195" name="Rectangle 3"/>
          <p:cNvSpPr>
            <a:spLocks noChangeArrowheads="1"/>
          </p:cNvSpPr>
          <p:nvPr/>
        </p:nvSpPr>
        <p:spPr bwMode="auto">
          <a:xfrm>
            <a:off x="842963" y="3300413"/>
            <a:ext cx="7637462" cy="1308100"/>
          </a:xfrm>
          <a:prstGeom prst="rect">
            <a:avLst/>
          </a:prstGeom>
          <a:gradFill rotWithShape="0">
            <a:gsLst>
              <a:gs pos="0">
                <a:schemeClr val="bg1"/>
              </a:gs>
              <a:gs pos="100000">
                <a:srgbClr val="99FF33"/>
              </a:gs>
            </a:gsLst>
            <a:lin ang="5400000" scaled="1"/>
          </a:gra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latin typeface="Arial" pitchFamily="34" charset="0"/>
            </a:endParaRPr>
          </a:p>
        </p:txBody>
      </p:sp>
      <p:sp>
        <p:nvSpPr>
          <p:cNvPr id="136196" name="Rectangle 4"/>
          <p:cNvSpPr>
            <a:spLocks noChangeArrowheads="1"/>
          </p:cNvSpPr>
          <p:nvPr/>
        </p:nvSpPr>
        <p:spPr bwMode="auto">
          <a:xfrm>
            <a:off x="842963" y="4613275"/>
            <a:ext cx="7637462" cy="1408113"/>
          </a:xfrm>
          <a:prstGeom prst="rect">
            <a:avLst/>
          </a:prstGeom>
          <a:gradFill rotWithShape="0">
            <a:gsLst>
              <a:gs pos="0">
                <a:schemeClr val="bg1"/>
              </a:gs>
              <a:gs pos="100000">
                <a:srgbClr val="00FFCC"/>
              </a:gs>
            </a:gsLst>
            <a:lin ang="5400000" scaled="1"/>
          </a:gra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latin typeface="Arial" pitchFamily="34" charset="0"/>
            </a:endParaRPr>
          </a:p>
        </p:txBody>
      </p:sp>
      <p:sp>
        <p:nvSpPr>
          <p:cNvPr id="136197" name="Rectangle 5"/>
          <p:cNvSpPr>
            <a:spLocks noChangeArrowheads="1"/>
          </p:cNvSpPr>
          <p:nvPr/>
        </p:nvSpPr>
        <p:spPr bwMode="auto">
          <a:xfrm>
            <a:off x="1935163" y="4318000"/>
            <a:ext cx="71437" cy="7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endParaRPr lang="zh-CN" altLang="en-US"/>
          </a:p>
        </p:txBody>
      </p:sp>
      <p:sp>
        <p:nvSpPr>
          <p:cNvPr id="136198" name="Text Box 6"/>
          <p:cNvSpPr txBox="1">
            <a:spLocks noChangeArrowheads="1"/>
          </p:cNvSpPr>
          <p:nvPr/>
        </p:nvSpPr>
        <p:spPr bwMode="auto">
          <a:xfrm>
            <a:off x="849313" y="5668963"/>
            <a:ext cx="946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en-US" altLang="zh-CN" sz="1800" b="1">
                <a:latin typeface="Arial" pitchFamily="34" charset="0"/>
              </a:rPr>
              <a:t>Layer 2</a:t>
            </a:r>
          </a:p>
        </p:txBody>
      </p:sp>
      <p:sp>
        <p:nvSpPr>
          <p:cNvPr id="136199" name="Text Box 7"/>
          <p:cNvSpPr txBox="1">
            <a:spLocks noChangeArrowheads="1"/>
          </p:cNvSpPr>
          <p:nvPr/>
        </p:nvSpPr>
        <p:spPr bwMode="auto">
          <a:xfrm>
            <a:off x="849313" y="2427288"/>
            <a:ext cx="2176462"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endParaRPr kumimoji="0" lang="zh-CN" altLang="en-US" sz="1800" b="1">
              <a:latin typeface="Arial" pitchFamily="34" charset="0"/>
            </a:endParaRPr>
          </a:p>
          <a:p>
            <a:pPr eaLnBrk="0" hangingPunct="0"/>
            <a:endParaRPr kumimoji="0" lang="zh-CN" altLang="en-US" sz="1800" b="1">
              <a:latin typeface="Arial" pitchFamily="34" charset="0"/>
            </a:endParaRPr>
          </a:p>
          <a:p>
            <a:pPr eaLnBrk="0" hangingPunct="0"/>
            <a:r>
              <a:rPr kumimoji="0" lang="en-US" altLang="zh-CN" sz="1800" b="1">
                <a:latin typeface="Arial" pitchFamily="34" charset="0"/>
              </a:rPr>
              <a:t>Voice </a:t>
            </a:r>
            <a:r>
              <a:rPr kumimoji="0" lang="zh-CN" altLang="en-US" sz="1800" b="1">
                <a:latin typeface="Arial" pitchFamily="34" charset="0"/>
              </a:rPr>
              <a:t>语音</a:t>
            </a:r>
          </a:p>
        </p:txBody>
      </p:sp>
      <p:sp>
        <p:nvSpPr>
          <p:cNvPr id="136200" name="Text Box 8"/>
          <p:cNvSpPr txBox="1">
            <a:spLocks noChangeArrowheads="1"/>
          </p:cNvSpPr>
          <p:nvPr/>
        </p:nvSpPr>
        <p:spPr bwMode="auto">
          <a:xfrm>
            <a:off x="849313" y="4244975"/>
            <a:ext cx="946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en-US" altLang="zh-CN" sz="1800" b="1">
                <a:latin typeface="Arial" pitchFamily="34" charset="0"/>
              </a:rPr>
              <a:t>Layer 3</a:t>
            </a:r>
          </a:p>
        </p:txBody>
      </p:sp>
      <p:sp>
        <p:nvSpPr>
          <p:cNvPr id="136201" name="Text Box 9"/>
          <p:cNvSpPr txBox="1">
            <a:spLocks noChangeArrowheads="1"/>
          </p:cNvSpPr>
          <p:nvPr/>
        </p:nvSpPr>
        <p:spPr bwMode="auto">
          <a:xfrm>
            <a:off x="3662363" y="6003925"/>
            <a:ext cx="1423987"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zh-CN" altLang="en-US" sz="2000" b="1">
                <a:latin typeface="Arial" pitchFamily="34" charset="0"/>
              </a:rPr>
              <a:t>企业配线间</a:t>
            </a:r>
          </a:p>
        </p:txBody>
      </p:sp>
      <p:sp>
        <p:nvSpPr>
          <p:cNvPr id="136202" name="Rectangle 10"/>
          <p:cNvSpPr>
            <a:spLocks noChangeArrowheads="1"/>
          </p:cNvSpPr>
          <p:nvPr/>
        </p:nvSpPr>
        <p:spPr bwMode="auto">
          <a:xfrm>
            <a:off x="842963" y="1481138"/>
            <a:ext cx="7637462" cy="727075"/>
          </a:xfrm>
          <a:prstGeom prst="rect">
            <a:avLst/>
          </a:prstGeom>
          <a:gradFill rotWithShape="0">
            <a:gsLst>
              <a:gs pos="0">
                <a:schemeClr val="bg1"/>
              </a:gs>
              <a:gs pos="100000">
                <a:srgbClr val="FFCC99"/>
              </a:gs>
            </a:gsLst>
            <a:lin ang="5400000" scaled="1"/>
          </a:gra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latin typeface="Arial" pitchFamily="34" charset="0"/>
            </a:endParaRPr>
          </a:p>
        </p:txBody>
      </p:sp>
      <p:sp>
        <p:nvSpPr>
          <p:cNvPr id="136203" name="Text Box 11"/>
          <p:cNvSpPr txBox="1">
            <a:spLocks noChangeArrowheads="1"/>
          </p:cNvSpPr>
          <p:nvPr/>
        </p:nvSpPr>
        <p:spPr bwMode="auto">
          <a:xfrm>
            <a:off x="849313" y="1582738"/>
            <a:ext cx="5170487" cy="622300"/>
          </a:xfrm>
          <a:prstGeom prst="rect">
            <a:avLst/>
          </a:prstGeom>
          <a:noFill/>
          <a:ln>
            <a:noFill/>
          </a:ln>
          <a:effectLst/>
          <a:extLst>
            <a:ext uri="{909E8E84-426E-40DD-AFC4-6F175D3DCCD1}">
              <a14:hiddenFill xmlns:a14="http://schemas.microsoft.com/office/drawing/2010/main">
                <a:gradFill rotWithShape="0">
                  <a:gsLst>
                    <a:gs pos="0">
                      <a:srgbClr val="808080"/>
                    </a:gs>
                    <a:gs pos="100000">
                      <a:srgbClr val="808080">
                        <a:gamma/>
                        <a:tint val="0"/>
                        <a:invGamma/>
                      </a:srgbClr>
                    </a:gs>
                  </a:gsLst>
                  <a:lin ang="5400000" scaled="1"/>
                </a:gra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nchor="ctr">
            <a:spAutoFit/>
          </a:bodyPr>
          <a:lstStyle/>
          <a:p>
            <a:pPr eaLnBrk="0" hangingPunct="0"/>
            <a:r>
              <a:rPr kumimoji="0" lang="en-US" altLang="zh-CN" sz="1800" b="1">
                <a:latin typeface="Arial" pitchFamily="34" charset="0"/>
              </a:rPr>
              <a:t>Content-Based Switching and Routing</a:t>
            </a:r>
          </a:p>
          <a:p>
            <a:pPr eaLnBrk="0" hangingPunct="0"/>
            <a:r>
              <a:rPr kumimoji="0" lang="zh-CN" altLang="en-US" sz="1800" b="1">
                <a:latin typeface="Arial" pitchFamily="34" charset="0"/>
              </a:rPr>
              <a:t>基于内容的交换与路由</a:t>
            </a:r>
          </a:p>
        </p:txBody>
      </p:sp>
      <p:sp>
        <p:nvSpPr>
          <p:cNvPr id="136204" name="AutoShape 12"/>
          <p:cNvSpPr>
            <a:spLocks noChangeArrowheads="1"/>
          </p:cNvSpPr>
          <p:nvPr/>
        </p:nvSpPr>
        <p:spPr bwMode="auto">
          <a:xfrm>
            <a:off x="7475538" y="1481138"/>
            <a:ext cx="744537" cy="1389062"/>
          </a:xfrm>
          <a:prstGeom prst="upArrow">
            <a:avLst>
              <a:gd name="adj1" fmla="val 50000"/>
              <a:gd name="adj2" fmla="val 65299"/>
            </a:avLst>
          </a:prstGeom>
          <a:gradFill rotWithShape="0">
            <a:gsLst>
              <a:gs pos="0">
                <a:srgbClr val="F01A3E"/>
              </a:gs>
              <a:gs pos="100000">
                <a:srgbClr val="FFE163"/>
              </a:gs>
            </a:gsLst>
            <a:lin ang="5400000" scaled="1"/>
          </a:gradFill>
          <a:ln w="9525">
            <a:solidFill>
              <a:srgbClr val="FFE1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solidFill>
                <a:schemeClr val="accent2"/>
              </a:solidFill>
              <a:latin typeface="Arial" pitchFamily="34" charset="0"/>
            </a:endParaRPr>
          </a:p>
        </p:txBody>
      </p:sp>
      <p:sp>
        <p:nvSpPr>
          <p:cNvPr id="136205" name="AutoShape 13"/>
          <p:cNvSpPr>
            <a:spLocks noChangeArrowheads="1"/>
          </p:cNvSpPr>
          <p:nvPr/>
        </p:nvSpPr>
        <p:spPr bwMode="auto">
          <a:xfrm>
            <a:off x="6234113" y="2201863"/>
            <a:ext cx="727075" cy="1390650"/>
          </a:xfrm>
          <a:prstGeom prst="upArrow">
            <a:avLst>
              <a:gd name="adj1" fmla="val 50000"/>
              <a:gd name="adj2" fmla="val 92844"/>
            </a:avLst>
          </a:prstGeom>
          <a:gradFill rotWithShape="0">
            <a:gsLst>
              <a:gs pos="0">
                <a:srgbClr val="F01A3E"/>
              </a:gs>
              <a:gs pos="100000">
                <a:srgbClr val="FFE163"/>
              </a:gs>
            </a:gsLst>
            <a:lin ang="5400000" scaled="1"/>
          </a:gradFill>
          <a:ln w="9525">
            <a:solidFill>
              <a:srgbClr val="FFE1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solidFill>
                <a:schemeClr val="accent2"/>
              </a:solidFill>
              <a:latin typeface="Arial" pitchFamily="34" charset="0"/>
            </a:endParaRPr>
          </a:p>
        </p:txBody>
      </p:sp>
      <p:sp>
        <p:nvSpPr>
          <p:cNvPr id="136206" name="AutoShape 14"/>
          <p:cNvSpPr>
            <a:spLocks noChangeArrowheads="1"/>
          </p:cNvSpPr>
          <p:nvPr/>
        </p:nvSpPr>
        <p:spPr bwMode="auto">
          <a:xfrm>
            <a:off x="4914900" y="2171700"/>
            <a:ext cx="727075" cy="2652713"/>
          </a:xfrm>
          <a:prstGeom prst="upArrow">
            <a:avLst>
              <a:gd name="adj1" fmla="val 50000"/>
              <a:gd name="adj2" fmla="val 100941"/>
            </a:avLst>
          </a:prstGeom>
          <a:gradFill rotWithShape="0">
            <a:gsLst>
              <a:gs pos="0">
                <a:srgbClr val="F01A3E"/>
              </a:gs>
              <a:gs pos="100000">
                <a:srgbClr val="FFE163"/>
              </a:gs>
            </a:gsLst>
            <a:lin ang="5400000" scaled="1"/>
          </a:gradFill>
          <a:ln w="9525">
            <a:solidFill>
              <a:srgbClr val="FFE1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solidFill>
                <a:schemeClr val="accent2"/>
              </a:solidFill>
              <a:latin typeface="Arial" pitchFamily="34" charset="0"/>
            </a:endParaRPr>
          </a:p>
        </p:txBody>
      </p:sp>
      <p:sp>
        <p:nvSpPr>
          <p:cNvPr id="136207" name="Text Box 15"/>
          <p:cNvSpPr txBox="1">
            <a:spLocks noChangeArrowheads="1"/>
          </p:cNvSpPr>
          <p:nvPr/>
        </p:nvSpPr>
        <p:spPr bwMode="auto">
          <a:xfrm>
            <a:off x="879475" y="6003925"/>
            <a:ext cx="14239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zh-CN" altLang="en-US" sz="2000" b="1">
                <a:latin typeface="Arial" pitchFamily="34" charset="0"/>
              </a:rPr>
              <a:t>中低端市场</a:t>
            </a:r>
          </a:p>
        </p:txBody>
      </p:sp>
      <p:sp>
        <p:nvSpPr>
          <p:cNvPr id="136208" name="Text Box 16"/>
          <p:cNvSpPr txBox="1">
            <a:spLocks noChangeArrowheads="1"/>
          </p:cNvSpPr>
          <p:nvPr/>
        </p:nvSpPr>
        <p:spPr bwMode="auto">
          <a:xfrm>
            <a:off x="7234238" y="6003925"/>
            <a:ext cx="6572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zh-CN" altLang="en-US" sz="2000" b="1">
                <a:latin typeface="Arial" pitchFamily="34" charset="0"/>
              </a:rPr>
              <a:t>骨干</a:t>
            </a:r>
          </a:p>
        </p:txBody>
      </p:sp>
      <p:sp>
        <p:nvSpPr>
          <p:cNvPr id="136209" name="Text Box 17"/>
          <p:cNvSpPr txBox="1">
            <a:spLocks noChangeArrowheads="1"/>
          </p:cNvSpPr>
          <p:nvPr/>
        </p:nvSpPr>
        <p:spPr bwMode="auto">
          <a:xfrm rot="16200000">
            <a:off x="-161925" y="3467100"/>
            <a:ext cx="13716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zh-CN" altLang="en-US" b="1">
                <a:latin typeface="Arial" pitchFamily="34" charset="0"/>
              </a:rPr>
              <a:t>增值业务</a:t>
            </a:r>
          </a:p>
        </p:txBody>
      </p:sp>
      <p:graphicFrame>
        <p:nvGraphicFramePr>
          <p:cNvPr id="136210" name="Object 18"/>
          <p:cNvGraphicFramePr>
            <a:graphicFrameLocks noChangeAspect="1"/>
          </p:cNvGraphicFramePr>
          <p:nvPr/>
        </p:nvGraphicFramePr>
        <p:xfrm>
          <a:off x="4748213" y="4311650"/>
          <a:ext cx="1087437" cy="803275"/>
        </p:xfrm>
        <a:graphic>
          <a:graphicData uri="http://schemas.openxmlformats.org/presentationml/2006/ole">
            <mc:AlternateContent xmlns:mc="http://schemas.openxmlformats.org/markup-compatibility/2006">
              <mc:Choice xmlns:v="urn:schemas-microsoft-com:vml" Requires="v">
                <p:oleObj spid="_x0000_s4118" name="Bitmap Image" r:id="rId4" imgW="4172089" imgH="2819512" progId="Paint.Picture">
                  <p:embed/>
                </p:oleObj>
              </mc:Choice>
              <mc:Fallback>
                <p:oleObj name="Bitmap Image" r:id="rId4" imgW="4172089" imgH="281951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4311650"/>
                        <a:ext cx="1087437" cy="803275"/>
                      </a:xfrm>
                      <a:prstGeom prst="rect">
                        <a:avLst/>
                      </a:prstGeom>
                      <a:noFill/>
                      <a:ln w="9525" cap="rnd">
                        <a:solidFill>
                          <a:schemeClr val="folHlink"/>
                        </a:solidFill>
                        <a:miter lim="800000"/>
                        <a:headEnd/>
                        <a:tailEnd/>
                      </a:ln>
                      <a:effectLst/>
                      <a:extLst>
                        <a:ext uri="{909E8E84-426E-40DD-AFC4-6F175D3DCCD1}">
                          <a14:hiddenFill xmlns:a14="http://schemas.microsoft.com/office/drawing/2010/main">
                            <a:gradFill rotWithShape="0">
                              <a:gsLst>
                                <a:gs pos="0">
                                  <a:srgbClr val="868686">
                                    <a:gamma/>
                                    <a:shade val="46275"/>
                                    <a:invGamma/>
                                  </a:srgbClr>
                                </a:gs>
                                <a:gs pos="50000">
                                  <a:srgbClr val="868686"/>
                                </a:gs>
                                <a:gs pos="100000">
                                  <a:srgbClr val="868686">
                                    <a:gamma/>
                                    <a:shade val="46275"/>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6211" name="Picture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2475" y="3411538"/>
            <a:ext cx="1444625" cy="1309687"/>
          </a:xfrm>
          <a:prstGeom prst="rect">
            <a:avLst/>
          </a:prstGeom>
          <a:solidFill>
            <a:schemeClr val="tx2"/>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6212" name="Picture 20" descr="6000 Family_lor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5513" y="2855913"/>
            <a:ext cx="1219200" cy="1758950"/>
          </a:xfrm>
          <a:prstGeom prst="rect">
            <a:avLst/>
          </a:prstGeom>
          <a:noFill/>
          <a:ln w="15875">
            <a:solidFill>
              <a:schemeClr val="folHlink"/>
            </a:solidFill>
            <a:miter lim="800000"/>
            <a:headEnd/>
            <a:tailEnd/>
          </a:ln>
          <a:extLst>
            <a:ext uri="{909E8E84-426E-40DD-AFC4-6F175D3DCCD1}">
              <a14:hiddenFill xmlns:a14="http://schemas.microsoft.com/office/drawing/2010/main">
                <a:solidFill>
                  <a:schemeClr val="tx1"/>
                </a:solidFill>
              </a14:hiddenFill>
            </a:ext>
          </a:extLst>
        </p:spPr>
      </p:pic>
      <p:pic>
        <p:nvPicPr>
          <p:cNvPr id="136213" name="Picture 21" descr="piranha_hammerhea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1713" y="4660900"/>
            <a:ext cx="1246187" cy="728663"/>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136214" name="Text Box 22"/>
          <p:cNvSpPr txBox="1">
            <a:spLocks noChangeArrowheads="1"/>
          </p:cNvSpPr>
          <p:nvPr/>
        </p:nvSpPr>
        <p:spPr bwMode="auto">
          <a:xfrm>
            <a:off x="3352800" y="5403850"/>
            <a:ext cx="2178050" cy="3476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73025" tIns="36512" rIns="73025" bIns="36512">
            <a:spAutoFit/>
          </a:bodyPr>
          <a:lstStyle/>
          <a:p>
            <a:pPr eaLnBrk="0" hangingPunct="0"/>
            <a:r>
              <a:rPr kumimoji="0" lang="en-US" altLang="zh-CN" sz="1800" b="1">
                <a:solidFill>
                  <a:srgbClr val="FFFF00"/>
                </a:solidFill>
                <a:latin typeface="Arial" pitchFamily="34" charset="0"/>
              </a:rPr>
              <a:t>Catalyst 2948/</a:t>
            </a:r>
            <a:r>
              <a:rPr kumimoji="0" lang="en-US" altLang="zh-CN" sz="1800" b="1">
                <a:solidFill>
                  <a:schemeClr val="accent2"/>
                </a:solidFill>
                <a:latin typeface="Arial" pitchFamily="34" charset="0"/>
              </a:rPr>
              <a:t>3550</a:t>
            </a:r>
          </a:p>
        </p:txBody>
      </p:sp>
      <p:sp>
        <p:nvSpPr>
          <p:cNvPr id="136215" name="Text Box 23"/>
          <p:cNvSpPr txBox="1">
            <a:spLocks noChangeArrowheads="1"/>
          </p:cNvSpPr>
          <p:nvPr/>
        </p:nvSpPr>
        <p:spPr bwMode="auto">
          <a:xfrm>
            <a:off x="4594225" y="5106988"/>
            <a:ext cx="1606550" cy="3476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73025" tIns="36512" rIns="73025" bIns="36512">
            <a:spAutoFit/>
          </a:bodyPr>
          <a:lstStyle/>
          <a:p>
            <a:pPr eaLnBrk="0" hangingPunct="0"/>
            <a:r>
              <a:rPr kumimoji="0" lang="en-US" altLang="zh-CN" sz="1800" b="1">
                <a:solidFill>
                  <a:srgbClr val="FFFF00"/>
                </a:solidFill>
                <a:latin typeface="Arial" pitchFamily="34" charset="0"/>
              </a:rPr>
              <a:t>Catalyst 4000</a:t>
            </a:r>
          </a:p>
        </p:txBody>
      </p:sp>
      <p:sp>
        <p:nvSpPr>
          <p:cNvPr id="136216" name="Text Box 24"/>
          <p:cNvSpPr txBox="1">
            <a:spLocks noChangeArrowheads="1"/>
          </p:cNvSpPr>
          <p:nvPr/>
        </p:nvSpPr>
        <p:spPr bwMode="auto">
          <a:xfrm>
            <a:off x="5735638" y="4735513"/>
            <a:ext cx="1606550" cy="3476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73025" tIns="36512" rIns="73025" bIns="36512">
            <a:spAutoFit/>
          </a:bodyPr>
          <a:lstStyle/>
          <a:p>
            <a:pPr algn="ctr" eaLnBrk="0" hangingPunct="0"/>
            <a:r>
              <a:rPr kumimoji="0" lang="en-US" altLang="zh-CN" sz="1800" b="1">
                <a:solidFill>
                  <a:srgbClr val="FFFF00"/>
                </a:solidFill>
                <a:latin typeface="Arial" pitchFamily="34" charset="0"/>
              </a:rPr>
              <a:t>Catalyst 5000</a:t>
            </a:r>
            <a:endParaRPr kumimoji="0" lang="en-US" altLang="zh-CN" sz="1800" b="1">
              <a:latin typeface="Arial" pitchFamily="34" charset="0"/>
            </a:endParaRPr>
          </a:p>
        </p:txBody>
      </p:sp>
      <p:sp>
        <p:nvSpPr>
          <p:cNvPr id="136217" name="Text Box 25"/>
          <p:cNvSpPr txBox="1">
            <a:spLocks noChangeArrowheads="1"/>
          </p:cNvSpPr>
          <p:nvPr/>
        </p:nvSpPr>
        <p:spPr bwMode="auto">
          <a:xfrm>
            <a:off x="7050088" y="4656138"/>
            <a:ext cx="1501775" cy="6223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73025" tIns="36512" rIns="73025" bIns="36512">
            <a:spAutoFit/>
          </a:bodyPr>
          <a:lstStyle/>
          <a:p>
            <a:pPr algn="ctr" eaLnBrk="0" hangingPunct="0"/>
            <a:r>
              <a:rPr kumimoji="0" lang="en-US" altLang="zh-CN" sz="1800" b="1">
                <a:solidFill>
                  <a:srgbClr val="FFFF00"/>
                </a:solidFill>
                <a:latin typeface="Arial" pitchFamily="34" charset="0"/>
              </a:rPr>
              <a:t>Catalyst 6000</a:t>
            </a:r>
            <a:endParaRPr kumimoji="0" lang="en-US" altLang="zh-CN" sz="1400" b="1">
              <a:solidFill>
                <a:srgbClr val="FFFF00"/>
              </a:solidFill>
              <a:latin typeface="Arial" pitchFamily="34" charset="0"/>
            </a:endParaRPr>
          </a:p>
        </p:txBody>
      </p:sp>
      <p:sp>
        <p:nvSpPr>
          <p:cNvPr id="136218" name="Text Box 26"/>
          <p:cNvSpPr txBox="1">
            <a:spLocks noChangeArrowheads="1"/>
          </p:cNvSpPr>
          <p:nvPr/>
        </p:nvSpPr>
        <p:spPr bwMode="auto">
          <a:xfrm>
            <a:off x="1376363" y="5494338"/>
            <a:ext cx="2012950" cy="5619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73025" tIns="36512" rIns="73025" bIns="36512">
            <a:spAutoFit/>
          </a:bodyPr>
          <a:lstStyle/>
          <a:p>
            <a:pPr eaLnBrk="0" hangingPunct="0"/>
            <a:r>
              <a:rPr kumimoji="0" lang="en-US" altLang="zh-CN" sz="1600" b="1">
                <a:solidFill>
                  <a:srgbClr val="FFFF00"/>
                </a:solidFill>
                <a:latin typeface="Arial" pitchFamily="34" charset="0"/>
              </a:rPr>
              <a:t>Catalyst1900/2820</a:t>
            </a:r>
          </a:p>
          <a:p>
            <a:pPr eaLnBrk="0" hangingPunct="0"/>
            <a:r>
              <a:rPr kumimoji="0" lang="en-US" altLang="zh-CN" sz="1600" b="1">
                <a:solidFill>
                  <a:srgbClr val="FFFF00"/>
                </a:solidFill>
                <a:latin typeface="Arial" pitchFamily="34" charset="0"/>
              </a:rPr>
              <a:t>       2900/</a:t>
            </a:r>
            <a:r>
              <a:rPr kumimoji="0" lang="en-US" altLang="zh-CN" sz="1600" b="1">
                <a:solidFill>
                  <a:schemeClr val="accent2"/>
                </a:solidFill>
                <a:latin typeface="Arial" pitchFamily="34" charset="0"/>
              </a:rPr>
              <a:t>2950</a:t>
            </a:r>
            <a:r>
              <a:rPr kumimoji="0" lang="en-US" altLang="zh-CN" sz="1600" b="1">
                <a:solidFill>
                  <a:srgbClr val="FFFF00"/>
                </a:solidFill>
                <a:latin typeface="Arial" pitchFamily="34" charset="0"/>
              </a:rPr>
              <a:t>/3500</a:t>
            </a:r>
          </a:p>
        </p:txBody>
      </p:sp>
      <p:sp>
        <p:nvSpPr>
          <p:cNvPr id="136219" name="AutoShape 27"/>
          <p:cNvSpPr>
            <a:spLocks noChangeArrowheads="1"/>
          </p:cNvSpPr>
          <p:nvPr/>
        </p:nvSpPr>
        <p:spPr bwMode="auto">
          <a:xfrm>
            <a:off x="3851275" y="3889375"/>
            <a:ext cx="633413" cy="771525"/>
          </a:xfrm>
          <a:prstGeom prst="upArrow">
            <a:avLst>
              <a:gd name="adj1" fmla="val 50000"/>
              <a:gd name="adj2" fmla="val 33699"/>
            </a:avLst>
          </a:prstGeom>
          <a:gradFill rotWithShape="0">
            <a:gsLst>
              <a:gs pos="0">
                <a:srgbClr val="F01A3E"/>
              </a:gs>
              <a:gs pos="100000">
                <a:srgbClr val="FFE163"/>
              </a:gs>
            </a:gsLst>
            <a:lin ang="5400000" scaled="1"/>
          </a:gradFill>
          <a:ln w="9525">
            <a:solidFill>
              <a:srgbClr val="FFE1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solidFill>
                <a:schemeClr val="accent2"/>
              </a:solidFill>
              <a:latin typeface="Arial" pitchFamily="34" charset="0"/>
            </a:endParaRPr>
          </a:p>
        </p:txBody>
      </p:sp>
      <p:sp>
        <p:nvSpPr>
          <p:cNvPr id="136220" name="Text Box 28"/>
          <p:cNvSpPr txBox="1">
            <a:spLocks noChangeArrowheads="1"/>
          </p:cNvSpPr>
          <p:nvPr/>
        </p:nvSpPr>
        <p:spPr bwMode="auto">
          <a:xfrm>
            <a:off x="5857875" y="4940300"/>
            <a:ext cx="1477963"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lgn="ctr" eaLnBrk="0" hangingPunct="0"/>
            <a:r>
              <a:rPr kumimoji="0" lang="en-US" altLang="zh-CN" sz="1800" b="1">
                <a:latin typeface="Arial" pitchFamily="34" charset="0"/>
              </a:rPr>
              <a:t>Any-to-Any</a:t>
            </a:r>
          </a:p>
        </p:txBody>
      </p:sp>
      <p:pic>
        <p:nvPicPr>
          <p:cNvPr id="136221" name="Picture 29" descr="gail4-5-d"/>
          <p:cNvPicPr>
            <a:picLocks noChangeAspect="1" noChangeArrowheads="1"/>
          </p:cNvPicPr>
          <p:nvPr/>
        </p:nvPicPr>
        <p:blipFill>
          <a:blip r:embed="rId9">
            <a:extLst>
              <a:ext uri="{28A0092B-C50C-407E-A947-70E740481C1C}">
                <a14:useLocalDpi xmlns:a14="http://schemas.microsoft.com/office/drawing/2010/main" val="0"/>
              </a:ext>
            </a:extLst>
          </a:blip>
          <a:srcRect l="11009" t="21153" r="11926" b="12912"/>
          <a:stretch>
            <a:fillRect/>
          </a:stretch>
        </p:blipFill>
        <p:spPr bwMode="auto">
          <a:xfrm>
            <a:off x="879475" y="5175250"/>
            <a:ext cx="1050925" cy="4238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63500" dir="2212194" algn="ctr" rotWithShape="0">
                    <a:srgbClr val="808080"/>
                  </a:outerShdw>
                </a:effectLst>
              </a14:hiddenEffects>
            </a:ext>
          </a:extLst>
        </p:spPr>
      </p:pic>
      <p:pic>
        <p:nvPicPr>
          <p:cNvPr id="136222" name="Picture 30" descr="31134_5"/>
          <p:cNvPicPr>
            <a:picLocks noChangeAspect="1" noChangeArrowheads="1"/>
          </p:cNvPicPr>
          <p:nvPr/>
        </p:nvPicPr>
        <p:blipFill>
          <a:blip r:embed="rId10" cstate="print">
            <a:extLst>
              <a:ext uri="{28A0092B-C50C-407E-A947-70E740481C1C}">
                <a14:useLocalDpi xmlns:a14="http://schemas.microsoft.com/office/drawing/2010/main" val="0"/>
              </a:ext>
            </a:extLst>
          </a:blip>
          <a:srcRect t="15947" r="6250" b="20265"/>
          <a:stretch>
            <a:fillRect/>
          </a:stretch>
        </p:blipFill>
        <p:spPr bwMode="auto">
          <a:xfrm>
            <a:off x="2590800" y="4832350"/>
            <a:ext cx="990600" cy="460375"/>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36223" name="Object 31"/>
          <p:cNvGraphicFramePr>
            <a:graphicFrameLocks noChangeAspect="1"/>
          </p:cNvGraphicFramePr>
          <p:nvPr/>
        </p:nvGraphicFramePr>
        <p:xfrm>
          <a:off x="1497013" y="4895850"/>
          <a:ext cx="1250950" cy="673100"/>
        </p:xfrm>
        <a:graphic>
          <a:graphicData uri="http://schemas.openxmlformats.org/presentationml/2006/ole">
            <mc:AlternateContent xmlns:mc="http://schemas.openxmlformats.org/markup-compatibility/2006">
              <mc:Choice xmlns:v="urn:schemas-microsoft-com:vml" Requires="v">
                <p:oleObj spid="_x0000_s4119" name="Image" r:id="rId11" imgW="15515708" imgH="5819979" progId="Photoshop.Image.5">
                  <p:embed/>
                </p:oleObj>
              </mc:Choice>
              <mc:Fallback>
                <p:oleObj name="Image" r:id="rId11" imgW="15515708" imgH="5819979" progId="Photoshop.Image.5">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7013" y="4895850"/>
                        <a:ext cx="125095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224" name="Rectangle 32"/>
          <p:cNvSpPr>
            <a:spLocks noGrp="1" noChangeArrowheads="1"/>
          </p:cNvSpPr>
          <p:nvPr>
            <p:ph type="title" idx="4294967295"/>
          </p:nvPr>
        </p:nvSpPr>
        <p:spPr>
          <a:xfrm>
            <a:off x="1116013" y="603250"/>
            <a:ext cx="2881312" cy="665163"/>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lstStyle/>
          <a:p>
            <a:r>
              <a:rPr lang="zh-CN" altLang="en-US" sz="2800" smtClean="0">
                <a:effectLst/>
                <a:latin typeface="黑体" pitchFamily="49" charset="-122"/>
                <a:ea typeface="黑体" pitchFamily="49" charset="-122"/>
              </a:rPr>
              <a:t>产品介绍</a:t>
            </a:r>
            <a:endParaRPr lang="en-US" altLang="en-GB" sz="2800" smtClean="0">
              <a:effectLst/>
              <a:latin typeface="黑体" pitchFamily="49" charset="-122"/>
              <a:ea typeface="黑体" pitchFamily="49" charset="-122"/>
            </a:endParaRPr>
          </a:p>
        </p:txBody>
      </p:sp>
    </p:spTree>
    <p:extLst>
      <p:ext uri="{BB962C8B-B14F-4D97-AF65-F5344CB8AC3E}">
        <p14:creationId xmlns:p14="http://schemas.microsoft.com/office/powerpoint/2010/main" val="1012948010"/>
      </p:ext>
    </p:extLst>
  </p:cSld>
  <p:clrMapOvr>
    <a:masterClrMapping/>
  </p:clrMapOvr>
  <p:transition advTm="17100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ChangeArrowheads="1"/>
          </p:cNvSpPr>
          <p:nvPr/>
        </p:nvSpPr>
        <p:spPr bwMode="auto">
          <a:xfrm>
            <a:off x="827088" y="476250"/>
            <a:ext cx="55451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3200" b="1">
                <a:solidFill>
                  <a:srgbClr val="000000"/>
                </a:solidFill>
                <a:latin typeface="华文细黑" pitchFamily="2" charset="-122"/>
                <a:ea typeface="华文细黑" pitchFamily="2" charset="-122"/>
              </a:rPr>
              <a:t>S10500</a:t>
            </a:r>
            <a:r>
              <a:rPr kumimoji="0" lang="zh-CN" altLang="en-US" sz="3200" b="1">
                <a:solidFill>
                  <a:srgbClr val="000000"/>
                </a:solidFill>
                <a:latin typeface="华文细黑" pitchFamily="2" charset="-122"/>
                <a:ea typeface="华文细黑" pitchFamily="2" charset="-122"/>
              </a:rPr>
              <a:t>－新一代核心交换机</a:t>
            </a:r>
          </a:p>
        </p:txBody>
      </p:sp>
      <p:sp>
        <p:nvSpPr>
          <p:cNvPr id="144387" name="Text Box 15"/>
          <p:cNvSpPr txBox="1">
            <a:spLocks noChangeArrowheads="1"/>
          </p:cNvSpPr>
          <p:nvPr/>
        </p:nvSpPr>
        <p:spPr bwMode="auto">
          <a:xfrm>
            <a:off x="6804025" y="4622800"/>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800" b="1">
                <a:latin typeface="Arial" pitchFamily="34" charset="0"/>
              </a:rPr>
              <a:t>S10512</a:t>
            </a:r>
          </a:p>
        </p:txBody>
      </p:sp>
      <p:grpSp>
        <p:nvGrpSpPr>
          <p:cNvPr id="144388" name="Group 21"/>
          <p:cNvGrpSpPr>
            <a:grpSpLocks/>
          </p:cNvGrpSpPr>
          <p:nvPr/>
        </p:nvGrpSpPr>
        <p:grpSpPr bwMode="auto">
          <a:xfrm>
            <a:off x="468313" y="1531938"/>
            <a:ext cx="6096000" cy="3602037"/>
            <a:chOff x="295" y="617"/>
            <a:chExt cx="3840" cy="2269"/>
          </a:xfrm>
        </p:grpSpPr>
        <p:pic>
          <p:nvPicPr>
            <p:cNvPr id="144389" name="Picture 19" descr="S10508-V_F_1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 y="617"/>
              <a:ext cx="1391" cy="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0" name="Picture 18" descr="S10508_F_10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 y="1179"/>
              <a:ext cx="1138" cy="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1" name="Text Box 12"/>
            <p:cNvSpPr txBox="1">
              <a:spLocks noChangeArrowheads="1"/>
            </p:cNvSpPr>
            <p:nvPr/>
          </p:nvSpPr>
          <p:spPr bwMode="auto">
            <a:xfrm>
              <a:off x="476" y="2564"/>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800" b="1">
                  <a:latin typeface="Arial" pitchFamily="34" charset="0"/>
                </a:rPr>
                <a:t>S10504</a:t>
              </a:r>
            </a:p>
          </p:txBody>
        </p:sp>
        <p:sp>
          <p:nvSpPr>
            <p:cNvPr id="144392" name="Text Box 13"/>
            <p:cNvSpPr txBox="1">
              <a:spLocks noChangeArrowheads="1"/>
            </p:cNvSpPr>
            <p:nvPr/>
          </p:nvSpPr>
          <p:spPr bwMode="auto">
            <a:xfrm>
              <a:off x="1701" y="2564"/>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800" b="1">
                  <a:latin typeface="Arial" pitchFamily="34" charset="0"/>
                </a:rPr>
                <a:t>S10508</a:t>
              </a:r>
            </a:p>
          </p:txBody>
        </p:sp>
        <p:sp>
          <p:nvSpPr>
            <p:cNvPr id="144393" name="Text Box 14"/>
            <p:cNvSpPr txBox="1">
              <a:spLocks noChangeArrowheads="1"/>
            </p:cNvSpPr>
            <p:nvPr/>
          </p:nvSpPr>
          <p:spPr bwMode="auto">
            <a:xfrm>
              <a:off x="3016" y="2564"/>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800" b="1">
                  <a:latin typeface="Arial" pitchFamily="34" charset="0"/>
                </a:rPr>
                <a:t>S10508-V</a:t>
              </a:r>
            </a:p>
          </p:txBody>
        </p:sp>
        <p:pic>
          <p:nvPicPr>
            <p:cNvPr id="144394" name="Picture 17" descr="S10504_F_10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 y="1873"/>
              <a:ext cx="1179"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4395" name="Picture 20" descr="S10512_F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8" y="1893888"/>
            <a:ext cx="191928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2" name="Rectangle 22"/>
          <p:cNvSpPr>
            <a:spLocks noChangeArrowheads="1"/>
          </p:cNvSpPr>
          <p:nvPr/>
        </p:nvSpPr>
        <p:spPr bwMode="auto">
          <a:xfrm>
            <a:off x="1187450" y="5133975"/>
            <a:ext cx="7273925" cy="1463675"/>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50000"/>
              </a:lnSpc>
              <a:buFont typeface="Wingdings" pitchFamily="2" charset="2"/>
              <a:buChar char="Ø"/>
            </a:pPr>
            <a:r>
              <a:rPr kumimoji="0" lang="zh-CN" altLang="en-US" sz="2000" b="1">
                <a:solidFill>
                  <a:srgbClr val="000000"/>
                </a:solidFill>
                <a:latin typeface="Arial" pitchFamily="34" charset="0"/>
                <a:ea typeface="华文细黑" pitchFamily="2" charset="-122"/>
              </a:rPr>
              <a:t>支持多级交换架构的园区网多业务核心交换机</a:t>
            </a:r>
          </a:p>
          <a:p>
            <a:pPr eaLnBrk="1" hangingPunct="1">
              <a:lnSpc>
                <a:spcPct val="150000"/>
              </a:lnSpc>
              <a:buFont typeface="Wingdings" pitchFamily="2" charset="2"/>
              <a:buChar char="Ø"/>
            </a:pPr>
            <a:r>
              <a:rPr kumimoji="0" lang="zh-CN" altLang="en-US" sz="2000" b="1">
                <a:solidFill>
                  <a:srgbClr val="000000"/>
                </a:solidFill>
                <a:latin typeface="Arial" pitchFamily="34" charset="0"/>
                <a:ea typeface="华文细黑" pitchFamily="2" charset="-122"/>
              </a:rPr>
              <a:t>支持四框虚拟化的核心交换机</a:t>
            </a:r>
          </a:p>
          <a:p>
            <a:pPr eaLnBrk="1" hangingPunct="1">
              <a:lnSpc>
                <a:spcPct val="150000"/>
              </a:lnSpc>
              <a:buFont typeface="Wingdings" pitchFamily="2" charset="2"/>
              <a:buChar char="Ø"/>
            </a:pPr>
            <a:r>
              <a:rPr kumimoji="0" lang="zh-CN" altLang="en-US" sz="2000" b="1">
                <a:solidFill>
                  <a:srgbClr val="000000"/>
                </a:solidFill>
                <a:latin typeface="Arial" pitchFamily="34" charset="0"/>
                <a:ea typeface="华文细黑" pitchFamily="2" charset="-122"/>
              </a:rPr>
              <a:t>支持线速</a:t>
            </a:r>
            <a:r>
              <a:rPr kumimoji="0" lang="en-US" altLang="zh-CN" sz="2000" b="1">
                <a:solidFill>
                  <a:srgbClr val="000000"/>
                </a:solidFill>
                <a:latin typeface="Arial" pitchFamily="34" charset="0"/>
                <a:ea typeface="华文细黑" pitchFamily="2" charset="-122"/>
              </a:rPr>
              <a:t>40GE</a:t>
            </a:r>
            <a:r>
              <a:rPr kumimoji="0" lang="zh-CN" altLang="en-US" sz="2000" b="1">
                <a:solidFill>
                  <a:srgbClr val="000000"/>
                </a:solidFill>
                <a:latin typeface="Arial" pitchFamily="34" charset="0"/>
                <a:ea typeface="华文细黑" pitchFamily="2" charset="-122"/>
              </a:rPr>
              <a:t>接口的核心交换机</a:t>
            </a:r>
          </a:p>
        </p:txBody>
      </p:sp>
    </p:spTree>
    <p:extLst>
      <p:ext uri="{BB962C8B-B14F-4D97-AF65-F5344CB8AC3E}">
        <p14:creationId xmlns:p14="http://schemas.microsoft.com/office/powerpoint/2010/main" val="34598548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57" descr="S10508-V_B_1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8" y="981075"/>
            <a:ext cx="377825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5" name="Picture 56" descr="S10508-V_F_1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104900"/>
            <a:ext cx="3598862" cy="540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6"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mtClean="0">
                <a:solidFill>
                  <a:srgbClr val="000000"/>
                </a:solidFill>
                <a:effectLst/>
                <a:latin typeface="黑体" pitchFamily="49" charset="-122"/>
                <a:ea typeface="黑体" pitchFamily="49" charset="-122"/>
              </a:rPr>
              <a:t>S10508-V</a:t>
            </a:r>
            <a:r>
              <a:rPr lang="zh-CN" altLang="en-US" smtClean="0">
                <a:solidFill>
                  <a:srgbClr val="000000"/>
                </a:solidFill>
                <a:effectLst/>
                <a:latin typeface="黑体" pitchFamily="49" charset="-122"/>
                <a:ea typeface="黑体" pitchFamily="49" charset="-122"/>
              </a:rPr>
              <a:t>产品形态</a:t>
            </a:r>
          </a:p>
        </p:txBody>
      </p:sp>
      <p:sp>
        <p:nvSpPr>
          <p:cNvPr id="146437" name="Text Box 21"/>
          <p:cNvSpPr txBox="1">
            <a:spLocks noChangeArrowheads="1"/>
          </p:cNvSpPr>
          <p:nvPr/>
        </p:nvSpPr>
        <p:spPr bwMode="auto">
          <a:xfrm>
            <a:off x="179388" y="5205413"/>
            <a:ext cx="1800225"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电源模块</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6</a:t>
            </a:r>
            <a:r>
              <a:rPr kumimoji="0" lang="zh-CN" altLang="en-US" sz="1600">
                <a:solidFill>
                  <a:srgbClr val="000000"/>
                </a:solidFill>
                <a:latin typeface="黑体" pitchFamily="49" charset="-122"/>
                <a:ea typeface="黑体" pitchFamily="49" charset="-122"/>
              </a:rPr>
              <a:t>块（目前的单板</a:t>
            </a:r>
            <a:r>
              <a:rPr kumimoji="0" lang="en-US" altLang="zh-CN" sz="1600">
                <a:solidFill>
                  <a:srgbClr val="000000"/>
                </a:solidFill>
                <a:latin typeface="黑体" pitchFamily="49" charset="-122"/>
                <a:ea typeface="黑体" pitchFamily="49" charset="-122"/>
              </a:rPr>
              <a:t>1</a:t>
            </a:r>
            <a:r>
              <a:rPr kumimoji="0" lang="zh-CN" altLang="en-US" sz="1600">
                <a:solidFill>
                  <a:srgbClr val="000000"/>
                </a:solidFill>
                <a:latin typeface="黑体" pitchFamily="49" charset="-122"/>
                <a:ea typeface="黑体" pitchFamily="49" charset="-122"/>
              </a:rPr>
              <a:t>块电源即可负担所有单板满配，</a:t>
            </a:r>
            <a:r>
              <a:rPr kumimoji="0" lang="en-US" altLang="zh-CN" sz="1600">
                <a:solidFill>
                  <a:srgbClr val="000000"/>
                </a:solidFill>
                <a:latin typeface="黑体" pitchFamily="49" charset="-122"/>
                <a:ea typeface="黑体" pitchFamily="49" charset="-122"/>
              </a:rPr>
              <a:t>2</a:t>
            </a:r>
            <a:r>
              <a:rPr kumimoji="0" lang="zh-CN" altLang="en-US" sz="1600">
                <a:solidFill>
                  <a:srgbClr val="000000"/>
                </a:solidFill>
                <a:latin typeface="黑体" pitchFamily="49" charset="-122"/>
                <a:ea typeface="黑体" pitchFamily="49" charset="-122"/>
              </a:rPr>
              <a:t>块即可</a:t>
            </a:r>
            <a:r>
              <a:rPr kumimoji="0" lang="en-US" altLang="zh-CN" sz="1600">
                <a:solidFill>
                  <a:srgbClr val="000000"/>
                </a:solidFill>
                <a:latin typeface="黑体" pitchFamily="49" charset="-122"/>
                <a:ea typeface="黑体" pitchFamily="49" charset="-122"/>
              </a:rPr>
              <a:t>1+1</a:t>
            </a:r>
            <a:r>
              <a:rPr kumimoji="0" lang="zh-CN" altLang="en-US" sz="1600">
                <a:solidFill>
                  <a:srgbClr val="000000"/>
                </a:solidFill>
                <a:latin typeface="黑体" pitchFamily="49" charset="-122"/>
                <a:ea typeface="黑体" pitchFamily="49" charset="-122"/>
              </a:rPr>
              <a:t>冗余）</a:t>
            </a:r>
          </a:p>
        </p:txBody>
      </p:sp>
      <p:sp>
        <p:nvSpPr>
          <p:cNvPr id="146438" name="Text Box 23"/>
          <p:cNvSpPr txBox="1">
            <a:spLocks noChangeArrowheads="1"/>
          </p:cNvSpPr>
          <p:nvPr/>
        </p:nvSpPr>
        <p:spPr bwMode="auto">
          <a:xfrm>
            <a:off x="323850" y="3914775"/>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业务单板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8</a:t>
            </a:r>
            <a:r>
              <a:rPr kumimoji="0" lang="zh-CN" altLang="en-US" sz="1600">
                <a:solidFill>
                  <a:srgbClr val="000000"/>
                </a:solidFill>
                <a:latin typeface="黑体" pitchFamily="49" charset="-122"/>
                <a:ea typeface="黑体" pitchFamily="49" charset="-122"/>
              </a:rPr>
              <a:t>块</a:t>
            </a:r>
          </a:p>
        </p:txBody>
      </p:sp>
      <p:sp>
        <p:nvSpPr>
          <p:cNvPr id="146439" name="Text Box 27"/>
          <p:cNvSpPr txBox="1">
            <a:spLocks noChangeArrowheads="1"/>
          </p:cNvSpPr>
          <p:nvPr/>
        </p:nvSpPr>
        <p:spPr bwMode="auto">
          <a:xfrm>
            <a:off x="246063" y="2757488"/>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主控单板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2</a:t>
            </a:r>
            <a:r>
              <a:rPr kumimoji="0" lang="zh-CN" altLang="en-US" sz="1600">
                <a:solidFill>
                  <a:srgbClr val="000000"/>
                </a:solidFill>
                <a:latin typeface="黑体" pitchFamily="49" charset="-122"/>
                <a:ea typeface="黑体" pitchFamily="49" charset="-122"/>
              </a:rPr>
              <a:t>块</a:t>
            </a:r>
          </a:p>
        </p:txBody>
      </p:sp>
      <p:sp>
        <p:nvSpPr>
          <p:cNvPr id="146440" name="Text Box 40"/>
          <p:cNvSpPr txBox="1">
            <a:spLocks noChangeArrowheads="1"/>
          </p:cNvSpPr>
          <p:nvPr/>
        </p:nvSpPr>
        <p:spPr bwMode="auto">
          <a:xfrm>
            <a:off x="322263" y="4778375"/>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进风口</a:t>
            </a:r>
          </a:p>
        </p:txBody>
      </p:sp>
      <p:sp>
        <p:nvSpPr>
          <p:cNvPr id="146441" name="Line 41"/>
          <p:cNvSpPr>
            <a:spLocks noChangeShapeType="1"/>
          </p:cNvSpPr>
          <p:nvPr/>
        </p:nvSpPr>
        <p:spPr bwMode="auto">
          <a:xfrm flipV="1">
            <a:off x="1258888" y="2974975"/>
            <a:ext cx="17287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2" name="Text Box 42"/>
          <p:cNvSpPr txBox="1">
            <a:spLocks noChangeArrowheads="1"/>
          </p:cNvSpPr>
          <p:nvPr/>
        </p:nvSpPr>
        <p:spPr bwMode="auto">
          <a:xfrm>
            <a:off x="107950" y="1849438"/>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理线架，随机自带</a:t>
            </a:r>
          </a:p>
        </p:txBody>
      </p:sp>
      <p:sp>
        <p:nvSpPr>
          <p:cNvPr id="146443" name="Line 43"/>
          <p:cNvSpPr>
            <a:spLocks noChangeShapeType="1"/>
          </p:cNvSpPr>
          <p:nvPr/>
        </p:nvSpPr>
        <p:spPr bwMode="auto">
          <a:xfrm flipV="1">
            <a:off x="1258888" y="3770313"/>
            <a:ext cx="1225550" cy="36036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4" name="Line 44"/>
          <p:cNvSpPr>
            <a:spLocks noChangeShapeType="1"/>
          </p:cNvSpPr>
          <p:nvPr/>
        </p:nvSpPr>
        <p:spPr bwMode="auto">
          <a:xfrm flipV="1">
            <a:off x="1258888" y="3770313"/>
            <a:ext cx="2376487" cy="36036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5" name="Line 45"/>
          <p:cNvSpPr>
            <a:spLocks noChangeShapeType="1"/>
          </p:cNvSpPr>
          <p:nvPr/>
        </p:nvSpPr>
        <p:spPr bwMode="auto">
          <a:xfrm flipV="1">
            <a:off x="1258888" y="4922838"/>
            <a:ext cx="12969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6" name="Line 46"/>
          <p:cNvSpPr>
            <a:spLocks noChangeShapeType="1"/>
          </p:cNvSpPr>
          <p:nvPr/>
        </p:nvSpPr>
        <p:spPr bwMode="auto">
          <a:xfrm flipV="1">
            <a:off x="1258888" y="5643563"/>
            <a:ext cx="12969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7" name="Line 47"/>
          <p:cNvSpPr>
            <a:spLocks noChangeShapeType="1"/>
          </p:cNvSpPr>
          <p:nvPr/>
        </p:nvSpPr>
        <p:spPr bwMode="auto">
          <a:xfrm flipV="1">
            <a:off x="1258888" y="2259013"/>
            <a:ext cx="17287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8" name="Line 49"/>
          <p:cNvSpPr>
            <a:spLocks noChangeShapeType="1"/>
          </p:cNvSpPr>
          <p:nvPr/>
        </p:nvSpPr>
        <p:spPr bwMode="auto">
          <a:xfrm flipV="1">
            <a:off x="5940425" y="1754188"/>
            <a:ext cx="17287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9" name="Line 50"/>
          <p:cNvSpPr>
            <a:spLocks noChangeShapeType="1"/>
          </p:cNvSpPr>
          <p:nvPr/>
        </p:nvSpPr>
        <p:spPr bwMode="auto">
          <a:xfrm flipV="1">
            <a:off x="5940425" y="2403475"/>
            <a:ext cx="17287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0" name="Line 51"/>
          <p:cNvSpPr>
            <a:spLocks noChangeShapeType="1"/>
          </p:cNvSpPr>
          <p:nvPr/>
        </p:nvSpPr>
        <p:spPr bwMode="auto">
          <a:xfrm>
            <a:off x="5940425" y="2978150"/>
            <a:ext cx="1800225" cy="57626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1" name="Line 52"/>
          <p:cNvSpPr>
            <a:spLocks noChangeShapeType="1"/>
          </p:cNvSpPr>
          <p:nvPr/>
        </p:nvSpPr>
        <p:spPr bwMode="auto">
          <a:xfrm>
            <a:off x="5940425" y="3411538"/>
            <a:ext cx="1728788" cy="1428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2" name="Line 53"/>
          <p:cNvSpPr>
            <a:spLocks noChangeShapeType="1"/>
          </p:cNvSpPr>
          <p:nvPr/>
        </p:nvSpPr>
        <p:spPr bwMode="auto">
          <a:xfrm flipV="1">
            <a:off x="5940425" y="3554413"/>
            <a:ext cx="1727200" cy="6492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3" name="Text Box 12"/>
          <p:cNvSpPr txBox="1">
            <a:spLocks noChangeArrowheads="1"/>
          </p:cNvSpPr>
          <p:nvPr/>
        </p:nvSpPr>
        <p:spPr bwMode="auto">
          <a:xfrm>
            <a:off x="7740650" y="3194050"/>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交换网板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4</a:t>
            </a:r>
            <a:r>
              <a:rPr kumimoji="0" lang="zh-CN" altLang="en-US" sz="1600">
                <a:solidFill>
                  <a:srgbClr val="000000"/>
                </a:solidFill>
                <a:latin typeface="黑体" pitchFamily="49" charset="-122"/>
                <a:ea typeface="黑体" pitchFamily="49" charset="-122"/>
              </a:rPr>
              <a:t>块</a:t>
            </a:r>
          </a:p>
        </p:txBody>
      </p:sp>
      <p:sp>
        <p:nvSpPr>
          <p:cNvPr id="146454" name="Text Box 17"/>
          <p:cNvSpPr txBox="1">
            <a:spLocks noChangeArrowheads="1"/>
          </p:cNvSpPr>
          <p:nvPr/>
        </p:nvSpPr>
        <p:spPr bwMode="auto">
          <a:xfrm>
            <a:off x="7524750" y="2209800"/>
            <a:ext cx="1619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业务区风扇模块</a:t>
            </a:r>
          </a:p>
        </p:txBody>
      </p:sp>
      <p:sp>
        <p:nvSpPr>
          <p:cNvPr id="146455" name="Text Box 30"/>
          <p:cNvSpPr txBox="1">
            <a:spLocks noChangeArrowheads="1"/>
          </p:cNvSpPr>
          <p:nvPr/>
        </p:nvSpPr>
        <p:spPr bwMode="auto">
          <a:xfrm>
            <a:off x="7570788" y="1562100"/>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业务区出风口</a:t>
            </a:r>
          </a:p>
        </p:txBody>
      </p:sp>
      <p:sp>
        <p:nvSpPr>
          <p:cNvPr id="146456" name="Line 54"/>
          <p:cNvSpPr>
            <a:spLocks noChangeShapeType="1"/>
          </p:cNvSpPr>
          <p:nvPr/>
        </p:nvSpPr>
        <p:spPr bwMode="auto">
          <a:xfrm flipV="1">
            <a:off x="5940425" y="5715000"/>
            <a:ext cx="17287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7" name="Text Box 55"/>
          <p:cNvSpPr txBox="1">
            <a:spLocks noChangeArrowheads="1"/>
          </p:cNvSpPr>
          <p:nvPr/>
        </p:nvSpPr>
        <p:spPr bwMode="auto">
          <a:xfrm>
            <a:off x="7570788" y="552291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电源区出风口</a:t>
            </a:r>
          </a:p>
        </p:txBody>
      </p:sp>
      <p:sp>
        <p:nvSpPr>
          <p:cNvPr id="146458" name="Line 58"/>
          <p:cNvSpPr>
            <a:spLocks noChangeShapeType="1"/>
          </p:cNvSpPr>
          <p:nvPr/>
        </p:nvSpPr>
        <p:spPr bwMode="auto">
          <a:xfrm flipV="1">
            <a:off x="5940425" y="3554413"/>
            <a:ext cx="1728788" cy="730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036552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9" descr="S10508_B_1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163" y="981075"/>
            <a:ext cx="330835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59" name="Picture 28" descr="S10508_F_1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138238"/>
            <a:ext cx="320675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Rectangle 4"/>
          <p:cNvSpPr>
            <a:spLocks noGrp="1" noChangeArrowheads="1"/>
          </p:cNvSpPr>
          <p:nvPr>
            <p:ph type="title" idx="4294967295"/>
          </p:nvPr>
        </p:nvSpPr>
        <p:spPr>
          <a:xfrm>
            <a:off x="573088" y="457200"/>
            <a:ext cx="72390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p>
            <a:pPr eaLnBrk="1" hangingPunct="1"/>
            <a:r>
              <a:rPr lang="en-US" altLang="zh-CN" smtClean="0">
                <a:effectLst/>
                <a:latin typeface="华文细黑" pitchFamily="2" charset="-122"/>
                <a:ea typeface="黑体" pitchFamily="49" charset="-122"/>
              </a:rPr>
              <a:t>S10508</a:t>
            </a:r>
            <a:r>
              <a:rPr lang="zh-CN" altLang="en-US" smtClean="0">
                <a:effectLst/>
                <a:latin typeface="华文细黑" pitchFamily="2" charset="-122"/>
                <a:ea typeface="黑体" pitchFamily="49" charset="-122"/>
              </a:rPr>
              <a:t>产品形态</a:t>
            </a:r>
          </a:p>
        </p:txBody>
      </p:sp>
      <p:sp>
        <p:nvSpPr>
          <p:cNvPr id="147461" name="Text Box 6"/>
          <p:cNvSpPr txBox="1">
            <a:spLocks noChangeArrowheads="1"/>
          </p:cNvSpPr>
          <p:nvPr/>
        </p:nvSpPr>
        <p:spPr bwMode="auto">
          <a:xfrm>
            <a:off x="323850" y="3644900"/>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业务单板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8</a:t>
            </a:r>
            <a:r>
              <a:rPr kumimoji="0" lang="zh-CN" altLang="en-US" sz="1600">
                <a:solidFill>
                  <a:srgbClr val="000000"/>
                </a:solidFill>
                <a:latin typeface="黑体" pitchFamily="49" charset="-122"/>
                <a:ea typeface="黑体" pitchFamily="49" charset="-122"/>
              </a:rPr>
              <a:t>块</a:t>
            </a:r>
          </a:p>
        </p:txBody>
      </p:sp>
      <p:sp>
        <p:nvSpPr>
          <p:cNvPr id="147462" name="Text Box 7"/>
          <p:cNvSpPr txBox="1">
            <a:spLocks noChangeArrowheads="1"/>
          </p:cNvSpPr>
          <p:nvPr/>
        </p:nvSpPr>
        <p:spPr bwMode="auto">
          <a:xfrm>
            <a:off x="323850" y="2560638"/>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主控单板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2</a:t>
            </a:r>
            <a:r>
              <a:rPr kumimoji="0" lang="zh-CN" altLang="en-US" sz="1600">
                <a:solidFill>
                  <a:srgbClr val="000000"/>
                </a:solidFill>
                <a:latin typeface="黑体" pitchFamily="49" charset="-122"/>
                <a:ea typeface="黑体" pitchFamily="49" charset="-122"/>
              </a:rPr>
              <a:t>块</a:t>
            </a:r>
          </a:p>
        </p:txBody>
      </p:sp>
      <p:sp>
        <p:nvSpPr>
          <p:cNvPr id="147463" name="Line 9"/>
          <p:cNvSpPr>
            <a:spLocks noChangeShapeType="1"/>
          </p:cNvSpPr>
          <p:nvPr/>
        </p:nvSpPr>
        <p:spPr bwMode="auto">
          <a:xfrm flipV="1">
            <a:off x="1258888" y="2849563"/>
            <a:ext cx="17287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4" name="Text Box 10"/>
          <p:cNvSpPr txBox="1">
            <a:spLocks noChangeArrowheads="1"/>
          </p:cNvSpPr>
          <p:nvPr/>
        </p:nvSpPr>
        <p:spPr bwMode="auto">
          <a:xfrm>
            <a:off x="393700" y="1724025"/>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理线架</a:t>
            </a:r>
          </a:p>
        </p:txBody>
      </p:sp>
      <p:sp>
        <p:nvSpPr>
          <p:cNvPr id="147465" name="Line 11"/>
          <p:cNvSpPr>
            <a:spLocks noChangeShapeType="1"/>
          </p:cNvSpPr>
          <p:nvPr/>
        </p:nvSpPr>
        <p:spPr bwMode="auto">
          <a:xfrm flipV="1">
            <a:off x="1258888" y="2276475"/>
            <a:ext cx="1657350" cy="15843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6" name="Line 12"/>
          <p:cNvSpPr>
            <a:spLocks noChangeShapeType="1"/>
          </p:cNvSpPr>
          <p:nvPr/>
        </p:nvSpPr>
        <p:spPr bwMode="auto">
          <a:xfrm flipV="1">
            <a:off x="1258888" y="3573463"/>
            <a:ext cx="1800225" cy="28733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7" name="Line 14"/>
          <p:cNvSpPr>
            <a:spLocks noChangeShapeType="1"/>
          </p:cNvSpPr>
          <p:nvPr/>
        </p:nvSpPr>
        <p:spPr bwMode="auto">
          <a:xfrm flipV="1">
            <a:off x="1258888" y="4654550"/>
            <a:ext cx="12969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8" name="Line 15"/>
          <p:cNvSpPr>
            <a:spLocks noChangeShapeType="1"/>
          </p:cNvSpPr>
          <p:nvPr/>
        </p:nvSpPr>
        <p:spPr bwMode="auto">
          <a:xfrm flipV="1">
            <a:off x="1258888" y="1989138"/>
            <a:ext cx="302577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9" name="Line 17"/>
          <p:cNvSpPr>
            <a:spLocks noChangeShapeType="1"/>
          </p:cNvSpPr>
          <p:nvPr/>
        </p:nvSpPr>
        <p:spPr bwMode="auto">
          <a:xfrm flipV="1">
            <a:off x="5076825" y="2133600"/>
            <a:ext cx="2519363"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0" name="Line 18"/>
          <p:cNvSpPr>
            <a:spLocks noChangeShapeType="1"/>
          </p:cNvSpPr>
          <p:nvPr/>
        </p:nvSpPr>
        <p:spPr bwMode="auto">
          <a:xfrm>
            <a:off x="5508625" y="2565400"/>
            <a:ext cx="2232025" cy="71913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1" name="Line 19"/>
          <p:cNvSpPr>
            <a:spLocks noChangeShapeType="1"/>
          </p:cNvSpPr>
          <p:nvPr/>
        </p:nvSpPr>
        <p:spPr bwMode="auto">
          <a:xfrm>
            <a:off x="5940425" y="2997200"/>
            <a:ext cx="1728788" cy="28733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2" name="Line 20"/>
          <p:cNvSpPr>
            <a:spLocks noChangeShapeType="1"/>
          </p:cNvSpPr>
          <p:nvPr/>
        </p:nvSpPr>
        <p:spPr bwMode="auto">
          <a:xfrm flipV="1">
            <a:off x="6659563" y="3284538"/>
            <a:ext cx="1008062" cy="36036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3" name="Text Box 21"/>
          <p:cNvSpPr txBox="1">
            <a:spLocks noChangeArrowheads="1"/>
          </p:cNvSpPr>
          <p:nvPr/>
        </p:nvSpPr>
        <p:spPr bwMode="auto">
          <a:xfrm>
            <a:off x="7667625" y="2924175"/>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交换网板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4</a:t>
            </a:r>
            <a:r>
              <a:rPr kumimoji="0" lang="zh-CN" altLang="en-US" sz="1600">
                <a:solidFill>
                  <a:srgbClr val="000000"/>
                </a:solidFill>
                <a:latin typeface="黑体" pitchFamily="49" charset="-122"/>
                <a:ea typeface="黑体" pitchFamily="49" charset="-122"/>
              </a:rPr>
              <a:t>块</a:t>
            </a:r>
          </a:p>
        </p:txBody>
      </p:sp>
      <p:sp>
        <p:nvSpPr>
          <p:cNvPr id="147474" name="Text Box 22"/>
          <p:cNvSpPr txBox="1">
            <a:spLocks noChangeArrowheads="1"/>
          </p:cNvSpPr>
          <p:nvPr/>
        </p:nvSpPr>
        <p:spPr bwMode="auto">
          <a:xfrm>
            <a:off x="7524750" y="1939925"/>
            <a:ext cx="160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业务区风扇模块</a:t>
            </a:r>
          </a:p>
        </p:txBody>
      </p:sp>
      <p:sp>
        <p:nvSpPr>
          <p:cNvPr id="147475" name="Line 26"/>
          <p:cNvSpPr>
            <a:spLocks noChangeShapeType="1"/>
          </p:cNvSpPr>
          <p:nvPr/>
        </p:nvSpPr>
        <p:spPr bwMode="auto">
          <a:xfrm>
            <a:off x="1258888" y="1989138"/>
            <a:ext cx="433387" cy="2159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6" name="Line 30"/>
          <p:cNvSpPr>
            <a:spLocks noChangeShapeType="1"/>
          </p:cNvSpPr>
          <p:nvPr/>
        </p:nvSpPr>
        <p:spPr bwMode="auto">
          <a:xfrm>
            <a:off x="6156325" y="3284538"/>
            <a:ext cx="15128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7" name="Text Box 31"/>
          <p:cNvSpPr txBox="1">
            <a:spLocks noChangeArrowheads="1"/>
          </p:cNvSpPr>
          <p:nvPr/>
        </p:nvSpPr>
        <p:spPr bwMode="auto">
          <a:xfrm>
            <a:off x="179388" y="4437063"/>
            <a:ext cx="18002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电源模块</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6</a:t>
            </a:r>
            <a:r>
              <a:rPr kumimoji="0" lang="zh-CN" altLang="en-US" sz="1600">
                <a:solidFill>
                  <a:srgbClr val="000000"/>
                </a:solidFill>
                <a:latin typeface="黑体" pitchFamily="49" charset="-122"/>
                <a:ea typeface="黑体" pitchFamily="49" charset="-122"/>
              </a:rPr>
              <a:t>块（目前的单板</a:t>
            </a:r>
            <a:r>
              <a:rPr kumimoji="0" lang="en-US" altLang="zh-CN" sz="1600">
                <a:solidFill>
                  <a:srgbClr val="000000"/>
                </a:solidFill>
                <a:latin typeface="黑体" pitchFamily="49" charset="-122"/>
                <a:ea typeface="黑体" pitchFamily="49" charset="-122"/>
              </a:rPr>
              <a:t>1</a:t>
            </a:r>
            <a:r>
              <a:rPr kumimoji="0" lang="zh-CN" altLang="en-US" sz="1600">
                <a:solidFill>
                  <a:srgbClr val="000000"/>
                </a:solidFill>
                <a:latin typeface="黑体" pitchFamily="49" charset="-122"/>
                <a:ea typeface="黑体" pitchFamily="49" charset="-122"/>
              </a:rPr>
              <a:t>块电源即可负担所有单板满配，</a:t>
            </a:r>
            <a:r>
              <a:rPr kumimoji="0" lang="en-US" altLang="zh-CN" sz="1600">
                <a:solidFill>
                  <a:srgbClr val="000000"/>
                </a:solidFill>
                <a:latin typeface="黑体" pitchFamily="49" charset="-122"/>
                <a:ea typeface="黑体" pitchFamily="49" charset="-122"/>
              </a:rPr>
              <a:t>2</a:t>
            </a:r>
            <a:r>
              <a:rPr kumimoji="0" lang="zh-CN" altLang="en-US" sz="1600">
                <a:solidFill>
                  <a:srgbClr val="000000"/>
                </a:solidFill>
                <a:latin typeface="黑体" pitchFamily="49" charset="-122"/>
                <a:ea typeface="黑体" pitchFamily="49" charset="-122"/>
              </a:rPr>
              <a:t>块即可</a:t>
            </a:r>
            <a:r>
              <a:rPr kumimoji="0" lang="en-US" altLang="zh-CN" sz="1600">
                <a:solidFill>
                  <a:srgbClr val="000000"/>
                </a:solidFill>
                <a:latin typeface="黑体" pitchFamily="49" charset="-122"/>
                <a:ea typeface="黑体" pitchFamily="49" charset="-122"/>
              </a:rPr>
              <a:t>1+1</a:t>
            </a:r>
            <a:r>
              <a:rPr kumimoji="0" lang="zh-CN" altLang="en-US" sz="1600">
                <a:solidFill>
                  <a:srgbClr val="000000"/>
                </a:solidFill>
                <a:latin typeface="黑体" pitchFamily="49" charset="-122"/>
                <a:ea typeface="黑体" pitchFamily="49" charset="-122"/>
              </a:rPr>
              <a:t>冗余）</a:t>
            </a:r>
          </a:p>
        </p:txBody>
      </p:sp>
    </p:spTree>
    <p:extLst>
      <p:ext uri="{BB962C8B-B14F-4D97-AF65-F5344CB8AC3E}">
        <p14:creationId xmlns:p14="http://schemas.microsoft.com/office/powerpoint/2010/main" val="1717579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187450" y="1431925"/>
            <a:ext cx="61214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buFontTx/>
              <a:buChar char="•"/>
            </a:pPr>
            <a:r>
              <a:rPr lang="zh-CN" altLang="en-US" sz="2400" dirty="0">
                <a:latin typeface="黑体" pitchFamily="49" charset="-122"/>
                <a:ea typeface="黑体" pitchFamily="49" charset="-122"/>
              </a:rPr>
              <a:t>固化百兆电口数量 ≥</a:t>
            </a:r>
            <a:r>
              <a:rPr lang="en-US" altLang="zh-CN" sz="2400" dirty="0">
                <a:latin typeface="黑体" pitchFamily="49" charset="-122"/>
                <a:ea typeface="黑体" pitchFamily="49" charset="-122"/>
              </a:rPr>
              <a:t>24</a:t>
            </a:r>
          </a:p>
          <a:p>
            <a:pPr>
              <a:lnSpc>
                <a:spcPct val="150000"/>
              </a:lnSpc>
              <a:buFontTx/>
              <a:buChar char="•"/>
            </a:pPr>
            <a:r>
              <a:rPr lang="zh-CN" altLang="en-US" sz="2400" dirty="0">
                <a:latin typeface="黑体" pitchFamily="49" charset="-122"/>
                <a:ea typeface="黑体" pitchFamily="49" charset="-122"/>
              </a:rPr>
              <a:t>固化</a:t>
            </a:r>
            <a:r>
              <a:rPr lang="zh-CN" altLang="en-US" sz="2400" dirty="0">
                <a:solidFill>
                  <a:srgbClr val="FF0000"/>
                </a:solidFill>
                <a:latin typeface="黑体" pitchFamily="49" charset="-122"/>
                <a:ea typeface="黑体" pitchFamily="49" charset="-122"/>
              </a:rPr>
              <a:t>千兆电口数量 ≥</a:t>
            </a:r>
            <a:r>
              <a:rPr lang="en-US" altLang="zh-CN" sz="2400" dirty="0">
                <a:solidFill>
                  <a:srgbClr val="FF0000"/>
                </a:solidFill>
                <a:latin typeface="黑体" pitchFamily="49" charset="-122"/>
                <a:ea typeface="黑体" pitchFamily="49" charset="-122"/>
              </a:rPr>
              <a:t>2</a:t>
            </a:r>
          </a:p>
          <a:p>
            <a:pPr>
              <a:lnSpc>
                <a:spcPct val="150000"/>
              </a:lnSpc>
              <a:buFontTx/>
              <a:buChar char="•"/>
            </a:pPr>
            <a:r>
              <a:rPr lang="zh-CN" altLang="en-US" sz="2400" dirty="0">
                <a:latin typeface="黑体" pitchFamily="49" charset="-122"/>
                <a:ea typeface="黑体" pitchFamily="49" charset="-122"/>
              </a:rPr>
              <a:t>固化</a:t>
            </a:r>
            <a:r>
              <a:rPr lang="zh-CN" altLang="en-US" sz="2400" dirty="0">
                <a:solidFill>
                  <a:srgbClr val="FF0000"/>
                </a:solidFill>
                <a:latin typeface="黑体" pitchFamily="49" charset="-122"/>
                <a:ea typeface="黑体" pitchFamily="49" charset="-122"/>
              </a:rPr>
              <a:t>千兆光口数量 ≥</a:t>
            </a:r>
            <a:r>
              <a:rPr lang="en-US" altLang="zh-CN" sz="2400" dirty="0">
                <a:solidFill>
                  <a:srgbClr val="FF0000"/>
                </a:solidFill>
                <a:latin typeface="黑体" pitchFamily="49" charset="-122"/>
                <a:ea typeface="黑体" pitchFamily="49" charset="-122"/>
              </a:rPr>
              <a:t>2</a:t>
            </a:r>
            <a:r>
              <a:rPr lang="zh-CN" altLang="en-US" sz="2400" dirty="0">
                <a:solidFill>
                  <a:srgbClr val="FF0000"/>
                </a:solidFill>
                <a:latin typeface="黑体" pitchFamily="49" charset="-122"/>
                <a:ea typeface="黑体" pitchFamily="49" charset="-122"/>
              </a:rPr>
              <a:t>（不含模块）</a:t>
            </a:r>
          </a:p>
          <a:p>
            <a:pPr>
              <a:lnSpc>
                <a:spcPct val="150000"/>
              </a:lnSpc>
              <a:buFontTx/>
              <a:buChar char="•"/>
            </a:pPr>
            <a:r>
              <a:rPr lang="zh-CN" altLang="en-US" sz="2400" dirty="0">
                <a:solidFill>
                  <a:srgbClr val="FF0000"/>
                </a:solidFill>
                <a:latin typeface="黑体" pitchFamily="49" charset="-122"/>
                <a:ea typeface="黑体" pitchFamily="49" charset="-122"/>
              </a:rPr>
              <a:t>扩展槽 ≥</a:t>
            </a:r>
            <a:r>
              <a:rPr lang="en-US" altLang="zh-CN" sz="2400" dirty="0">
                <a:solidFill>
                  <a:srgbClr val="FF0000"/>
                </a:solidFill>
                <a:latin typeface="黑体" pitchFamily="49" charset="-122"/>
                <a:ea typeface="黑体" pitchFamily="49" charset="-122"/>
              </a:rPr>
              <a:t>1</a:t>
            </a:r>
          </a:p>
          <a:p>
            <a:pPr>
              <a:lnSpc>
                <a:spcPct val="150000"/>
              </a:lnSpc>
              <a:buFontTx/>
              <a:buChar char="•"/>
            </a:pPr>
            <a:r>
              <a:rPr lang="zh-CN" altLang="en-US" sz="2400" dirty="0">
                <a:solidFill>
                  <a:srgbClr val="FF0000"/>
                </a:solidFill>
                <a:latin typeface="黑体" pitchFamily="49" charset="-122"/>
                <a:ea typeface="黑体" pitchFamily="49" charset="-122"/>
              </a:rPr>
              <a:t>包转发率 ≥</a:t>
            </a:r>
            <a:r>
              <a:rPr lang="en-US" altLang="zh-CN" sz="2400" dirty="0">
                <a:solidFill>
                  <a:srgbClr val="FF0000"/>
                </a:solidFill>
                <a:latin typeface="黑体" pitchFamily="49" charset="-122"/>
                <a:ea typeface="黑体" pitchFamily="49" charset="-122"/>
              </a:rPr>
              <a:t>9.6Mpps</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24</a:t>
            </a:r>
            <a:r>
              <a:rPr lang="zh-CN" altLang="en-US" sz="2400" dirty="0">
                <a:solidFill>
                  <a:srgbClr val="FF0000"/>
                </a:solidFill>
                <a:latin typeface="黑体" pitchFamily="49" charset="-122"/>
                <a:ea typeface="黑体" pitchFamily="49" charset="-122"/>
              </a:rPr>
              <a:t>口）</a:t>
            </a:r>
          </a:p>
          <a:p>
            <a:pPr>
              <a:lnSpc>
                <a:spcPct val="150000"/>
              </a:lnSpc>
              <a:buFontTx/>
              <a:buChar char="•"/>
            </a:pPr>
            <a:r>
              <a:rPr lang="zh-CN" altLang="en-US" sz="2400" dirty="0">
                <a:latin typeface="黑体" pitchFamily="49" charset="-122"/>
                <a:ea typeface="黑体" pitchFamily="49" charset="-122"/>
              </a:rPr>
              <a:t>支持堆叠，并支持同系列产品混合堆叠</a:t>
            </a:r>
          </a:p>
          <a:p>
            <a:pPr>
              <a:lnSpc>
                <a:spcPct val="150000"/>
              </a:lnSpc>
              <a:buFontTx/>
              <a:buChar char="•"/>
            </a:pPr>
            <a:r>
              <a:rPr lang="zh-CN" altLang="en-US" sz="2400" dirty="0">
                <a:latin typeface="黑体" pitchFamily="49" charset="-122"/>
                <a:ea typeface="黑体" pitchFamily="49" charset="-122"/>
              </a:rPr>
              <a:t>支持</a:t>
            </a:r>
            <a:r>
              <a:rPr lang="it-IT" altLang="zh-CN" sz="2400" dirty="0">
                <a:latin typeface="黑体" pitchFamily="49" charset="-122"/>
                <a:ea typeface="黑体" pitchFamily="49" charset="-122"/>
              </a:rPr>
              <a:t>IEEE 802.1x </a:t>
            </a:r>
          </a:p>
          <a:p>
            <a:pPr>
              <a:lnSpc>
                <a:spcPct val="150000"/>
              </a:lnSpc>
              <a:buFontTx/>
              <a:buChar char="•"/>
            </a:pPr>
            <a:r>
              <a:rPr lang="zh-CN" altLang="it-IT" sz="2400" dirty="0">
                <a:latin typeface="黑体" pitchFamily="49" charset="-122"/>
                <a:ea typeface="黑体" pitchFamily="49" charset="-122"/>
              </a:rPr>
              <a:t>支持</a:t>
            </a:r>
            <a:r>
              <a:rPr lang="en-US" altLang="zh-CN" sz="2400" dirty="0">
                <a:latin typeface="黑体" pitchFamily="49" charset="-122"/>
                <a:ea typeface="黑体" pitchFamily="49" charset="-122"/>
              </a:rPr>
              <a:t>Private VLAN </a:t>
            </a:r>
          </a:p>
          <a:p>
            <a:pPr>
              <a:lnSpc>
                <a:spcPct val="150000"/>
              </a:lnSpc>
              <a:buFontTx/>
              <a:buChar char="•"/>
            </a:pPr>
            <a:r>
              <a:rPr lang="zh-CN" altLang="en-US" sz="2400" dirty="0">
                <a:latin typeface="黑体" pitchFamily="49" charset="-122"/>
                <a:ea typeface="黑体" pitchFamily="49" charset="-122"/>
              </a:rPr>
              <a:t>支持</a:t>
            </a:r>
            <a:r>
              <a:rPr lang="en-US" altLang="zh-CN" sz="2400" dirty="0">
                <a:latin typeface="黑体" pitchFamily="49" charset="-122"/>
                <a:ea typeface="黑体" pitchFamily="49" charset="-122"/>
              </a:rPr>
              <a:t>IGMP Snooping v1/v2/v3 </a:t>
            </a:r>
          </a:p>
        </p:txBody>
      </p:sp>
      <p:sp>
        <p:nvSpPr>
          <p:cNvPr id="138243" name="Rectangle 3"/>
          <p:cNvSpPr>
            <a:spLocks noGrp="1" noChangeArrowheads="1"/>
          </p:cNvSpPr>
          <p:nvPr>
            <p:ph type="title" idx="4294967295"/>
          </p:nvPr>
        </p:nvSpPr>
        <p:spPr>
          <a:xfrm>
            <a:off x="899592" y="620688"/>
            <a:ext cx="7849368" cy="720055"/>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noAutofit/>
          </a:bodyPr>
          <a:lstStyle/>
          <a:p>
            <a:pPr algn="l"/>
            <a:r>
              <a:rPr lang="zh-CN" altLang="en-US" sz="3600" dirty="0" smtClean="0">
                <a:effectLst/>
                <a:latin typeface="Arial" pitchFamily="34" charset="0"/>
                <a:ea typeface="黑体" pitchFamily="49" charset="-122"/>
              </a:rPr>
              <a:t>场景二：二层交换机</a:t>
            </a:r>
            <a:r>
              <a:rPr lang="zh-CN" altLang="en-US" sz="3600" dirty="0" smtClean="0">
                <a:solidFill>
                  <a:srgbClr val="FF0000"/>
                </a:solidFill>
                <a:effectLst/>
                <a:latin typeface="Arial" pitchFamily="34" charset="0"/>
                <a:ea typeface="黑体" pitchFamily="49" charset="-122"/>
              </a:rPr>
              <a:t>技术参数示例</a:t>
            </a:r>
          </a:p>
        </p:txBody>
      </p:sp>
    </p:spTree>
    <p:extLst>
      <p:ext uri="{BB962C8B-B14F-4D97-AF65-F5344CB8AC3E}">
        <p14:creationId xmlns:p14="http://schemas.microsoft.com/office/powerpoint/2010/main" val="34735254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323850" y="476250"/>
            <a:ext cx="8604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3200" b="1">
                <a:solidFill>
                  <a:srgbClr val="000000"/>
                </a:solidFill>
                <a:latin typeface="华文细黑" pitchFamily="2" charset="-122"/>
                <a:ea typeface="华文细黑" pitchFamily="2" charset="-122"/>
                <a:cs typeface="Arial" pitchFamily="34" charset="0"/>
              </a:rPr>
              <a:t>H3C S10500</a:t>
            </a:r>
            <a:r>
              <a:rPr kumimoji="0" lang="zh-CN" altLang="en-US" sz="3200" b="1">
                <a:solidFill>
                  <a:srgbClr val="000000"/>
                </a:solidFill>
                <a:latin typeface="华文细黑" pitchFamily="2" charset="-122"/>
                <a:ea typeface="华文细黑" pitchFamily="2" charset="-122"/>
                <a:cs typeface="Arial" pitchFamily="34" charset="0"/>
              </a:rPr>
              <a:t>的精细可靠的通风散热</a:t>
            </a:r>
          </a:p>
        </p:txBody>
      </p:sp>
      <p:sp>
        <p:nvSpPr>
          <p:cNvPr id="149507" name="Rectangle 3"/>
          <p:cNvSpPr>
            <a:spLocks noChangeArrowheads="1"/>
          </p:cNvSpPr>
          <p:nvPr/>
        </p:nvSpPr>
        <p:spPr bwMode="auto">
          <a:xfrm>
            <a:off x="0" y="333375"/>
            <a:ext cx="9144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49508" name="Rectangle 4"/>
          <p:cNvSpPr>
            <a:spLocks noChangeArrowheads="1"/>
          </p:cNvSpPr>
          <p:nvPr/>
        </p:nvSpPr>
        <p:spPr bwMode="auto">
          <a:xfrm>
            <a:off x="396875" y="3281363"/>
            <a:ext cx="219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000">
                <a:latin typeface="Arial" pitchFamily="34" charset="0"/>
                <a:cs typeface="Arial" pitchFamily="34" charset="0"/>
              </a:rPr>
              <a:t> </a:t>
            </a:r>
            <a:endParaRPr kumimoji="0" lang="en-US" altLang="zh-CN" sz="1800">
              <a:latin typeface="Arial" pitchFamily="34" charset="0"/>
            </a:endParaRPr>
          </a:p>
        </p:txBody>
      </p:sp>
      <p:pic>
        <p:nvPicPr>
          <p:cNvPr id="14950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338" y="1125538"/>
            <a:ext cx="4411662"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AutoShape 6"/>
          <p:cNvSpPr>
            <a:spLocks noChangeArrowheads="1"/>
          </p:cNvSpPr>
          <p:nvPr/>
        </p:nvSpPr>
        <p:spPr bwMode="auto">
          <a:xfrm rot="-5400000">
            <a:off x="5309394" y="3969544"/>
            <a:ext cx="1439863" cy="1368425"/>
          </a:xfrm>
          <a:prstGeom prst="parallelogram">
            <a:avLst>
              <a:gd name="adj" fmla="val 41133"/>
            </a:avLst>
          </a:prstGeom>
          <a:noFill/>
          <a:ln w="3810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49511" name="AutoShape 7"/>
          <p:cNvSpPr>
            <a:spLocks noChangeArrowheads="1"/>
          </p:cNvSpPr>
          <p:nvPr/>
        </p:nvSpPr>
        <p:spPr bwMode="auto">
          <a:xfrm rot="-5400000">
            <a:off x="5022056" y="2674144"/>
            <a:ext cx="2663825" cy="719138"/>
          </a:xfrm>
          <a:prstGeom prst="parallelogram">
            <a:avLst>
              <a:gd name="adj" fmla="val 40386"/>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49512" name="AutoShape 8"/>
          <p:cNvSpPr>
            <a:spLocks noChangeArrowheads="1"/>
          </p:cNvSpPr>
          <p:nvPr/>
        </p:nvSpPr>
        <p:spPr bwMode="auto">
          <a:xfrm rot="-5400000">
            <a:off x="4300537" y="2457451"/>
            <a:ext cx="2665413" cy="576262"/>
          </a:xfrm>
          <a:prstGeom prst="parallelogram">
            <a:avLst>
              <a:gd name="adj" fmla="val 42142"/>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49513" name="Text Box 9"/>
          <p:cNvSpPr txBox="1">
            <a:spLocks noChangeArrowheads="1"/>
          </p:cNvSpPr>
          <p:nvPr/>
        </p:nvSpPr>
        <p:spPr bwMode="auto">
          <a:xfrm rot="1264363">
            <a:off x="5146675" y="4437063"/>
            <a:ext cx="187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800" b="1">
                <a:solidFill>
                  <a:srgbClr val="990099"/>
                </a:solidFill>
                <a:latin typeface="Arial" pitchFamily="34" charset="0"/>
              </a:rPr>
              <a:t>电源散热区</a:t>
            </a:r>
          </a:p>
        </p:txBody>
      </p:sp>
      <p:sp>
        <p:nvSpPr>
          <p:cNvPr id="149514" name="Text Box 10"/>
          <p:cNvSpPr txBox="1">
            <a:spLocks noChangeArrowheads="1"/>
          </p:cNvSpPr>
          <p:nvPr/>
        </p:nvSpPr>
        <p:spPr bwMode="auto">
          <a:xfrm>
            <a:off x="5364163" y="1701800"/>
            <a:ext cx="5048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800" b="1">
                <a:solidFill>
                  <a:schemeClr val="accent2"/>
                </a:solidFill>
                <a:latin typeface="Arial" pitchFamily="34" charset="0"/>
              </a:rPr>
              <a:t>交换网板散热区</a:t>
            </a:r>
          </a:p>
        </p:txBody>
      </p:sp>
      <p:sp>
        <p:nvSpPr>
          <p:cNvPr id="149515" name="Text Box 11"/>
          <p:cNvSpPr txBox="1">
            <a:spLocks noChangeArrowheads="1"/>
          </p:cNvSpPr>
          <p:nvPr/>
        </p:nvSpPr>
        <p:spPr bwMode="auto">
          <a:xfrm>
            <a:off x="6154738" y="2060575"/>
            <a:ext cx="43338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800" b="1">
                <a:solidFill>
                  <a:srgbClr val="FF0000"/>
                </a:solidFill>
                <a:latin typeface="Arial" pitchFamily="34" charset="0"/>
              </a:rPr>
              <a:t>业务板散热区</a:t>
            </a:r>
          </a:p>
        </p:txBody>
      </p:sp>
      <p:sp>
        <p:nvSpPr>
          <p:cNvPr id="149516" name="Text Box 12"/>
          <p:cNvSpPr txBox="1">
            <a:spLocks noChangeArrowheads="1"/>
          </p:cNvSpPr>
          <p:nvPr/>
        </p:nvSpPr>
        <p:spPr bwMode="auto">
          <a:xfrm>
            <a:off x="468313" y="1412875"/>
            <a:ext cx="4967287"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50000"/>
              </a:lnSpc>
              <a:buClr>
                <a:schemeClr val="tx1"/>
              </a:buClr>
              <a:buFont typeface="Wingdings" pitchFamily="2" charset="2"/>
              <a:buChar char="n"/>
            </a:pPr>
            <a:r>
              <a:rPr kumimoji="0" lang="zh-CN" altLang="en-US" sz="2000" b="1">
                <a:solidFill>
                  <a:srgbClr val="000000"/>
                </a:solidFill>
                <a:latin typeface="华文细黑" pitchFamily="2" charset="-122"/>
                <a:ea typeface="华文细黑" pitchFamily="2" charset="-122"/>
              </a:rPr>
              <a:t> 精细的风道设计</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分功能区散热</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根据单板配置自动设计散热方案</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根据本区域的温度监控动态调速</a:t>
            </a:r>
          </a:p>
          <a:p>
            <a:pPr eaLnBrk="1" hangingPunct="1">
              <a:lnSpc>
                <a:spcPct val="150000"/>
              </a:lnSpc>
              <a:buClr>
                <a:schemeClr val="tx1"/>
              </a:buClr>
              <a:buFont typeface="Wingdings" pitchFamily="2" charset="2"/>
              <a:buChar char="Ø"/>
            </a:pPr>
            <a:r>
              <a:rPr kumimoji="0" lang="en-US" altLang="zh-CN" sz="1800" b="1">
                <a:solidFill>
                  <a:srgbClr val="000000"/>
                </a:solidFill>
                <a:latin typeface="Arial" pitchFamily="34" charset="0"/>
              </a:rPr>
              <a:t> 256</a:t>
            </a:r>
            <a:r>
              <a:rPr kumimoji="0" lang="zh-CN" altLang="en-US" sz="1800" b="1">
                <a:solidFill>
                  <a:srgbClr val="000000"/>
                </a:solidFill>
                <a:latin typeface="Arial" pitchFamily="34" charset="0"/>
              </a:rPr>
              <a:t>级调速风扇</a:t>
            </a:r>
            <a:endParaRPr kumimoji="0" lang="zh-CN" altLang="en-US" sz="1800" b="1">
              <a:solidFill>
                <a:srgbClr val="000000"/>
              </a:solidFill>
              <a:latin typeface="华文细黑" pitchFamily="2" charset="-122"/>
              <a:ea typeface="华文细黑" pitchFamily="2" charset="-122"/>
            </a:endParaRPr>
          </a:p>
          <a:p>
            <a:pPr eaLnBrk="1" hangingPunct="1">
              <a:lnSpc>
                <a:spcPct val="150000"/>
              </a:lnSpc>
              <a:buClr>
                <a:schemeClr val="tx1"/>
              </a:buClr>
              <a:buFont typeface="Wingdings" pitchFamily="2" charset="2"/>
              <a:buChar char="n"/>
            </a:pPr>
            <a:endParaRPr kumimoji="0" lang="zh-CN" altLang="en-US" sz="1800" b="1">
              <a:solidFill>
                <a:srgbClr val="000000"/>
              </a:solidFill>
              <a:latin typeface="华文细黑" pitchFamily="2" charset="-122"/>
              <a:ea typeface="华文细黑" pitchFamily="2" charset="-122"/>
            </a:endParaRPr>
          </a:p>
          <a:p>
            <a:pPr eaLnBrk="1" hangingPunct="1">
              <a:lnSpc>
                <a:spcPct val="150000"/>
              </a:lnSpc>
              <a:buClr>
                <a:schemeClr val="tx1"/>
              </a:buClr>
              <a:buFont typeface="Wingdings" pitchFamily="2" charset="2"/>
              <a:buChar char="n"/>
            </a:pPr>
            <a:r>
              <a:rPr kumimoji="0" lang="zh-CN" altLang="en-US" sz="2000" b="1">
                <a:solidFill>
                  <a:srgbClr val="000000"/>
                </a:solidFill>
                <a:latin typeface="华文细黑" pitchFamily="2" charset="-122"/>
                <a:ea typeface="华文细黑" pitchFamily="2" charset="-122"/>
              </a:rPr>
              <a:t> 可靠的散热控制</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每个风扇模块</a:t>
            </a:r>
            <a:r>
              <a:rPr kumimoji="0" lang="en-US" altLang="zh-CN" sz="1800" b="1">
                <a:solidFill>
                  <a:srgbClr val="000000"/>
                </a:solidFill>
                <a:latin typeface="华文细黑" pitchFamily="2" charset="-122"/>
                <a:ea typeface="华文细黑" pitchFamily="2" charset="-122"/>
              </a:rPr>
              <a:t>2</a:t>
            </a:r>
            <a:r>
              <a:rPr kumimoji="0" lang="zh-CN" altLang="en-US" sz="1800" b="1">
                <a:solidFill>
                  <a:srgbClr val="000000"/>
                </a:solidFill>
                <a:latin typeface="华文细黑" pitchFamily="2" charset="-122"/>
                <a:ea typeface="华文细黑" pitchFamily="2" charset="-122"/>
              </a:rPr>
              <a:t>路电源输入，</a:t>
            </a:r>
            <a:r>
              <a:rPr kumimoji="0" lang="en-US" altLang="zh-CN" sz="1800" b="1">
                <a:solidFill>
                  <a:srgbClr val="000000"/>
                </a:solidFill>
                <a:latin typeface="华文细黑" pitchFamily="2" charset="-122"/>
                <a:ea typeface="华文细黑" pitchFamily="2" charset="-122"/>
              </a:rPr>
              <a:t>3</a:t>
            </a:r>
            <a:r>
              <a:rPr kumimoji="0" lang="zh-CN" altLang="en-US" sz="1800" b="1">
                <a:solidFill>
                  <a:srgbClr val="000000"/>
                </a:solidFill>
                <a:latin typeface="华文细黑" pitchFamily="2" charset="-122"/>
                <a:ea typeface="华文细黑" pitchFamily="2" charset="-122"/>
              </a:rPr>
              <a:t>路控制输入</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主控切换不影响。双主控全故障或设备宕机仍可供风</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任一风扇故障自动告警</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上电缓启动</a:t>
            </a:r>
          </a:p>
        </p:txBody>
      </p:sp>
    </p:spTree>
    <p:extLst>
      <p:ext uri="{BB962C8B-B14F-4D97-AF65-F5344CB8AC3E}">
        <p14:creationId xmlns:p14="http://schemas.microsoft.com/office/powerpoint/2010/main" val="2841818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新一代核心交换机的特征</a:t>
            </a:r>
          </a:p>
        </p:txBody>
      </p:sp>
      <p:grpSp>
        <p:nvGrpSpPr>
          <p:cNvPr id="155651" name="Group 3"/>
          <p:cNvGrpSpPr>
            <a:grpSpLocks/>
          </p:cNvGrpSpPr>
          <p:nvPr/>
        </p:nvGrpSpPr>
        <p:grpSpPr bwMode="auto">
          <a:xfrm>
            <a:off x="900113" y="4365625"/>
            <a:ext cx="4318000" cy="1479550"/>
            <a:chOff x="295" y="2387"/>
            <a:chExt cx="2720" cy="1068"/>
          </a:xfrm>
        </p:grpSpPr>
        <p:grpSp>
          <p:nvGrpSpPr>
            <p:cNvPr id="155652" name="Group 4"/>
            <p:cNvGrpSpPr>
              <a:grpSpLocks noChangeAspect="1"/>
            </p:cNvGrpSpPr>
            <p:nvPr/>
          </p:nvGrpSpPr>
          <p:grpSpPr bwMode="auto">
            <a:xfrm>
              <a:off x="1417" y="2489"/>
              <a:ext cx="441" cy="180"/>
              <a:chOff x="2644" y="2841"/>
              <a:chExt cx="563" cy="529"/>
            </a:xfrm>
          </p:grpSpPr>
          <p:sp>
            <p:nvSpPr>
              <p:cNvPr id="155653" name="AutoShape 5"/>
              <p:cNvSpPr>
                <a:spLocks noChangeAspect="1"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54" name="AutoShape 6"/>
              <p:cNvSpPr>
                <a:spLocks noChangeAspect="1"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55" name="AutoShape 7"/>
              <p:cNvSpPr>
                <a:spLocks noChangeAspect="1" noChangeArrowheads="1"/>
              </p:cNvSpPr>
              <p:nvPr/>
            </p:nvSpPr>
            <p:spPr bwMode="gray">
              <a:xfrm>
                <a:off x="2644" y="2841"/>
                <a:ext cx="563" cy="438"/>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55656" name="Group 8"/>
            <p:cNvGrpSpPr>
              <a:grpSpLocks noChangeAspect="1"/>
            </p:cNvGrpSpPr>
            <p:nvPr/>
          </p:nvGrpSpPr>
          <p:grpSpPr bwMode="auto">
            <a:xfrm>
              <a:off x="1649" y="2389"/>
              <a:ext cx="1366" cy="548"/>
              <a:chOff x="2897" y="845"/>
              <a:chExt cx="1743" cy="1611"/>
            </a:xfrm>
          </p:grpSpPr>
          <p:sp>
            <p:nvSpPr>
              <p:cNvPr id="155657" name="AutoShape 9"/>
              <p:cNvSpPr>
                <a:spLocks noChangeAspect="1" noChangeArrowheads="1"/>
              </p:cNvSpPr>
              <p:nvPr/>
            </p:nvSpPr>
            <p:spPr bwMode="gray">
              <a:xfrm>
                <a:off x="2897" y="1109"/>
                <a:ext cx="1731" cy="1347"/>
              </a:xfrm>
              <a:prstGeom prst="diamond">
                <a:avLst/>
              </a:prstGeom>
              <a:solidFill>
                <a:srgbClr val="FFFFCC"/>
              </a:solidFill>
              <a:ln w="9525">
                <a:miter lim="800000"/>
                <a:headEnd/>
                <a:tailEnd/>
              </a:ln>
              <a:scene3d>
                <a:camera prst="legacyObliqueBottom"/>
                <a:lightRig rig="legacyFlat2" dir="t"/>
              </a:scene3d>
              <a:sp3d extrusionH="227000" prstMaterial="legacyMatte">
                <a:bevelT w="13500" h="13500" prst="angle"/>
                <a:bevelB w="13500" h="13500" prst="angle"/>
                <a:extrusionClr>
                  <a:srgbClr val="FFFFCC"/>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58" name="AutoShape 10"/>
              <p:cNvSpPr>
                <a:spLocks noChangeAspect="1" noChangeArrowheads="1"/>
              </p:cNvSpPr>
              <p:nvPr/>
            </p:nvSpPr>
            <p:spPr bwMode="gray">
              <a:xfrm>
                <a:off x="2898" y="966"/>
                <a:ext cx="1731" cy="1347"/>
              </a:xfrm>
              <a:prstGeom prst="diamond">
                <a:avLst/>
              </a:prstGeom>
              <a:solidFill>
                <a:srgbClr val="FFCC66"/>
              </a:solidFill>
              <a:ln w="9525">
                <a:miter lim="800000"/>
                <a:headEnd/>
                <a:tailEnd/>
              </a:ln>
              <a:scene3d>
                <a:camera prst="legacyObliqueBottom"/>
                <a:lightRig rig="legacyFlat2" dir="t"/>
              </a:scene3d>
              <a:sp3d extrusionH="227000" prstMaterial="legacyMatte">
                <a:bevelT w="13500" h="13500" prst="angle"/>
                <a:bevelB w="13500" h="13500" prst="angle"/>
                <a:extrusionClr>
                  <a:srgbClr val="FFCC6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59" name="AutoShape 11"/>
              <p:cNvSpPr>
                <a:spLocks noChangeAspect="1" noChangeArrowheads="1"/>
              </p:cNvSpPr>
              <p:nvPr/>
            </p:nvSpPr>
            <p:spPr bwMode="gray">
              <a:xfrm>
                <a:off x="2909" y="845"/>
                <a:ext cx="1731" cy="1347"/>
              </a:xfrm>
              <a:prstGeom prst="diamond">
                <a:avLst/>
              </a:prstGeom>
              <a:gradFill rotWithShape="1">
                <a:gsLst>
                  <a:gs pos="0">
                    <a:srgbClr val="A96500"/>
                  </a:gs>
                  <a:gs pos="100000">
                    <a:srgbClr val="FF9900"/>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FF9900"/>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55660" name="Group 12"/>
            <p:cNvGrpSpPr>
              <a:grpSpLocks noChangeAspect="1"/>
            </p:cNvGrpSpPr>
            <p:nvPr/>
          </p:nvGrpSpPr>
          <p:grpSpPr bwMode="auto">
            <a:xfrm>
              <a:off x="296" y="2387"/>
              <a:ext cx="1366" cy="545"/>
              <a:chOff x="1179" y="849"/>
              <a:chExt cx="1743" cy="1601"/>
            </a:xfrm>
          </p:grpSpPr>
          <p:sp>
            <p:nvSpPr>
              <p:cNvPr id="155661" name="AutoShape 13"/>
              <p:cNvSpPr>
                <a:spLocks noChangeAspect="1" noChangeArrowheads="1"/>
              </p:cNvSpPr>
              <p:nvPr/>
            </p:nvSpPr>
            <p:spPr bwMode="gray">
              <a:xfrm>
                <a:off x="1179" y="1103"/>
                <a:ext cx="1731" cy="1347"/>
              </a:xfrm>
              <a:prstGeom prst="diamond">
                <a:avLst/>
              </a:prstGeom>
              <a:solidFill>
                <a:srgbClr val="CCEC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ECFF"/>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62" name="AutoShape 14"/>
              <p:cNvSpPr>
                <a:spLocks noChangeAspect="1" noChangeArrowheads="1"/>
              </p:cNvSpPr>
              <p:nvPr/>
            </p:nvSpPr>
            <p:spPr bwMode="gray">
              <a:xfrm>
                <a:off x="1180" y="970"/>
                <a:ext cx="1731" cy="1347"/>
              </a:xfrm>
              <a:prstGeom prst="diamond">
                <a:avLst/>
              </a:prstGeom>
              <a:solidFill>
                <a:srgbClr val="CC99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99FF"/>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63" name="AutoShape 15"/>
              <p:cNvSpPr>
                <a:spLocks noChangeAspect="1" noChangeArrowheads="1"/>
              </p:cNvSpPr>
              <p:nvPr/>
            </p:nvSpPr>
            <p:spPr bwMode="gray">
              <a:xfrm>
                <a:off x="1191" y="849"/>
                <a:ext cx="1731" cy="1347"/>
              </a:xfrm>
              <a:prstGeom prst="diamond">
                <a:avLst/>
              </a:prstGeom>
              <a:gradFill rotWithShape="1">
                <a:gsLst>
                  <a:gs pos="0">
                    <a:srgbClr val="393956"/>
                  </a:gs>
                  <a:gs pos="100000">
                    <a:srgbClr val="666699"/>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666699"/>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55664" name="Rectangle 16"/>
            <p:cNvSpPr>
              <a:spLocks noChangeAspect="1" noChangeArrowheads="1"/>
            </p:cNvSpPr>
            <p:nvPr/>
          </p:nvSpPr>
          <p:spPr bwMode="gray">
            <a:xfrm>
              <a:off x="721" y="2470"/>
              <a:ext cx="5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b="1">
                  <a:latin typeface="Arial" pitchFamily="34" charset="0"/>
                  <a:ea typeface="华文细黑" pitchFamily="2" charset="-122"/>
                </a:rPr>
                <a:t>架构</a:t>
              </a:r>
            </a:p>
          </p:txBody>
        </p:sp>
        <p:sp>
          <p:nvSpPr>
            <p:cNvPr id="155665" name="Rectangle 17"/>
            <p:cNvSpPr>
              <a:spLocks noChangeAspect="1" noChangeArrowheads="1"/>
            </p:cNvSpPr>
            <p:nvPr/>
          </p:nvSpPr>
          <p:spPr bwMode="gray">
            <a:xfrm>
              <a:off x="2092" y="2463"/>
              <a:ext cx="5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b="1">
                  <a:latin typeface="Arial" pitchFamily="34" charset="0"/>
                  <a:ea typeface="华文细黑" pitchFamily="2" charset="-122"/>
                </a:rPr>
                <a:t>性能</a:t>
              </a:r>
            </a:p>
          </p:txBody>
        </p:sp>
        <p:sp>
          <p:nvSpPr>
            <p:cNvPr id="155666" name="Rectangle 18"/>
            <p:cNvSpPr>
              <a:spLocks noChangeAspect="1" noChangeArrowheads="1"/>
            </p:cNvSpPr>
            <p:nvPr/>
          </p:nvSpPr>
          <p:spPr bwMode="gray">
            <a:xfrm>
              <a:off x="1579" y="2824"/>
              <a:ext cx="11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endParaRPr kumimoji="0" lang="zh-CN" altLang="zh-CN" sz="2000" b="1">
                <a:latin typeface="Arial" pitchFamily="34" charset="0"/>
                <a:ea typeface="华文细黑" pitchFamily="2" charset="-122"/>
              </a:endParaRPr>
            </a:p>
          </p:txBody>
        </p:sp>
        <p:grpSp>
          <p:nvGrpSpPr>
            <p:cNvPr id="155667" name="Group 19"/>
            <p:cNvGrpSpPr>
              <a:grpSpLocks noChangeAspect="1"/>
            </p:cNvGrpSpPr>
            <p:nvPr/>
          </p:nvGrpSpPr>
          <p:grpSpPr bwMode="auto">
            <a:xfrm>
              <a:off x="2346" y="2832"/>
              <a:ext cx="442" cy="179"/>
              <a:chOff x="2644" y="2841"/>
              <a:chExt cx="563" cy="529"/>
            </a:xfrm>
          </p:grpSpPr>
          <p:sp>
            <p:nvSpPr>
              <p:cNvPr id="155668" name="AutoShape 20"/>
              <p:cNvSpPr>
                <a:spLocks noChangeAspect="1"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69" name="AutoShape 21"/>
              <p:cNvSpPr>
                <a:spLocks noChangeAspect="1"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0" name="AutoShape 22"/>
              <p:cNvSpPr>
                <a:spLocks noChangeAspect="1" noChangeArrowheads="1"/>
              </p:cNvSpPr>
              <p:nvPr/>
            </p:nvSpPr>
            <p:spPr bwMode="gray">
              <a:xfrm>
                <a:off x="2644" y="2841"/>
                <a:ext cx="563" cy="438"/>
              </a:xfrm>
              <a:prstGeom prst="diamond">
                <a:avLst/>
              </a:prstGeom>
              <a:gradFill rotWithShape="1">
                <a:gsLst>
                  <a:gs pos="0">
                    <a:srgbClr val="B2B2B2"/>
                  </a:gs>
                  <a:gs pos="100000">
                    <a:srgbClr val="B7B7B7"/>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55671" name="Group 23"/>
            <p:cNvGrpSpPr>
              <a:grpSpLocks noChangeAspect="1"/>
            </p:cNvGrpSpPr>
            <p:nvPr/>
          </p:nvGrpSpPr>
          <p:grpSpPr bwMode="auto">
            <a:xfrm>
              <a:off x="1649" y="2909"/>
              <a:ext cx="1366" cy="546"/>
              <a:chOff x="2916" y="2200"/>
              <a:chExt cx="1743" cy="1605"/>
            </a:xfrm>
          </p:grpSpPr>
          <p:sp>
            <p:nvSpPr>
              <p:cNvPr id="155672" name="AutoShape 24"/>
              <p:cNvSpPr>
                <a:spLocks noChangeAspect="1" noChangeArrowheads="1"/>
              </p:cNvSpPr>
              <p:nvPr/>
            </p:nvSpPr>
            <p:spPr bwMode="gray">
              <a:xfrm>
                <a:off x="2916" y="2458"/>
                <a:ext cx="1731" cy="1347"/>
              </a:xfrm>
              <a:prstGeom prst="diamond">
                <a:avLst/>
              </a:prstGeom>
              <a:solidFill>
                <a:srgbClr val="CCFF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FFFF"/>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3" name="AutoShape 25"/>
              <p:cNvSpPr>
                <a:spLocks noChangeAspect="1" noChangeArrowheads="1"/>
              </p:cNvSpPr>
              <p:nvPr/>
            </p:nvSpPr>
            <p:spPr bwMode="gray">
              <a:xfrm>
                <a:off x="2917" y="2328"/>
                <a:ext cx="1731" cy="1347"/>
              </a:xfrm>
              <a:prstGeom prst="diamond">
                <a:avLst/>
              </a:prstGeom>
              <a:solidFill>
                <a:srgbClr val="33CC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33CCFF"/>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4" name="AutoShape 26"/>
              <p:cNvSpPr>
                <a:spLocks noChangeAspect="1" noChangeArrowheads="1"/>
              </p:cNvSpPr>
              <p:nvPr/>
            </p:nvSpPr>
            <p:spPr bwMode="gray">
              <a:xfrm>
                <a:off x="2928" y="2200"/>
                <a:ext cx="1731" cy="1347"/>
              </a:xfrm>
              <a:prstGeom prst="diamond">
                <a:avLst/>
              </a:prstGeom>
              <a:gradFill rotWithShape="1">
                <a:gsLst>
                  <a:gs pos="0">
                    <a:srgbClr val="006587"/>
                  </a:gs>
                  <a:gs pos="100000">
                    <a:srgbClr val="0099CC"/>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0099CC"/>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55675" name="Rectangle 27"/>
            <p:cNvSpPr>
              <a:spLocks noChangeAspect="1" noChangeArrowheads="1"/>
            </p:cNvSpPr>
            <p:nvPr/>
          </p:nvSpPr>
          <p:spPr bwMode="gray">
            <a:xfrm>
              <a:off x="2127" y="2986"/>
              <a:ext cx="5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b="1">
                  <a:latin typeface="Arial" pitchFamily="34" charset="0"/>
                  <a:ea typeface="华文细黑" pitchFamily="2" charset="-122"/>
                </a:rPr>
                <a:t>融合</a:t>
              </a:r>
            </a:p>
          </p:txBody>
        </p:sp>
        <p:grpSp>
          <p:nvGrpSpPr>
            <p:cNvPr id="155676" name="Group 28"/>
            <p:cNvGrpSpPr>
              <a:grpSpLocks noChangeAspect="1"/>
            </p:cNvGrpSpPr>
            <p:nvPr/>
          </p:nvGrpSpPr>
          <p:grpSpPr bwMode="auto">
            <a:xfrm>
              <a:off x="539" y="2844"/>
              <a:ext cx="441" cy="180"/>
              <a:chOff x="2644" y="2841"/>
              <a:chExt cx="563" cy="529"/>
            </a:xfrm>
          </p:grpSpPr>
          <p:sp>
            <p:nvSpPr>
              <p:cNvPr id="155677" name="AutoShape 29"/>
              <p:cNvSpPr>
                <a:spLocks noChangeAspect="1"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8" name="AutoShape 30"/>
              <p:cNvSpPr>
                <a:spLocks noChangeAspect="1"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9" name="AutoShape 31"/>
              <p:cNvSpPr>
                <a:spLocks noChangeAspect="1" noChangeArrowheads="1"/>
              </p:cNvSpPr>
              <p:nvPr/>
            </p:nvSpPr>
            <p:spPr bwMode="gray">
              <a:xfrm>
                <a:off x="2644" y="2841"/>
                <a:ext cx="563" cy="438"/>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55680" name="Group 32"/>
            <p:cNvGrpSpPr>
              <a:grpSpLocks noChangeAspect="1"/>
            </p:cNvGrpSpPr>
            <p:nvPr/>
          </p:nvGrpSpPr>
          <p:grpSpPr bwMode="auto">
            <a:xfrm>
              <a:off x="295" y="2908"/>
              <a:ext cx="1366" cy="544"/>
              <a:chOff x="1185" y="2206"/>
              <a:chExt cx="1743" cy="1599"/>
            </a:xfrm>
          </p:grpSpPr>
          <p:sp>
            <p:nvSpPr>
              <p:cNvPr id="155681" name="AutoShape 33"/>
              <p:cNvSpPr>
                <a:spLocks noChangeAspect="1" noChangeArrowheads="1"/>
              </p:cNvSpPr>
              <p:nvPr/>
            </p:nvSpPr>
            <p:spPr bwMode="gray">
              <a:xfrm>
                <a:off x="1185" y="2458"/>
                <a:ext cx="1731" cy="1347"/>
              </a:xfrm>
              <a:prstGeom prst="diamond">
                <a:avLst/>
              </a:prstGeom>
              <a:solidFill>
                <a:srgbClr val="CCFFCC"/>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FFCC"/>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82" name="AutoShape 34"/>
              <p:cNvSpPr>
                <a:spLocks noChangeAspect="1" noChangeArrowheads="1"/>
              </p:cNvSpPr>
              <p:nvPr/>
            </p:nvSpPr>
            <p:spPr bwMode="gray">
              <a:xfrm>
                <a:off x="1186" y="2327"/>
                <a:ext cx="1731" cy="1347"/>
              </a:xfrm>
              <a:prstGeom prst="diamond">
                <a:avLst/>
              </a:prstGeom>
              <a:solidFill>
                <a:srgbClr val="66FF66"/>
              </a:solidFill>
              <a:ln w="9525">
                <a:miter lim="800000"/>
                <a:headEnd/>
                <a:tailEnd/>
              </a:ln>
              <a:scene3d>
                <a:camera prst="legacyObliqueBottom"/>
                <a:lightRig rig="legacyFlat2" dir="t"/>
              </a:scene3d>
              <a:sp3d extrusionH="227000" prstMaterial="legacyMatte">
                <a:bevelT w="13500" h="13500" prst="angle"/>
                <a:bevelB w="13500" h="13500" prst="angle"/>
                <a:extrusionClr>
                  <a:srgbClr val="66FF6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83" name="AutoShape 35"/>
              <p:cNvSpPr>
                <a:spLocks noChangeAspect="1" noChangeArrowheads="1"/>
              </p:cNvSpPr>
              <p:nvPr/>
            </p:nvSpPr>
            <p:spPr bwMode="gray">
              <a:xfrm>
                <a:off x="1197" y="2206"/>
                <a:ext cx="1731" cy="1347"/>
              </a:xfrm>
              <a:prstGeom prst="diamond">
                <a:avLst/>
              </a:prstGeom>
              <a:gradFill rotWithShape="1">
                <a:gsLst>
                  <a:gs pos="0">
                    <a:srgbClr val="009B4E"/>
                  </a:gs>
                  <a:gs pos="100000">
                    <a:srgbClr val="00CC66"/>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00CC6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55684" name="Rectangle 36"/>
            <p:cNvSpPr>
              <a:spLocks noChangeAspect="1" noChangeArrowheads="1"/>
            </p:cNvSpPr>
            <p:nvPr/>
          </p:nvSpPr>
          <p:spPr bwMode="gray">
            <a:xfrm>
              <a:off x="643" y="2995"/>
              <a:ext cx="69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b="1">
                  <a:latin typeface="Arial" pitchFamily="34" charset="0"/>
                  <a:ea typeface="华文细黑" pitchFamily="2" charset="-122"/>
                </a:rPr>
                <a:t>虚拟化</a:t>
              </a:r>
            </a:p>
          </p:txBody>
        </p:sp>
        <p:grpSp>
          <p:nvGrpSpPr>
            <p:cNvPr id="155685" name="Group 37"/>
            <p:cNvGrpSpPr>
              <a:grpSpLocks noChangeAspect="1"/>
            </p:cNvGrpSpPr>
            <p:nvPr/>
          </p:nvGrpSpPr>
          <p:grpSpPr bwMode="auto">
            <a:xfrm>
              <a:off x="1417" y="3198"/>
              <a:ext cx="441" cy="180"/>
              <a:chOff x="2644" y="2841"/>
              <a:chExt cx="563" cy="529"/>
            </a:xfrm>
          </p:grpSpPr>
          <p:sp>
            <p:nvSpPr>
              <p:cNvPr id="155686" name="AutoShape 38"/>
              <p:cNvSpPr>
                <a:spLocks noChangeAspect="1"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87" name="AutoShape 39"/>
              <p:cNvSpPr>
                <a:spLocks noChangeAspect="1"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88" name="AutoShape 40"/>
              <p:cNvSpPr>
                <a:spLocks noChangeAspect="1" noChangeArrowheads="1"/>
              </p:cNvSpPr>
              <p:nvPr/>
            </p:nvSpPr>
            <p:spPr bwMode="gray">
              <a:xfrm>
                <a:off x="2644" y="2841"/>
                <a:ext cx="563" cy="438"/>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grpSp>
        <p:nvGrpSpPr>
          <p:cNvPr id="155689" name="Group 41"/>
          <p:cNvGrpSpPr>
            <a:grpSpLocks/>
          </p:cNvGrpSpPr>
          <p:nvPr/>
        </p:nvGrpSpPr>
        <p:grpSpPr bwMode="auto">
          <a:xfrm>
            <a:off x="1116013" y="1628775"/>
            <a:ext cx="3816350" cy="2838450"/>
            <a:chOff x="2112" y="1706"/>
            <a:chExt cx="2404" cy="1788"/>
          </a:xfrm>
        </p:grpSpPr>
        <p:pic>
          <p:nvPicPr>
            <p:cNvPr id="155690" name="Picture 42" descr="S10508-V_F_1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 y="1706"/>
              <a:ext cx="1097"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91" name="Picture 43" descr="S10512_F_1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 y="1965"/>
              <a:ext cx="910"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92" name="Picture 44" descr="S10508_F_10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2205"/>
              <a:ext cx="859" cy="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93" name="Picture 45" descr="S10504_F_10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 y="2639"/>
              <a:ext cx="1050"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5694" name="Picture 46" descr="公司精美素材图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2060575"/>
            <a:ext cx="229870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43378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Line 2"/>
          <p:cNvSpPr>
            <a:spLocks noChangeShapeType="1"/>
          </p:cNvSpPr>
          <p:nvPr/>
        </p:nvSpPr>
        <p:spPr bwMode="auto">
          <a:xfrm>
            <a:off x="7629525" y="27701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19"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p>
            <a:pPr eaLnBrk="1" hangingPunct="1"/>
            <a:r>
              <a:rPr lang="en-US" altLang="zh-CN" smtClean="0">
                <a:effectLst/>
                <a:latin typeface="华文细黑" pitchFamily="2" charset="-122"/>
                <a:ea typeface="黑体" pitchFamily="49" charset="-122"/>
              </a:rPr>
              <a:t>S10500</a:t>
            </a:r>
            <a:r>
              <a:rPr lang="zh-CN" altLang="en-US" smtClean="0">
                <a:effectLst/>
                <a:latin typeface="华文细黑" pitchFamily="2" charset="-122"/>
                <a:ea typeface="黑体" pitchFamily="49" charset="-122"/>
              </a:rPr>
              <a:t>实现严格意义上的完全无阻塞</a:t>
            </a:r>
          </a:p>
        </p:txBody>
      </p:sp>
      <p:sp>
        <p:nvSpPr>
          <p:cNvPr id="162820" name="Line 4"/>
          <p:cNvSpPr>
            <a:spLocks noChangeShapeType="1"/>
          </p:cNvSpPr>
          <p:nvPr/>
        </p:nvSpPr>
        <p:spPr bwMode="auto">
          <a:xfrm>
            <a:off x="5737225" y="4219575"/>
            <a:ext cx="1062038"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21" name="Line 5"/>
          <p:cNvSpPr>
            <a:spLocks noChangeShapeType="1"/>
          </p:cNvSpPr>
          <p:nvPr/>
        </p:nvSpPr>
        <p:spPr bwMode="auto">
          <a:xfrm flipH="1">
            <a:off x="5737225" y="1636713"/>
            <a:ext cx="1082675" cy="246062"/>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2" name="Line 6"/>
          <p:cNvSpPr>
            <a:spLocks noChangeShapeType="1"/>
          </p:cNvSpPr>
          <p:nvPr/>
        </p:nvSpPr>
        <p:spPr bwMode="auto">
          <a:xfrm>
            <a:off x="5737225" y="2247900"/>
            <a:ext cx="1076325" cy="162242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3" name="Line 7"/>
          <p:cNvSpPr>
            <a:spLocks noChangeShapeType="1"/>
          </p:cNvSpPr>
          <p:nvPr/>
        </p:nvSpPr>
        <p:spPr bwMode="auto">
          <a:xfrm flipH="1">
            <a:off x="5737225" y="1952625"/>
            <a:ext cx="1062038" cy="1858963"/>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4" name="Line 8"/>
          <p:cNvSpPr>
            <a:spLocks noChangeShapeType="1"/>
          </p:cNvSpPr>
          <p:nvPr/>
        </p:nvSpPr>
        <p:spPr bwMode="auto">
          <a:xfrm flipH="1">
            <a:off x="5737225" y="2860675"/>
            <a:ext cx="1082675" cy="68263"/>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5" name="Line 9"/>
          <p:cNvSpPr>
            <a:spLocks noChangeShapeType="1"/>
          </p:cNvSpPr>
          <p:nvPr/>
        </p:nvSpPr>
        <p:spPr bwMode="auto">
          <a:xfrm flipH="1">
            <a:off x="5732463" y="3063875"/>
            <a:ext cx="1087437" cy="942975"/>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6" name="Line 10"/>
          <p:cNvSpPr>
            <a:spLocks noChangeShapeType="1"/>
          </p:cNvSpPr>
          <p:nvPr/>
        </p:nvSpPr>
        <p:spPr bwMode="auto">
          <a:xfrm>
            <a:off x="5737225" y="3132138"/>
            <a:ext cx="1082675" cy="957262"/>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7" name="Line 11"/>
          <p:cNvSpPr>
            <a:spLocks noChangeShapeType="1"/>
          </p:cNvSpPr>
          <p:nvPr/>
        </p:nvSpPr>
        <p:spPr bwMode="auto">
          <a:xfrm flipH="1" flipV="1">
            <a:off x="5737225" y="1976438"/>
            <a:ext cx="1082675" cy="747712"/>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8" name="Line 12"/>
          <p:cNvSpPr>
            <a:spLocks noChangeShapeType="1"/>
          </p:cNvSpPr>
          <p:nvPr/>
        </p:nvSpPr>
        <p:spPr bwMode="auto">
          <a:xfrm flipH="1">
            <a:off x="5708650" y="1698625"/>
            <a:ext cx="1082675" cy="1157288"/>
          </a:xfrm>
          <a:prstGeom prst="line">
            <a:avLst/>
          </a:prstGeom>
          <a:noFill/>
          <a:ln w="28575">
            <a:solidFill>
              <a:schemeClr val="accent1"/>
            </a:solidFill>
            <a:round/>
            <a:headEnd type="triangle"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62829" name="Line 13"/>
          <p:cNvSpPr>
            <a:spLocks noChangeShapeType="1"/>
          </p:cNvSpPr>
          <p:nvPr/>
        </p:nvSpPr>
        <p:spPr bwMode="auto">
          <a:xfrm flipV="1">
            <a:off x="3727450" y="2068513"/>
            <a:ext cx="968375" cy="197167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30" name="Line 14"/>
          <p:cNvSpPr>
            <a:spLocks noChangeShapeType="1"/>
          </p:cNvSpPr>
          <p:nvPr/>
        </p:nvSpPr>
        <p:spPr bwMode="auto">
          <a:xfrm flipV="1">
            <a:off x="3748088" y="4248150"/>
            <a:ext cx="973137" cy="4763"/>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31" name="Line 15"/>
          <p:cNvSpPr>
            <a:spLocks noChangeShapeType="1"/>
          </p:cNvSpPr>
          <p:nvPr/>
        </p:nvSpPr>
        <p:spPr bwMode="auto">
          <a:xfrm>
            <a:off x="3763963" y="1833563"/>
            <a:ext cx="947737" cy="91122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2" name="Line 16"/>
          <p:cNvSpPr>
            <a:spLocks noChangeShapeType="1"/>
          </p:cNvSpPr>
          <p:nvPr/>
        </p:nvSpPr>
        <p:spPr bwMode="auto">
          <a:xfrm>
            <a:off x="3743325" y="2033588"/>
            <a:ext cx="977900" cy="177800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3" name="Line 17"/>
          <p:cNvSpPr>
            <a:spLocks noChangeShapeType="1"/>
          </p:cNvSpPr>
          <p:nvPr/>
        </p:nvSpPr>
        <p:spPr bwMode="auto">
          <a:xfrm>
            <a:off x="3763963" y="2917825"/>
            <a:ext cx="947737" cy="373063"/>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4" name="Line 18"/>
          <p:cNvSpPr>
            <a:spLocks noChangeShapeType="1"/>
          </p:cNvSpPr>
          <p:nvPr/>
        </p:nvSpPr>
        <p:spPr bwMode="auto">
          <a:xfrm>
            <a:off x="3763963" y="3132138"/>
            <a:ext cx="954087" cy="88900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9"/>
          <p:cNvSpPr>
            <a:spLocks noChangeShapeType="1"/>
          </p:cNvSpPr>
          <p:nvPr/>
        </p:nvSpPr>
        <p:spPr bwMode="auto">
          <a:xfrm flipV="1">
            <a:off x="3763963" y="1892300"/>
            <a:ext cx="952500" cy="83185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20"/>
          <p:cNvSpPr>
            <a:spLocks noChangeShapeType="1"/>
          </p:cNvSpPr>
          <p:nvPr/>
        </p:nvSpPr>
        <p:spPr bwMode="auto">
          <a:xfrm>
            <a:off x="3743325" y="1636713"/>
            <a:ext cx="989013" cy="19685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Text Box 21"/>
          <p:cNvSpPr txBox="1">
            <a:spLocks noChangeArrowheads="1"/>
          </p:cNvSpPr>
          <p:nvPr/>
        </p:nvSpPr>
        <p:spPr bwMode="auto">
          <a:xfrm>
            <a:off x="4711700" y="3670300"/>
            <a:ext cx="1020763"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38" name="Text Box 22"/>
          <p:cNvSpPr txBox="1">
            <a:spLocks noChangeArrowheads="1"/>
          </p:cNvSpPr>
          <p:nvPr/>
        </p:nvSpPr>
        <p:spPr bwMode="auto">
          <a:xfrm>
            <a:off x="4716463" y="1628775"/>
            <a:ext cx="1020762"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39" name="Text Box 23"/>
          <p:cNvSpPr txBox="1">
            <a:spLocks noChangeArrowheads="1"/>
          </p:cNvSpPr>
          <p:nvPr/>
        </p:nvSpPr>
        <p:spPr bwMode="auto">
          <a:xfrm>
            <a:off x="4679950" y="2660650"/>
            <a:ext cx="1033463"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0" name="Text Box 24"/>
          <p:cNvSpPr txBox="1">
            <a:spLocks noChangeArrowheads="1"/>
          </p:cNvSpPr>
          <p:nvPr/>
        </p:nvSpPr>
        <p:spPr bwMode="auto">
          <a:xfrm>
            <a:off x="2889250" y="1490663"/>
            <a:ext cx="874713"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1" name="Text Box 25"/>
          <p:cNvSpPr txBox="1">
            <a:spLocks noChangeArrowheads="1"/>
          </p:cNvSpPr>
          <p:nvPr/>
        </p:nvSpPr>
        <p:spPr bwMode="auto">
          <a:xfrm>
            <a:off x="2889250" y="2589213"/>
            <a:ext cx="874713"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2" name="Text Box 26"/>
          <p:cNvSpPr txBox="1">
            <a:spLocks noChangeArrowheads="1"/>
          </p:cNvSpPr>
          <p:nvPr/>
        </p:nvSpPr>
        <p:spPr bwMode="auto">
          <a:xfrm>
            <a:off x="2889250" y="3676650"/>
            <a:ext cx="874713" cy="700088"/>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3" name="Text Box 27"/>
          <p:cNvSpPr txBox="1">
            <a:spLocks noChangeArrowheads="1"/>
          </p:cNvSpPr>
          <p:nvPr/>
        </p:nvSpPr>
        <p:spPr bwMode="auto">
          <a:xfrm>
            <a:off x="6799263" y="1500188"/>
            <a:ext cx="874712"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4" name="Text Box 28"/>
          <p:cNvSpPr txBox="1">
            <a:spLocks noChangeArrowheads="1"/>
          </p:cNvSpPr>
          <p:nvPr/>
        </p:nvSpPr>
        <p:spPr bwMode="auto">
          <a:xfrm>
            <a:off x="6799263" y="2598738"/>
            <a:ext cx="874712"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5" name="Text Box 29"/>
          <p:cNvSpPr txBox="1">
            <a:spLocks noChangeArrowheads="1"/>
          </p:cNvSpPr>
          <p:nvPr/>
        </p:nvSpPr>
        <p:spPr bwMode="auto">
          <a:xfrm>
            <a:off x="6799263" y="3686175"/>
            <a:ext cx="874712"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6" name="Text Box 30"/>
          <p:cNvSpPr txBox="1">
            <a:spLocks noChangeArrowheads="1"/>
          </p:cNvSpPr>
          <p:nvPr/>
        </p:nvSpPr>
        <p:spPr bwMode="auto">
          <a:xfrm>
            <a:off x="3597275" y="1546225"/>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zh-CN" altLang="zh-CN" sz="1400" b="1">
              <a:latin typeface="华文细黑" pitchFamily="2" charset="-122"/>
              <a:ea typeface="华文细黑" pitchFamily="2" charset="-122"/>
              <a:cs typeface="Arial" pitchFamily="34" charset="0"/>
            </a:endParaRPr>
          </a:p>
        </p:txBody>
      </p:sp>
      <p:sp>
        <p:nvSpPr>
          <p:cNvPr id="162847" name="Text Box 31"/>
          <p:cNvSpPr txBox="1">
            <a:spLocks noChangeArrowheads="1"/>
          </p:cNvSpPr>
          <p:nvPr/>
        </p:nvSpPr>
        <p:spPr bwMode="auto">
          <a:xfrm>
            <a:off x="3173413" y="2792413"/>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zh-CN" altLang="zh-CN" sz="1400" b="1">
              <a:latin typeface="华文细黑" pitchFamily="2" charset="-122"/>
              <a:ea typeface="华文细黑" pitchFamily="2" charset="-122"/>
              <a:cs typeface="Arial" pitchFamily="34" charset="0"/>
            </a:endParaRPr>
          </a:p>
        </p:txBody>
      </p:sp>
      <p:sp>
        <p:nvSpPr>
          <p:cNvPr id="162848" name="Text Box 32"/>
          <p:cNvSpPr txBox="1">
            <a:spLocks noChangeArrowheads="1"/>
          </p:cNvSpPr>
          <p:nvPr/>
        </p:nvSpPr>
        <p:spPr bwMode="auto">
          <a:xfrm>
            <a:off x="3173413" y="3879850"/>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zh-CN" altLang="zh-CN" sz="1400" b="1">
              <a:latin typeface="华文细黑" pitchFamily="2" charset="-122"/>
              <a:ea typeface="华文细黑" pitchFamily="2" charset="-122"/>
              <a:cs typeface="Arial" pitchFamily="34" charset="0"/>
            </a:endParaRPr>
          </a:p>
        </p:txBody>
      </p:sp>
      <p:sp>
        <p:nvSpPr>
          <p:cNvPr id="162849" name="Line 33"/>
          <p:cNvSpPr>
            <a:spLocks noChangeShapeType="1"/>
          </p:cNvSpPr>
          <p:nvPr/>
        </p:nvSpPr>
        <p:spPr bwMode="auto">
          <a:xfrm>
            <a:off x="2490788" y="1627188"/>
            <a:ext cx="398462" cy="0"/>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0" name="Line 34"/>
          <p:cNvSpPr>
            <a:spLocks noChangeShapeType="1"/>
          </p:cNvSpPr>
          <p:nvPr/>
        </p:nvSpPr>
        <p:spPr bwMode="auto">
          <a:xfrm>
            <a:off x="2490788" y="1795463"/>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1" name="Line 35"/>
          <p:cNvSpPr>
            <a:spLocks noChangeShapeType="1"/>
          </p:cNvSpPr>
          <p:nvPr/>
        </p:nvSpPr>
        <p:spPr bwMode="auto">
          <a:xfrm>
            <a:off x="2490788" y="2011363"/>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2" name="Line 36"/>
          <p:cNvSpPr>
            <a:spLocks noChangeShapeType="1"/>
          </p:cNvSpPr>
          <p:nvPr/>
        </p:nvSpPr>
        <p:spPr bwMode="auto">
          <a:xfrm>
            <a:off x="2490788" y="2732088"/>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3" name="Line 37"/>
          <p:cNvSpPr>
            <a:spLocks noChangeShapeType="1"/>
          </p:cNvSpPr>
          <p:nvPr/>
        </p:nvSpPr>
        <p:spPr bwMode="auto">
          <a:xfrm>
            <a:off x="2490788" y="2947988"/>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4" name="Line 38"/>
          <p:cNvSpPr>
            <a:spLocks noChangeShapeType="1"/>
          </p:cNvSpPr>
          <p:nvPr/>
        </p:nvSpPr>
        <p:spPr bwMode="auto">
          <a:xfrm>
            <a:off x="2490788" y="3163888"/>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5" name="Line 39"/>
          <p:cNvSpPr>
            <a:spLocks noChangeShapeType="1"/>
          </p:cNvSpPr>
          <p:nvPr/>
        </p:nvSpPr>
        <p:spPr bwMode="auto">
          <a:xfrm>
            <a:off x="2490788" y="3811588"/>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6" name="Line 40"/>
          <p:cNvSpPr>
            <a:spLocks noChangeShapeType="1"/>
          </p:cNvSpPr>
          <p:nvPr/>
        </p:nvSpPr>
        <p:spPr bwMode="auto">
          <a:xfrm>
            <a:off x="7666038" y="1641475"/>
            <a:ext cx="398462"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7" name="Line 41"/>
          <p:cNvSpPr>
            <a:spLocks noChangeShapeType="1"/>
          </p:cNvSpPr>
          <p:nvPr/>
        </p:nvSpPr>
        <p:spPr bwMode="auto">
          <a:xfrm>
            <a:off x="7648575" y="20843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8" name="Line 42"/>
          <p:cNvSpPr>
            <a:spLocks noChangeShapeType="1"/>
          </p:cNvSpPr>
          <p:nvPr/>
        </p:nvSpPr>
        <p:spPr bwMode="auto">
          <a:xfrm>
            <a:off x="7648575" y="29479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9" name="Line 43"/>
          <p:cNvSpPr>
            <a:spLocks noChangeShapeType="1"/>
          </p:cNvSpPr>
          <p:nvPr/>
        </p:nvSpPr>
        <p:spPr bwMode="auto">
          <a:xfrm>
            <a:off x="7648575" y="31638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60" name="Line 44"/>
          <p:cNvSpPr>
            <a:spLocks noChangeShapeType="1"/>
          </p:cNvSpPr>
          <p:nvPr/>
        </p:nvSpPr>
        <p:spPr bwMode="auto">
          <a:xfrm>
            <a:off x="7648575" y="40274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61" name="Line 45"/>
          <p:cNvSpPr>
            <a:spLocks noChangeShapeType="1"/>
          </p:cNvSpPr>
          <p:nvPr/>
        </p:nvSpPr>
        <p:spPr bwMode="auto">
          <a:xfrm>
            <a:off x="7666038" y="4243388"/>
            <a:ext cx="398462"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2862" name="Group 46"/>
          <p:cNvGrpSpPr>
            <a:grpSpLocks/>
          </p:cNvGrpSpPr>
          <p:nvPr/>
        </p:nvGrpSpPr>
        <p:grpSpPr bwMode="auto">
          <a:xfrm>
            <a:off x="8058150" y="1508125"/>
            <a:ext cx="292100" cy="2868613"/>
            <a:chOff x="5434" y="1476"/>
            <a:chExt cx="184" cy="1807"/>
          </a:xfrm>
        </p:grpSpPr>
        <p:grpSp>
          <p:nvGrpSpPr>
            <p:cNvPr id="162863" name="Group 47"/>
            <p:cNvGrpSpPr>
              <a:grpSpLocks/>
            </p:cNvGrpSpPr>
            <p:nvPr/>
          </p:nvGrpSpPr>
          <p:grpSpPr bwMode="auto">
            <a:xfrm>
              <a:off x="5434" y="1476"/>
              <a:ext cx="184" cy="389"/>
              <a:chOff x="5530" y="1656"/>
              <a:chExt cx="184" cy="389"/>
            </a:xfrm>
          </p:grpSpPr>
          <p:sp>
            <p:nvSpPr>
              <p:cNvPr id="162864" name="Text Box 48"/>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1</a:t>
                </a:r>
              </a:p>
            </p:txBody>
          </p:sp>
          <p:sp>
            <p:nvSpPr>
              <p:cNvPr id="162865" name="Text Box 49"/>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2</a:t>
                </a:r>
              </a:p>
            </p:txBody>
          </p:sp>
          <p:sp>
            <p:nvSpPr>
              <p:cNvPr id="162866" name="Text Box 50"/>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3</a:t>
                </a:r>
              </a:p>
            </p:txBody>
          </p:sp>
        </p:grpSp>
        <p:grpSp>
          <p:nvGrpSpPr>
            <p:cNvPr id="162867" name="Group 51"/>
            <p:cNvGrpSpPr>
              <a:grpSpLocks/>
            </p:cNvGrpSpPr>
            <p:nvPr/>
          </p:nvGrpSpPr>
          <p:grpSpPr bwMode="auto">
            <a:xfrm>
              <a:off x="5434" y="2201"/>
              <a:ext cx="184" cy="389"/>
              <a:chOff x="5530" y="1656"/>
              <a:chExt cx="184" cy="389"/>
            </a:xfrm>
          </p:grpSpPr>
          <p:sp>
            <p:nvSpPr>
              <p:cNvPr id="162868" name="Text Box 52"/>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4</a:t>
                </a:r>
              </a:p>
            </p:txBody>
          </p:sp>
          <p:sp>
            <p:nvSpPr>
              <p:cNvPr id="162869" name="Text Box 53"/>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5</a:t>
                </a:r>
              </a:p>
            </p:txBody>
          </p:sp>
          <p:sp>
            <p:nvSpPr>
              <p:cNvPr id="162870" name="Text Box 54"/>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6</a:t>
                </a:r>
              </a:p>
            </p:txBody>
          </p:sp>
        </p:grpSp>
        <p:grpSp>
          <p:nvGrpSpPr>
            <p:cNvPr id="162871" name="Group 55"/>
            <p:cNvGrpSpPr>
              <a:grpSpLocks/>
            </p:cNvGrpSpPr>
            <p:nvPr/>
          </p:nvGrpSpPr>
          <p:grpSpPr bwMode="auto">
            <a:xfrm>
              <a:off x="5434" y="2894"/>
              <a:ext cx="184" cy="389"/>
              <a:chOff x="5530" y="1656"/>
              <a:chExt cx="184" cy="389"/>
            </a:xfrm>
          </p:grpSpPr>
          <p:sp>
            <p:nvSpPr>
              <p:cNvPr id="162872" name="Text Box 56"/>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7</a:t>
                </a:r>
              </a:p>
            </p:txBody>
          </p:sp>
          <p:sp>
            <p:nvSpPr>
              <p:cNvPr id="162873" name="Text Box 57"/>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8</a:t>
                </a:r>
              </a:p>
            </p:txBody>
          </p:sp>
          <p:sp>
            <p:nvSpPr>
              <p:cNvPr id="162874" name="Text Box 58"/>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9</a:t>
                </a:r>
              </a:p>
            </p:txBody>
          </p:sp>
        </p:grpSp>
      </p:grpSp>
      <p:grpSp>
        <p:nvGrpSpPr>
          <p:cNvPr id="162875" name="Group 59"/>
          <p:cNvGrpSpPr>
            <a:grpSpLocks/>
          </p:cNvGrpSpPr>
          <p:nvPr/>
        </p:nvGrpSpPr>
        <p:grpSpPr bwMode="auto">
          <a:xfrm>
            <a:off x="2249488" y="1473200"/>
            <a:ext cx="292100" cy="2868613"/>
            <a:chOff x="5576" y="1752"/>
            <a:chExt cx="184" cy="1807"/>
          </a:xfrm>
        </p:grpSpPr>
        <p:grpSp>
          <p:nvGrpSpPr>
            <p:cNvPr id="162876" name="Group 60"/>
            <p:cNvGrpSpPr>
              <a:grpSpLocks/>
            </p:cNvGrpSpPr>
            <p:nvPr/>
          </p:nvGrpSpPr>
          <p:grpSpPr bwMode="auto">
            <a:xfrm>
              <a:off x="5576" y="1752"/>
              <a:ext cx="184" cy="389"/>
              <a:chOff x="5530" y="1656"/>
              <a:chExt cx="184" cy="389"/>
            </a:xfrm>
          </p:grpSpPr>
          <p:sp>
            <p:nvSpPr>
              <p:cNvPr id="162877" name="Text Box 61"/>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1</a:t>
                </a:r>
              </a:p>
            </p:txBody>
          </p:sp>
          <p:sp>
            <p:nvSpPr>
              <p:cNvPr id="162878" name="Text Box 62"/>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2</a:t>
                </a:r>
              </a:p>
            </p:txBody>
          </p:sp>
          <p:sp>
            <p:nvSpPr>
              <p:cNvPr id="162879" name="Text Box 63"/>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3</a:t>
                </a:r>
              </a:p>
            </p:txBody>
          </p:sp>
        </p:grpSp>
        <p:grpSp>
          <p:nvGrpSpPr>
            <p:cNvPr id="162880" name="Group 64"/>
            <p:cNvGrpSpPr>
              <a:grpSpLocks/>
            </p:cNvGrpSpPr>
            <p:nvPr/>
          </p:nvGrpSpPr>
          <p:grpSpPr bwMode="auto">
            <a:xfrm>
              <a:off x="5576" y="2477"/>
              <a:ext cx="184" cy="389"/>
              <a:chOff x="5530" y="1656"/>
              <a:chExt cx="184" cy="389"/>
            </a:xfrm>
          </p:grpSpPr>
          <p:sp>
            <p:nvSpPr>
              <p:cNvPr id="162881" name="Text Box 65"/>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4</a:t>
                </a:r>
              </a:p>
            </p:txBody>
          </p:sp>
          <p:sp>
            <p:nvSpPr>
              <p:cNvPr id="162882" name="Text Box 66"/>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5</a:t>
                </a:r>
              </a:p>
            </p:txBody>
          </p:sp>
          <p:sp>
            <p:nvSpPr>
              <p:cNvPr id="162883" name="Text Box 67"/>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6</a:t>
                </a:r>
              </a:p>
            </p:txBody>
          </p:sp>
        </p:grpSp>
        <p:grpSp>
          <p:nvGrpSpPr>
            <p:cNvPr id="162884" name="Group 68"/>
            <p:cNvGrpSpPr>
              <a:grpSpLocks/>
            </p:cNvGrpSpPr>
            <p:nvPr/>
          </p:nvGrpSpPr>
          <p:grpSpPr bwMode="auto">
            <a:xfrm>
              <a:off x="5576" y="3170"/>
              <a:ext cx="184" cy="389"/>
              <a:chOff x="5530" y="1656"/>
              <a:chExt cx="184" cy="389"/>
            </a:xfrm>
          </p:grpSpPr>
          <p:sp>
            <p:nvSpPr>
              <p:cNvPr id="162885" name="Text Box 69"/>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7</a:t>
                </a:r>
              </a:p>
            </p:txBody>
          </p:sp>
          <p:sp>
            <p:nvSpPr>
              <p:cNvPr id="162886" name="Text Box 70"/>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8</a:t>
                </a:r>
              </a:p>
            </p:txBody>
          </p:sp>
          <p:sp>
            <p:nvSpPr>
              <p:cNvPr id="162887" name="Text Box 71"/>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9</a:t>
                </a:r>
              </a:p>
            </p:txBody>
          </p:sp>
        </p:grpSp>
      </p:grpSp>
      <p:sp>
        <p:nvSpPr>
          <p:cNvPr id="162888" name="Line 72"/>
          <p:cNvSpPr>
            <a:spLocks noChangeShapeType="1"/>
          </p:cNvSpPr>
          <p:nvPr/>
        </p:nvSpPr>
        <p:spPr bwMode="auto">
          <a:xfrm>
            <a:off x="3744913" y="4248150"/>
            <a:ext cx="985837" cy="317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89" name="Line 73"/>
          <p:cNvSpPr>
            <a:spLocks noChangeShapeType="1"/>
          </p:cNvSpPr>
          <p:nvPr/>
        </p:nvSpPr>
        <p:spPr bwMode="auto">
          <a:xfrm>
            <a:off x="5708650" y="4213225"/>
            <a:ext cx="1089025" cy="317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90" name="Line 74"/>
          <p:cNvSpPr>
            <a:spLocks noChangeShapeType="1"/>
          </p:cNvSpPr>
          <p:nvPr/>
        </p:nvSpPr>
        <p:spPr bwMode="auto">
          <a:xfrm>
            <a:off x="2497138" y="4243388"/>
            <a:ext cx="400050"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91" name="Line 75"/>
          <p:cNvSpPr>
            <a:spLocks noChangeShapeType="1"/>
          </p:cNvSpPr>
          <p:nvPr/>
        </p:nvSpPr>
        <p:spPr bwMode="auto">
          <a:xfrm>
            <a:off x="7659688" y="3811588"/>
            <a:ext cx="400050"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92" name="Line 76"/>
          <p:cNvSpPr>
            <a:spLocks noChangeShapeType="1"/>
          </p:cNvSpPr>
          <p:nvPr/>
        </p:nvSpPr>
        <p:spPr bwMode="auto">
          <a:xfrm flipV="1">
            <a:off x="3725863" y="2928938"/>
            <a:ext cx="993775" cy="121602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93" name="Line 77"/>
          <p:cNvSpPr>
            <a:spLocks noChangeShapeType="1"/>
          </p:cNvSpPr>
          <p:nvPr/>
        </p:nvSpPr>
        <p:spPr bwMode="auto">
          <a:xfrm flipH="1">
            <a:off x="5707063" y="1706563"/>
            <a:ext cx="1082675" cy="1155700"/>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94" name="Line 78"/>
          <p:cNvSpPr>
            <a:spLocks noChangeShapeType="1"/>
          </p:cNvSpPr>
          <p:nvPr/>
        </p:nvSpPr>
        <p:spPr bwMode="auto">
          <a:xfrm>
            <a:off x="2495550" y="4027488"/>
            <a:ext cx="400050"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95" name="Line 79"/>
          <p:cNvSpPr>
            <a:spLocks noChangeShapeType="1"/>
          </p:cNvSpPr>
          <p:nvPr/>
        </p:nvSpPr>
        <p:spPr bwMode="auto">
          <a:xfrm>
            <a:off x="7664450" y="1868488"/>
            <a:ext cx="400050" cy="0"/>
          </a:xfrm>
          <a:prstGeom prst="line">
            <a:avLst/>
          </a:prstGeom>
          <a:noFill/>
          <a:ln w="28575">
            <a:solidFill>
              <a:schemeClr val="accent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2896" name="Text Box 80"/>
          <p:cNvSpPr txBox="1">
            <a:spLocks noChangeArrowheads="1"/>
          </p:cNvSpPr>
          <p:nvPr/>
        </p:nvSpPr>
        <p:spPr bwMode="auto">
          <a:xfrm>
            <a:off x="2949575" y="1193800"/>
            <a:ext cx="641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华文细黑" pitchFamily="2" charset="-122"/>
                <a:ea typeface="华文细黑" pitchFamily="2" charset="-122"/>
              </a:rPr>
              <a:t>线卡板</a:t>
            </a:r>
          </a:p>
        </p:txBody>
      </p:sp>
      <p:sp>
        <p:nvSpPr>
          <p:cNvPr id="162897" name="Text Box 81"/>
          <p:cNvSpPr txBox="1">
            <a:spLocks noChangeArrowheads="1"/>
          </p:cNvSpPr>
          <p:nvPr/>
        </p:nvSpPr>
        <p:spPr bwMode="auto">
          <a:xfrm>
            <a:off x="6910388" y="1265238"/>
            <a:ext cx="64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华文细黑" pitchFamily="2" charset="-122"/>
                <a:ea typeface="华文细黑" pitchFamily="2" charset="-122"/>
              </a:rPr>
              <a:t>线卡板</a:t>
            </a:r>
          </a:p>
        </p:txBody>
      </p:sp>
      <p:sp>
        <p:nvSpPr>
          <p:cNvPr id="162898" name="Text Box 82"/>
          <p:cNvSpPr txBox="1">
            <a:spLocks noChangeArrowheads="1"/>
          </p:cNvSpPr>
          <p:nvPr/>
        </p:nvSpPr>
        <p:spPr bwMode="auto">
          <a:xfrm>
            <a:off x="4894263" y="1338263"/>
            <a:ext cx="64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华文细黑" pitchFamily="2" charset="-122"/>
                <a:ea typeface="华文细黑" pitchFamily="2" charset="-122"/>
              </a:rPr>
              <a:t>交换网</a:t>
            </a:r>
          </a:p>
        </p:txBody>
      </p:sp>
      <p:sp>
        <p:nvSpPr>
          <p:cNvPr id="474195" name="Text Box 83"/>
          <p:cNvSpPr txBox="1">
            <a:spLocks noChangeArrowheads="1"/>
          </p:cNvSpPr>
          <p:nvPr/>
        </p:nvSpPr>
        <p:spPr bwMode="auto">
          <a:xfrm>
            <a:off x="361950" y="1436688"/>
            <a:ext cx="1724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chemeClr val="accent2"/>
                </a:solidFill>
                <a:latin typeface="华文细黑" pitchFamily="2" charset="-122"/>
                <a:ea typeface="华文细黑" pitchFamily="2" charset="-122"/>
              </a:rPr>
              <a:t>IN_1 =&gt; OUT_1</a:t>
            </a:r>
          </a:p>
        </p:txBody>
      </p:sp>
      <p:sp>
        <p:nvSpPr>
          <p:cNvPr id="474196" name="Text Box 84"/>
          <p:cNvSpPr txBox="1">
            <a:spLocks noChangeArrowheads="1"/>
          </p:cNvSpPr>
          <p:nvPr/>
        </p:nvSpPr>
        <p:spPr bwMode="auto">
          <a:xfrm>
            <a:off x="361950" y="1797050"/>
            <a:ext cx="1724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rgbClr val="FF3300"/>
                </a:solidFill>
                <a:latin typeface="华文细黑" pitchFamily="2" charset="-122"/>
                <a:ea typeface="华文细黑" pitchFamily="2" charset="-122"/>
              </a:rPr>
              <a:t>IN_3 =&gt; OUT_4</a:t>
            </a:r>
          </a:p>
        </p:txBody>
      </p:sp>
      <p:sp>
        <p:nvSpPr>
          <p:cNvPr id="474197" name="Text Box 85"/>
          <p:cNvSpPr txBox="1">
            <a:spLocks noChangeArrowheads="1"/>
          </p:cNvSpPr>
          <p:nvPr/>
        </p:nvSpPr>
        <p:spPr bwMode="auto">
          <a:xfrm>
            <a:off x="358775" y="27320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rgbClr val="FF9900"/>
                </a:solidFill>
                <a:latin typeface="华文细黑" pitchFamily="2" charset="-122"/>
                <a:ea typeface="华文细黑" pitchFamily="2" charset="-122"/>
              </a:rPr>
              <a:t>IN_5 =&gt; OUT_2</a:t>
            </a:r>
            <a:endParaRPr kumimoji="0" lang="en-US" altLang="zh-CN" sz="1800">
              <a:solidFill>
                <a:srgbClr val="FF9900"/>
              </a:solidFill>
              <a:latin typeface="华文细黑" pitchFamily="2" charset="-122"/>
              <a:ea typeface="华文细黑" pitchFamily="2" charset="-122"/>
            </a:endParaRPr>
          </a:p>
        </p:txBody>
      </p:sp>
      <p:sp>
        <p:nvSpPr>
          <p:cNvPr id="474198" name="Text Box 86"/>
          <p:cNvSpPr txBox="1">
            <a:spLocks noChangeArrowheads="1"/>
          </p:cNvSpPr>
          <p:nvPr/>
        </p:nvSpPr>
        <p:spPr bwMode="auto">
          <a:xfrm>
            <a:off x="358775" y="3597275"/>
            <a:ext cx="1797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rgbClr val="008000"/>
                </a:solidFill>
                <a:latin typeface="华文细黑" pitchFamily="2" charset="-122"/>
                <a:ea typeface="华文细黑" pitchFamily="2" charset="-122"/>
              </a:rPr>
              <a:t>IN_7 =&gt; OUT_3</a:t>
            </a:r>
            <a:endParaRPr kumimoji="0" lang="en-US" altLang="zh-CN" sz="1800">
              <a:solidFill>
                <a:srgbClr val="008000"/>
              </a:solidFill>
              <a:latin typeface="华文细黑" pitchFamily="2" charset="-122"/>
              <a:ea typeface="华文细黑" pitchFamily="2" charset="-122"/>
            </a:endParaRPr>
          </a:p>
        </p:txBody>
      </p:sp>
      <p:grpSp>
        <p:nvGrpSpPr>
          <p:cNvPr id="10" name="Group 87"/>
          <p:cNvGrpSpPr>
            <a:grpSpLocks/>
          </p:cNvGrpSpPr>
          <p:nvPr/>
        </p:nvGrpSpPr>
        <p:grpSpPr bwMode="auto">
          <a:xfrm>
            <a:off x="2447925" y="1438275"/>
            <a:ext cx="5616575" cy="2203450"/>
            <a:chOff x="1564" y="1267"/>
            <a:chExt cx="3538" cy="1388"/>
          </a:xfrm>
        </p:grpSpPr>
        <p:sp>
          <p:nvSpPr>
            <p:cNvPr id="162904" name="Line 88"/>
            <p:cNvSpPr>
              <a:spLocks noChangeShapeType="1"/>
            </p:cNvSpPr>
            <p:nvPr/>
          </p:nvSpPr>
          <p:spPr bwMode="auto">
            <a:xfrm>
              <a:off x="4849" y="1392"/>
              <a:ext cx="253"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05" name="Line 89"/>
            <p:cNvSpPr>
              <a:spLocks noChangeShapeType="1"/>
            </p:cNvSpPr>
            <p:nvPr/>
          </p:nvSpPr>
          <p:spPr bwMode="auto">
            <a:xfrm>
              <a:off x="1564" y="1368"/>
              <a:ext cx="253"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06" name="Text Box 90"/>
            <p:cNvSpPr txBox="1">
              <a:spLocks noChangeArrowheads="1"/>
            </p:cNvSpPr>
            <p:nvPr/>
          </p:nvSpPr>
          <p:spPr bwMode="auto">
            <a:xfrm>
              <a:off x="2368" y="1267"/>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07" name="Text Box 91"/>
            <p:cNvSpPr txBox="1">
              <a:spLocks noChangeArrowheads="1"/>
            </p:cNvSpPr>
            <p:nvPr/>
          </p:nvSpPr>
          <p:spPr bwMode="auto">
            <a:xfrm rot="2154255">
              <a:off x="2378" y="1440"/>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08" name="Text Box 92"/>
            <p:cNvSpPr txBox="1">
              <a:spLocks noChangeArrowheads="1"/>
            </p:cNvSpPr>
            <p:nvPr/>
          </p:nvSpPr>
          <p:spPr bwMode="auto">
            <a:xfrm rot="2787403">
              <a:off x="2397" y="1713"/>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09" name="Text Box 93"/>
            <p:cNvSpPr txBox="1">
              <a:spLocks noChangeArrowheads="1"/>
            </p:cNvSpPr>
            <p:nvPr/>
          </p:nvSpPr>
          <p:spPr bwMode="auto">
            <a:xfrm rot="-474312">
              <a:off x="3606" y="1345"/>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10" name="Text Box 94"/>
            <p:cNvSpPr txBox="1">
              <a:spLocks noChangeArrowheads="1"/>
            </p:cNvSpPr>
            <p:nvPr/>
          </p:nvSpPr>
          <p:spPr bwMode="auto">
            <a:xfrm rot="-2308734">
              <a:off x="3673" y="1748"/>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11" name="Text Box 95"/>
            <p:cNvSpPr txBox="1">
              <a:spLocks noChangeArrowheads="1"/>
            </p:cNvSpPr>
            <p:nvPr/>
          </p:nvSpPr>
          <p:spPr bwMode="auto">
            <a:xfrm rot="-2308734">
              <a:off x="3537" y="2482"/>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grpSp>
      <p:grpSp>
        <p:nvGrpSpPr>
          <p:cNvPr id="11" name="Group 96"/>
          <p:cNvGrpSpPr>
            <a:grpSpLocks/>
          </p:cNvGrpSpPr>
          <p:nvPr/>
        </p:nvGrpSpPr>
        <p:grpSpPr bwMode="auto">
          <a:xfrm>
            <a:off x="2447925" y="1509713"/>
            <a:ext cx="5614988" cy="2449512"/>
            <a:chOff x="1565" y="1299"/>
            <a:chExt cx="3537" cy="1543"/>
          </a:xfrm>
        </p:grpSpPr>
        <p:sp>
          <p:nvSpPr>
            <p:cNvPr id="162913" name="Line 97"/>
            <p:cNvSpPr>
              <a:spLocks noChangeShapeType="1"/>
            </p:cNvSpPr>
            <p:nvPr/>
          </p:nvSpPr>
          <p:spPr bwMode="auto">
            <a:xfrm>
              <a:off x="1565" y="1616"/>
              <a:ext cx="27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14" name="Line 98"/>
            <p:cNvSpPr>
              <a:spLocks noChangeShapeType="1"/>
            </p:cNvSpPr>
            <p:nvPr/>
          </p:nvSpPr>
          <p:spPr bwMode="auto">
            <a:xfrm>
              <a:off x="4830" y="2069"/>
              <a:ext cx="27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15" name="Text Box 99"/>
            <p:cNvSpPr txBox="1">
              <a:spLocks noChangeArrowheads="1"/>
            </p:cNvSpPr>
            <p:nvPr/>
          </p:nvSpPr>
          <p:spPr bwMode="auto">
            <a:xfrm rot="633148">
              <a:off x="2517" y="1299"/>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16" name="Text Box 100"/>
            <p:cNvSpPr txBox="1">
              <a:spLocks noChangeArrowheads="1"/>
            </p:cNvSpPr>
            <p:nvPr/>
          </p:nvSpPr>
          <p:spPr bwMode="auto">
            <a:xfrm rot="2154255">
              <a:off x="2492" y="1531"/>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17" name="Text Box 101"/>
            <p:cNvSpPr txBox="1">
              <a:spLocks noChangeArrowheads="1"/>
            </p:cNvSpPr>
            <p:nvPr/>
          </p:nvSpPr>
          <p:spPr bwMode="auto">
            <a:xfrm rot="3327624">
              <a:off x="2476" y="1842"/>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18" name="Text Box 102"/>
            <p:cNvSpPr txBox="1">
              <a:spLocks noChangeArrowheads="1"/>
            </p:cNvSpPr>
            <p:nvPr/>
          </p:nvSpPr>
          <p:spPr bwMode="auto">
            <a:xfrm rot="1521208">
              <a:off x="3632" y="1519"/>
              <a:ext cx="2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19" name="Text Box 103"/>
            <p:cNvSpPr txBox="1">
              <a:spLocks noChangeArrowheads="1"/>
            </p:cNvSpPr>
            <p:nvPr/>
          </p:nvSpPr>
          <p:spPr bwMode="auto">
            <a:xfrm rot="402253">
              <a:off x="3606" y="2032"/>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20" name="Text Box 104"/>
            <p:cNvSpPr txBox="1">
              <a:spLocks noChangeArrowheads="1"/>
            </p:cNvSpPr>
            <p:nvPr/>
          </p:nvSpPr>
          <p:spPr bwMode="auto">
            <a:xfrm rot="-2940126">
              <a:off x="3568" y="2623"/>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grpSp>
      <p:grpSp>
        <p:nvGrpSpPr>
          <p:cNvPr id="12" name="Group 105"/>
          <p:cNvGrpSpPr>
            <a:grpSpLocks/>
          </p:cNvGrpSpPr>
          <p:nvPr/>
        </p:nvGrpSpPr>
        <p:grpSpPr bwMode="auto">
          <a:xfrm>
            <a:off x="2447925" y="1524000"/>
            <a:ext cx="5614988" cy="1966913"/>
            <a:chOff x="1565" y="1308"/>
            <a:chExt cx="3537" cy="1239"/>
          </a:xfrm>
        </p:grpSpPr>
        <p:sp>
          <p:nvSpPr>
            <p:cNvPr id="162922" name="Line 106"/>
            <p:cNvSpPr>
              <a:spLocks noChangeShapeType="1"/>
            </p:cNvSpPr>
            <p:nvPr/>
          </p:nvSpPr>
          <p:spPr bwMode="auto">
            <a:xfrm>
              <a:off x="1565" y="2206"/>
              <a:ext cx="272" cy="0"/>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23" name="Line 107"/>
            <p:cNvSpPr>
              <a:spLocks noChangeShapeType="1"/>
            </p:cNvSpPr>
            <p:nvPr/>
          </p:nvSpPr>
          <p:spPr bwMode="auto">
            <a:xfrm>
              <a:off x="4830" y="1525"/>
              <a:ext cx="272" cy="0"/>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24" name="Text Box 108"/>
            <p:cNvSpPr txBox="1">
              <a:spLocks noChangeArrowheads="1"/>
            </p:cNvSpPr>
            <p:nvPr/>
          </p:nvSpPr>
          <p:spPr bwMode="auto">
            <a:xfrm rot="-1665345">
              <a:off x="2312" y="1839"/>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5" name="Text Box 109"/>
            <p:cNvSpPr txBox="1">
              <a:spLocks noChangeArrowheads="1"/>
            </p:cNvSpPr>
            <p:nvPr/>
          </p:nvSpPr>
          <p:spPr bwMode="auto">
            <a:xfrm rot="1324417">
              <a:off x="2358" y="2073"/>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6" name="Text Box 110"/>
            <p:cNvSpPr txBox="1">
              <a:spLocks noChangeArrowheads="1"/>
            </p:cNvSpPr>
            <p:nvPr/>
          </p:nvSpPr>
          <p:spPr bwMode="auto">
            <a:xfrm rot="2602879">
              <a:off x="2378" y="2266"/>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7" name="Text Box 111"/>
            <p:cNvSpPr txBox="1">
              <a:spLocks noChangeArrowheads="1"/>
            </p:cNvSpPr>
            <p:nvPr/>
          </p:nvSpPr>
          <p:spPr bwMode="auto">
            <a:xfrm rot="-474312">
              <a:off x="3765" y="1308"/>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8" name="Text Box 112"/>
            <p:cNvSpPr txBox="1">
              <a:spLocks noChangeArrowheads="1"/>
            </p:cNvSpPr>
            <p:nvPr/>
          </p:nvSpPr>
          <p:spPr bwMode="auto">
            <a:xfrm rot="-2466680">
              <a:off x="3787" y="1624"/>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9" name="Text Box 113"/>
            <p:cNvSpPr txBox="1">
              <a:spLocks noChangeArrowheads="1"/>
            </p:cNvSpPr>
            <p:nvPr/>
          </p:nvSpPr>
          <p:spPr bwMode="auto">
            <a:xfrm rot="-2940126">
              <a:off x="3658" y="2328"/>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grpSp>
      <p:grpSp>
        <p:nvGrpSpPr>
          <p:cNvPr id="13" name="Group 114"/>
          <p:cNvGrpSpPr>
            <a:grpSpLocks/>
          </p:cNvGrpSpPr>
          <p:nvPr/>
        </p:nvGrpSpPr>
        <p:grpSpPr bwMode="auto">
          <a:xfrm>
            <a:off x="2447925" y="1450975"/>
            <a:ext cx="5614988" cy="2854325"/>
            <a:chOff x="1565" y="1262"/>
            <a:chExt cx="3537" cy="1798"/>
          </a:xfrm>
        </p:grpSpPr>
        <p:sp>
          <p:nvSpPr>
            <p:cNvPr id="162931" name="Line 115"/>
            <p:cNvSpPr>
              <a:spLocks noChangeShapeType="1"/>
            </p:cNvSpPr>
            <p:nvPr/>
          </p:nvSpPr>
          <p:spPr bwMode="auto">
            <a:xfrm>
              <a:off x="1565" y="2750"/>
              <a:ext cx="272" cy="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32" name="Line 116"/>
            <p:cNvSpPr>
              <a:spLocks noChangeShapeType="1"/>
            </p:cNvSpPr>
            <p:nvPr/>
          </p:nvSpPr>
          <p:spPr bwMode="auto">
            <a:xfrm>
              <a:off x="4830" y="1661"/>
              <a:ext cx="272" cy="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33" name="Text Box 117"/>
            <p:cNvSpPr txBox="1">
              <a:spLocks noChangeArrowheads="1"/>
            </p:cNvSpPr>
            <p:nvPr/>
          </p:nvSpPr>
          <p:spPr bwMode="auto">
            <a:xfrm rot="-3641121">
              <a:off x="2305" y="2532"/>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4" name="Text Box 118"/>
            <p:cNvSpPr txBox="1">
              <a:spLocks noChangeArrowheads="1"/>
            </p:cNvSpPr>
            <p:nvPr/>
          </p:nvSpPr>
          <p:spPr bwMode="auto">
            <a:xfrm rot="-3196890">
              <a:off x="2343" y="2691"/>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5" name="Text Box 119"/>
            <p:cNvSpPr txBox="1">
              <a:spLocks noChangeArrowheads="1"/>
            </p:cNvSpPr>
            <p:nvPr/>
          </p:nvSpPr>
          <p:spPr bwMode="auto">
            <a:xfrm rot="-351284">
              <a:off x="2359" y="2887"/>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6" name="Text Box 120"/>
            <p:cNvSpPr txBox="1">
              <a:spLocks noChangeArrowheads="1"/>
            </p:cNvSpPr>
            <p:nvPr/>
          </p:nvSpPr>
          <p:spPr bwMode="auto">
            <a:xfrm rot="-514205">
              <a:off x="3923" y="1262"/>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7" name="Text Box 121"/>
            <p:cNvSpPr txBox="1">
              <a:spLocks noChangeArrowheads="1"/>
            </p:cNvSpPr>
            <p:nvPr/>
          </p:nvSpPr>
          <p:spPr bwMode="auto">
            <a:xfrm rot="-2466680">
              <a:off x="3923" y="1525"/>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8" name="Text Box 122"/>
            <p:cNvSpPr txBox="1">
              <a:spLocks noChangeArrowheads="1"/>
            </p:cNvSpPr>
            <p:nvPr/>
          </p:nvSpPr>
          <p:spPr bwMode="auto">
            <a:xfrm rot="-2940126">
              <a:off x="3758" y="2170"/>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grpSp>
      <p:sp>
        <p:nvSpPr>
          <p:cNvPr id="162939" name="Text Box 123"/>
          <p:cNvSpPr txBox="1">
            <a:spLocks noChangeArrowheads="1"/>
          </p:cNvSpPr>
          <p:nvPr/>
        </p:nvSpPr>
        <p:spPr bwMode="auto">
          <a:xfrm>
            <a:off x="3779838" y="4518025"/>
            <a:ext cx="2139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b="1">
                <a:latin typeface="华文细黑" pitchFamily="2" charset="-122"/>
                <a:ea typeface="华文细黑" pitchFamily="2" charset="-122"/>
              </a:rPr>
              <a:t>智能调度真正实现无阻塞</a:t>
            </a:r>
          </a:p>
        </p:txBody>
      </p:sp>
      <p:sp>
        <p:nvSpPr>
          <p:cNvPr id="162940" name="Rectangle 124"/>
          <p:cNvSpPr>
            <a:spLocks noChangeArrowheads="1"/>
          </p:cNvSpPr>
          <p:nvPr/>
        </p:nvSpPr>
        <p:spPr bwMode="auto">
          <a:xfrm>
            <a:off x="539750" y="5229225"/>
            <a:ext cx="7920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zh-CN" altLang="en-US" sz="1800" b="1">
                <a:solidFill>
                  <a:srgbClr val="FF0000"/>
                </a:solidFill>
                <a:latin typeface="华文细黑" pitchFamily="2" charset="-122"/>
                <a:ea typeface="华文细黑" pitchFamily="2" charset="-122"/>
              </a:rPr>
              <a:t>智能调度模式，交换路径负载分担，实现了交换系统严格意义上的无阻塞！</a:t>
            </a:r>
            <a:endParaRPr kumimoji="0" lang="zh-CN" altLang="en-US" sz="1800">
              <a:solidFill>
                <a:srgbClr val="FF0000"/>
              </a:solidFill>
              <a:latin typeface="华文细黑" pitchFamily="2" charset="-122"/>
              <a:ea typeface="华文细黑" pitchFamily="2" charset="-122"/>
            </a:endParaRPr>
          </a:p>
        </p:txBody>
      </p:sp>
    </p:spTree>
    <p:extLst>
      <p:ext uri="{BB962C8B-B14F-4D97-AF65-F5344CB8AC3E}">
        <p14:creationId xmlns:p14="http://schemas.microsoft.com/office/powerpoint/2010/main" val="2690981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4195"/>
                                        </p:tgtEl>
                                        <p:attrNameLst>
                                          <p:attrName>style.visibility</p:attrName>
                                        </p:attrNameLst>
                                      </p:cBhvr>
                                      <p:to>
                                        <p:strVal val="visible"/>
                                      </p:to>
                                    </p:set>
                                    <p:animEffect transition="in" filter="wipe(left)">
                                      <p:cBhvr>
                                        <p:cTn id="7" dur="500"/>
                                        <p:tgtEl>
                                          <p:spTgt spid="47419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4196"/>
                                        </p:tgtEl>
                                        <p:attrNameLst>
                                          <p:attrName>style.visibility</p:attrName>
                                        </p:attrNameLst>
                                      </p:cBhvr>
                                      <p:to>
                                        <p:strVal val="visible"/>
                                      </p:to>
                                    </p:set>
                                    <p:animEffect transition="in" filter="wipe(left)">
                                      <p:cBhvr>
                                        <p:cTn id="16" dur="500"/>
                                        <p:tgtEl>
                                          <p:spTgt spid="474196"/>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74197"/>
                                        </p:tgtEl>
                                        <p:attrNameLst>
                                          <p:attrName>style.visibility</p:attrName>
                                        </p:attrNameLst>
                                      </p:cBhvr>
                                      <p:to>
                                        <p:strVal val="visible"/>
                                      </p:to>
                                    </p:set>
                                    <p:animEffect transition="in" filter="wipe(left)">
                                      <p:cBhvr>
                                        <p:cTn id="25" dur="500"/>
                                        <p:tgtEl>
                                          <p:spTgt spid="474197"/>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74198"/>
                                        </p:tgtEl>
                                        <p:attrNameLst>
                                          <p:attrName>style.visibility</p:attrName>
                                        </p:attrNameLst>
                                      </p:cBhvr>
                                      <p:to>
                                        <p:strVal val="visible"/>
                                      </p:to>
                                    </p:set>
                                    <p:animEffect transition="in" filter="wipe(left)">
                                      <p:cBhvr>
                                        <p:cTn id="34" dur="500"/>
                                        <p:tgtEl>
                                          <p:spTgt spid="474198"/>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95" grpId="0"/>
      <p:bldP spid="474196" grpId="0"/>
      <p:bldP spid="474197" grpId="0"/>
      <p:bldP spid="474198"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华文细黑" pitchFamily="2" charset="-122"/>
                <a:ea typeface="黑体" pitchFamily="49" charset="-122"/>
              </a:rPr>
              <a:t>交换网片</a:t>
            </a:r>
            <a:r>
              <a:rPr lang="en-US" altLang="zh-CN" smtClean="0">
                <a:effectLst/>
                <a:latin typeface="华文细黑" pitchFamily="2" charset="-122"/>
                <a:ea typeface="黑体" pitchFamily="49" charset="-122"/>
              </a:rPr>
              <a:t>M+N</a:t>
            </a:r>
            <a:r>
              <a:rPr lang="zh-CN" altLang="en-US" smtClean="0">
                <a:effectLst/>
                <a:latin typeface="华文细黑" pitchFamily="2" charset="-122"/>
                <a:ea typeface="黑体" pitchFamily="49" charset="-122"/>
              </a:rPr>
              <a:t>冗余保护</a:t>
            </a:r>
          </a:p>
        </p:txBody>
      </p:sp>
      <p:sp>
        <p:nvSpPr>
          <p:cNvPr id="164867" name="Text Box 3"/>
          <p:cNvSpPr txBox="1">
            <a:spLocks noChangeArrowheads="1"/>
          </p:cNvSpPr>
          <p:nvPr/>
        </p:nvSpPr>
        <p:spPr bwMode="auto">
          <a:xfrm>
            <a:off x="2732088" y="4511675"/>
            <a:ext cx="1020762"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Tahoma" pitchFamily="34" charset="0"/>
                <a:cs typeface="Arial" pitchFamily="34" charset="0"/>
              </a:rPr>
              <a:t>       </a:t>
            </a:r>
          </a:p>
          <a:p>
            <a:pPr algn="ctr" eaLnBrk="1" hangingPunct="1">
              <a:spcBef>
                <a:spcPct val="50000"/>
              </a:spcBef>
            </a:pPr>
            <a:r>
              <a:rPr kumimoji="0" lang="en-US" altLang="zh-CN" sz="1400">
                <a:latin typeface="Tahoma" pitchFamily="34" charset="0"/>
                <a:cs typeface="Arial" pitchFamily="34" charset="0"/>
              </a:rPr>
              <a:t>SFM2</a:t>
            </a:r>
          </a:p>
        </p:txBody>
      </p:sp>
      <p:sp>
        <p:nvSpPr>
          <p:cNvPr id="444420" name="Text Box 4"/>
          <p:cNvSpPr txBox="1">
            <a:spLocks noChangeArrowheads="1"/>
          </p:cNvSpPr>
          <p:nvPr/>
        </p:nvSpPr>
        <p:spPr bwMode="auto">
          <a:xfrm>
            <a:off x="2736850" y="2470150"/>
            <a:ext cx="1020763"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en-US" altLang="zh-CN" sz="1000" b="1">
              <a:latin typeface="Tahoma" pitchFamily="34" charset="0"/>
              <a:cs typeface="Arial" pitchFamily="34" charset="0"/>
            </a:endParaRPr>
          </a:p>
          <a:p>
            <a:pPr algn="ctr" eaLnBrk="1" hangingPunct="1">
              <a:spcBef>
                <a:spcPct val="50000"/>
              </a:spcBef>
            </a:pPr>
            <a:r>
              <a:rPr kumimoji="0" lang="en-US" altLang="zh-CN" sz="1400">
                <a:latin typeface="Tahoma" pitchFamily="34" charset="0"/>
                <a:cs typeface="Arial" pitchFamily="34" charset="0"/>
              </a:rPr>
              <a:t>SFM0</a:t>
            </a:r>
          </a:p>
        </p:txBody>
      </p:sp>
      <p:sp>
        <p:nvSpPr>
          <p:cNvPr id="164869" name="Text Box 5"/>
          <p:cNvSpPr txBox="1">
            <a:spLocks noChangeArrowheads="1"/>
          </p:cNvSpPr>
          <p:nvPr/>
        </p:nvSpPr>
        <p:spPr bwMode="auto">
          <a:xfrm>
            <a:off x="2740025" y="3502025"/>
            <a:ext cx="1033463"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en-US" altLang="zh-CN" sz="1800" b="1">
              <a:latin typeface="Arial" pitchFamily="34" charset="0"/>
            </a:endParaRPr>
          </a:p>
          <a:p>
            <a:pPr algn="ctr" eaLnBrk="1" hangingPunct="1"/>
            <a:r>
              <a:rPr kumimoji="0" lang="en-US" altLang="zh-CN" sz="1400">
                <a:latin typeface="Tahoma" pitchFamily="34" charset="0"/>
                <a:cs typeface="Arial" pitchFamily="34" charset="0"/>
              </a:rPr>
              <a:t>SFM1</a:t>
            </a:r>
          </a:p>
        </p:txBody>
      </p:sp>
      <p:sp>
        <p:nvSpPr>
          <p:cNvPr id="164870" name="Text Box 6"/>
          <p:cNvSpPr txBox="1">
            <a:spLocks noChangeArrowheads="1"/>
          </p:cNvSpPr>
          <p:nvPr/>
        </p:nvSpPr>
        <p:spPr bwMode="auto">
          <a:xfrm>
            <a:off x="909638" y="2332038"/>
            <a:ext cx="874712"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Tahoma" pitchFamily="34" charset="0"/>
              <a:cs typeface="Arial" pitchFamily="34" charset="0"/>
            </a:endParaRPr>
          </a:p>
          <a:p>
            <a:pPr eaLnBrk="1" hangingPunct="1">
              <a:spcBef>
                <a:spcPct val="50000"/>
              </a:spcBef>
            </a:pPr>
            <a:endParaRPr kumimoji="0" lang="en-US" altLang="zh-CN" sz="1000" b="1">
              <a:latin typeface="Tahoma" pitchFamily="34" charset="0"/>
              <a:cs typeface="Arial" pitchFamily="34" charset="0"/>
            </a:endParaRPr>
          </a:p>
          <a:p>
            <a:pPr eaLnBrk="1" hangingPunct="1">
              <a:spcBef>
                <a:spcPct val="50000"/>
              </a:spcBef>
            </a:pPr>
            <a:endParaRPr kumimoji="0" lang="en-US" altLang="zh-CN" sz="1000" b="1">
              <a:latin typeface="Tahoma" pitchFamily="34" charset="0"/>
              <a:cs typeface="Arial" pitchFamily="34" charset="0"/>
            </a:endParaRPr>
          </a:p>
        </p:txBody>
      </p:sp>
      <p:sp>
        <p:nvSpPr>
          <p:cNvPr id="164871" name="Text Box 7"/>
          <p:cNvSpPr txBox="1">
            <a:spLocks noChangeArrowheads="1"/>
          </p:cNvSpPr>
          <p:nvPr/>
        </p:nvSpPr>
        <p:spPr bwMode="auto">
          <a:xfrm>
            <a:off x="4819650" y="2341563"/>
            <a:ext cx="874713"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Tahoma" pitchFamily="34" charset="0"/>
              <a:cs typeface="Arial" pitchFamily="34" charset="0"/>
            </a:endParaRPr>
          </a:p>
          <a:p>
            <a:pPr eaLnBrk="1" hangingPunct="1">
              <a:spcBef>
                <a:spcPct val="50000"/>
              </a:spcBef>
            </a:pPr>
            <a:endParaRPr kumimoji="0" lang="en-US" altLang="zh-CN" sz="1000" b="1">
              <a:latin typeface="Tahoma" pitchFamily="34" charset="0"/>
              <a:cs typeface="Arial" pitchFamily="34" charset="0"/>
            </a:endParaRPr>
          </a:p>
          <a:p>
            <a:pPr eaLnBrk="1" hangingPunct="1">
              <a:spcBef>
                <a:spcPct val="50000"/>
              </a:spcBef>
            </a:pPr>
            <a:endParaRPr kumimoji="0" lang="en-US" altLang="zh-CN" sz="1000" b="1">
              <a:latin typeface="Tahoma" pitchFamily="34" charset="0"/>
              <a:cs typeface="Arial" pitchFamily="34" charset="0"/>
            </a:endParaRPr>
          </a:p>
        </p:txBody>
      </p:sp>
      <p:sp>
        <p:nvSpPr>
          <p:cNvPr id="164872" name="Text Box 8"/>
          <p:cNvSpPr txBox="1">
            <a:spLocks noChangeArrowheads="1"/>
          </p:cNvSpPr>
          <p:nvPr/>
        </p:nvSpPr>
        <p:spPr bwMode="auto">
          <a:xfrm>
            <a:off x="1617663" y="2387600"/>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zh-CN" altLang="zh-CN" sz="1400" b="1">
              <a:latin typeface="Tahoma" pitchFamily="34" charset="0"/>
              <a:cs typeface="Arial" pitchFamily="34" charset="0"/>
            </a:endParaRPr>
          </a:p>
        </p:txBody>
      </p:sp>
      <p:grpSp>
        <p:nvGrpSpPr>
          <p:cNvPr id="2" name="Group 9"/>
          <p:cNvGrpSpPr>
            <a:grpSpLocks/>
          </p:cNvGrpSpPr>
          <p:nvPr/>
        </p:nvGrpSpPr>
        <p:grpSpPr bwMode="auto">
          <a:xfrm>
            <a:off x="1763713" y="2638425"/>
            <a:ext cx="3055937" cy="2014538"/>
            <a:chOff x="2381" y="1480"/>
            <a:chExt cx="1925" cy="1269"/>
          </a:xfrm>
        </p:grpSpPr>
        <p:sp>
          <p:nvSpPr>
            <p:cNvPr id="164874" name="Line 10"/>
            <p:cNvSpPr>
              <a:spLocks noChangeShapeType="1"/>
            </p:cNvSpPr>
            <p:nvPr/>
          </p:nvSpPr>
          <p:spPr bwMode="auto">
            <a:xfrm flipH="1">
              <a:off x="3637" y="1578"/>
              <a:ext cx="669" cy="1171"/>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4875" name="Line 11"/>
            <p:cNvSpPr>
              <a:spLocks noChangeShapeType="1"/>
            </p:cNvSpPr>
            <p:nvPr/>
          </p:nvSpPr>
          <p:spPr bwMode="auto">
            <a:xfrm>
              <a:off x="2394" y="1503"/>
              <a:ext cx="577" cy="65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876" name="Line 12"/>
            <p:cNvSpPr>
              <a:spLocks noChangeShapeType="1"/>
            </p:cNvSpPr>
            <p:nvPr/>
          </p:nvSpPr>
          <p:spPr bwMode="auto">
            <a:xfrm>
              <a:off x="2381" y="1629"/>
              <a:ext cx="616" cy="112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877" name="Line 13"/>
            <p:cNvSpPr>
              <a:spLocks noChangeShapeType="1"/>
            </p:cNvSpPr>
            <p:nvPr/>
          </p:nvSpPr>
          <p:spPr bwMode="auto">
            <a:xfrm flipH="1">
              <a:off x="3651" y="1480"/>
              <a:ext cx="635" cy="635"/>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878" name="Text Box 14"/>
          <p:cNvSpPr txBox="1">
            <a:spLocks noChangeArrowheads="1"/>
          </p:cNvSpPr>
          <p:nvPr/>
        </p:nvSpPr>
        <p:spPr bwMode="auto">
          <a:xfrm>
            <a:off x="969963" y="2027238"/>
            <a:ext cx="64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Arial" pitchFamily="34" charset="0"/>
              </a:rPr>
              <a:t>接口板</a:t>
            </a:r>
          </a:p>
        </p:txBody>
      </p:sp>
      <p:sp>
        <p:nvSpPr>
          <p:cNvPr id="164879" name="Text Box 15"/>
          <p:cNvSpPr txBox="1">
            <a:spLocks noChangeArrowheads="1"/>
          </p:cNvSpPr>
          <p:nvPr/>
        </p:nvSpPr>
        <p:spPr bwMode="auto">
          <a:xfrm>
            <a:off x="4932363" y="2062163"/>
            <a:ext cx="64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Arial" pitchFamily="34" charset="0"/>
              </a:rPr>
              <a:t>接口板</a:t>
            </a:r>
          </a:p>
        </p:txBody>
      </p:sp>
      <p:sp>
        <p:nvSpPr>
          <p:cNvPr id="164880" name="Text Box 16"/>
          <p:cNvSpPr txBox="1">
            <a:spLocks noChangeArrowheads="1"/>
          </p:cNvSpPr>
          <p:nvPr/>
        </p:nvSpPr>
        <p:spPr bwMode="auto">
          <a:xfrm>
            <a:off x="2914650" y="2171700"/>
            <a:ext cx="641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Arial" pitchFamily="34" charset="0"/>
              </a:rPr>
              <a:t>交换网</a:t>
            </a:r>
          </a:p>
        </p:txBody>
      </p:sp>
      <p:sp>
        <p:nvSpPr>
          <p:cNvPr id="444433" name="Line 17"/>
          <p:cNvSpPr>
            <a:spLocks noChangeShapeType="1"/>
          </p:cNvSpPr>
          <p:nvPr/>
        </p:nvSpPr>
        <p:spPr bwMode="auto">
          <a:xfrm>
            <a:off x="5724525" y="2638425"/>
            <a:ext cx="401638"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4434" name="Line 18"/>
          <p:cNvSpPr>
            <a:spLocks noChangeShapeType="1"/>
          </p:cNvSpPr>
          <p:nvPr/>
        </p:nvSpPr>
        <p:spPr bwMode="auto">
          <a:xfrm>
            <a:off x="468313" y="2638425"/>
            <a:ext cx="401637"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19"/>
          <p:cNvGrpSpPr>
            <a:grpSpLocks/>
          </p:cNvGrpSpPr>
          <p:nvPr/>
        </p:nvGrpSpPr>
        <p:grpSpPr bwMode="auto">
          <a:xfrm>
            <a:off x="1744663" y="2278063"/>
            <a:ext cx="2360612" cy="2074862"/>
            <a:chOff x="2369" y="1253"/>
            <a:chExt cx="1487" cy="1307"/>
          </a:xfrm>
        </p:grpSpPr>
        <p:sp>
          <p:nvSpPr>
            <p:cNvPr id="164884" name="Text Box 20"/>
            <p:cNvSpPr txBox="1">
              <a:spLocks noChangeArrowheads="1"/>
            </p:cNvSpPr>
            <p:nvPr/>
          </p:nvSpPr>
          <p:spPr bwMode="auto">
            <a:xfrm>
              <a:off x="2369" y="1253"/>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5" name="Text Box 21"/>
            <p:cNvSpPr txBox="1">
              <a:spLocks noChangeArrowheads="1"/>
            </p:cNvSpPr>
            <p:nvPr/>
          </p:nvSpPr>
          <p:spPr bwMode="auto">
            <a:xfrm rot="2154255">
              <a:off x="2382" y="1421"/>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6" name="Text Box 22"/>
            <p:cNvSpPr txBox="1">
              <a:spLocks noChangeArrowheads="1"/>
            </p:cNvSpPr>
            <p:nvPr/>
          </p:nvSpPr>
          <p:spPr bwMode="auto">
            <a:xfrm rot="2787403">
              <a:off x="2400" y="1693"/>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7" name="Text Box 23"/>
            <p:cNvSpPr txBox="1">
              <a:spLocks noChangeArrowheads="1"/>
            </p:cNvSpPr>
            <p:nvPr/>
          </p:nvSpPr>
          <p:spPr bwMode="auto">
            <a:xfrm rot="-474312">
              <a:off x="3607" y="1331"/>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8" name="Text Box 24"/>
            <p:cNvSpPr txBox="1">
              <a:spLocks noChangeArrowheads="1"/>
            </p:cNvSpPr>
            <p:nvPr/>
          </p:nvSpPr>
          <p:spPr bwMode="auto">
            <a:xfrm rot="-2308734">
              <a:off x="3606" y="1797"/>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9" name="Text Box 25"/>
            <p:cNvSpPr txBox="1">
              <a:spLocks noChangeArrowheads="1"/>
            </p:cNvSpPr>
            <p:nvPr/>
          </p:nvSpPr>
          <p:spPr bwMode="auto">
            <a:xfrm rot="-2308734">
              <a:off x="3606" y="2387"/>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grpSp>
      <p:sp>
        <p:nvSpPr>
          <p:cNvPr id="164890" name="Text Box 26"/>
          <p:cNvSpPr txBox="1">
            <a:spLocks noChangeArrowheads="1"/>
          </p:cNvSpPr>
          <p:nvPr/>
        </p:nvSpPr>
        <p:spPr bwMode="auto">
          <a:xfrm>
            <a:off x="2051050" y="5302250"/>
            <a:ext cx="2495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latin typeface="Arial" pitchFamily="34" charset="0"/>
              </a:rPr>
              <a:t>动态路由，自动隔离故障网片</a:t>
            </a:r>
          </a:p>
        </p:txBody>
      </p:sp>
      <p:grpSp>
        <p:nvGrpSpPr>
          <p:cNvPr id="4" name="Group 27"/>
          <p:cNvGrpSpPr>
            <a:grpSpLocks/>
          </p:cNvGrpSpPr>
          <p:nvPr/>
        </p:nvGrpSpPr>
        <p:grpSpPr bwMode="auto">
          <a:xfrm>
            <a:off x="2039938" y="2720975"/>
            <a:ext cx="2279650" cy="1331913"/>
            <a:chOff x="2555" y="1532"/>
            <a:chExt cx="1436" cy="839"/>
          </a:xfrm>
        </p:grpSpPr>
        <p:sp>
          <p:nvSpPr>
            <p:cNvPr id="164892" name="Text Box 28"/>
            <p:cNvSpPr txBox="1">
              <a:spLocks noChangeArrowheads="1"/>
            </p:cNvSpPr>
            <p:nvPr/>
          </p:nvSpPr>
          <p:spPr bwMode="auto">
            <a:xfrm rot="2823344">
              <a:off x="2517" y="1570"/>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1/2</a:t>
              </a:r>
            </a:p>
          </p:txBody>
        </p:sp>
        <p:sp>
          <p:nvSpPr>
            <p:cNvPr id="164893" name="Text Box 29"/>
            <p:cNvSpPr txBox="1">
              <a:spLocks noChangeArrowheads="1"/>
            </p:cNvSpPr>
            <p:nvPr/>
          </p:nvSpPr>
          <p:spPr bwMode="auto">
            <a:xfrm rot="3881049">
              <a:off x="2517" y="1842"/>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1/2</a:t>
              </a:r>
            </a:p>
          </p:txBody>
        </p:sp>
        <p:sp>
          <p:nvSpPr>
            <p:cNvPr id="164894" name="Text Box 30"/>
            <p:cNvSpPr txBox="1">
              <a:spLocks noChangeArrowheads="1"/>
            </p:cNvSpPr>
            <p:nvPr/>
          </p:nvSpPr>
          <p:spPr bwMode="auto">
            <a:xfrm rot="-2538674">
              <a:off x="3742" y="1706"/>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1/2</a:t>
              </a:r>
            </a:p>
          </p:txBody>
        </p:sp>
        <p:sp>
          <p:nvSpPr>
            <p:cNvPr id="164895" name="Text Box 31"/>
            <p:cNvSpPr txBox="1">
              <a:spLocks noChangeArrowheads="1"/>
            </p:cNvSpPr>
            <p:nvPr/>
          </p:nvSpPr>
          <p:spPr bwMode="auto">
            <a:xfrm rot="-3469157">
              <a:off x="3696" y="2160"/>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1/2</a:t>
              </a:r>
            </a:p>
          </p:txBody>
        </p:sp>
      </p:grpSp>
      <p:sp>
        <p:nvSpPr>
          <p:cNvPr id="444448" name="AutoShape 32"/>
          <p:cNvSpPr>
            <a:spLocks noChangeArrowheads="1"/>
          </p:cNvSpPr>
          <p:nvPr/>
        </p:nvSpPr>
        <p:spPr bwMode="auto">
          <a:xfrm>
            <a:off x="2916238" y="2422525"/>
            <a:ext cx="936625" cy="503238"/>
          </a:xfrm>
          <a:prstGeom prst="irregularSeal1">
            <a:avLst/>
          </a:prstGeom>
          <a:solidFill>
            <a:srgbClr val="FF0000"/>
          </a:solidFill>
          <a:ln w="9525" algn="ctr">
            <a:solidFill>
              <a:schemeClr val="tx1"/>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200" b="1">
                <a:solidFill>
                  <a:srgbClr val="FFFF00"/>
                </a:solidFill>
                <a:latin typeface="Arial" pitchFamily="34" charset="0"/>
                <a:ea typeface="华文细黑" pitchFamily="2" charset="-122"/>
              </a:rPr>
              <a:t>故障</a:t>
            </a:r>
          </a:p>
        </p:txBody>
      </p:sp>
      <p:grpSp>
        <p:nvGrpSpPr>
          <p:cNvPr id="5" name="Group 33"/>
          <p:cNvGrpSpPr>
            <a:grpSpLocks/>
          </p:cNvGrpSpPr>
          <p:nvPr/>
        </p:nvGrpSpPr>
        <p:grpSpPr bwMode="auto">
          <a:xfrm>
            <a:off x="2627313" y="1773238"/>
            <a:ext cx="831850" cy="690562"/>
            <a:chOff x="2925" y="935"/>
            <a:chExt cx="524" cy="435"/>
          </a:xfrm>
        </p:grpSpPr>
        <p:pic>
          <p:nvPicPr>
            <p:cNvPr id="164898" name="Picture 34" descr="箭头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09744">
              <a:off x="2925" y="935"/>
              <a:ext cx="52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99" name="Text Box 35"/>
            <p:cNvSpPr txBox="1">
              <a:spLocks noChangeArrowheads="1"/>
            </p:cNvSpPr>
            <p:nvPr/>
          </p:nvSpPr>
          <p:spPr bwMode="auto">
            <a:xfrm>
              <a:off x="3061" y="935"/>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200">
                  <a:latin typeface="Arial" pitchFamily="34" charset="0"/>
                </a:rPr>
                <a:t>拔出</a:t>
              </a:r>
            </a:p>
          </p:txBody>
        </p:sp>
      </p:grpSp>
      <p:grpSp>
        <p:nvGrpSpPr>
          <p:cNvPr id="6" name="Group 36"/>
          <p:cNvGrpSpPr>
            <a:grpSpLocks/>
          </p:cNvGrpSpPr>
          <p:nvPr/>
        </p:nvGrpSpPr>
        <p:grpSpPr bwMode="auto">
          <a:xfrm>
            <a:off x="1763713" y="2638425"/>
            <a:ext cx="3055937" cy="2014538"/>
            <a:chOff x="2381" y="1480"/>
            <a:chExt cx="1925" cy="1269"/>
          </a:xfrm>
        </p:grpSpPr>
        <p:sp>
          <p:nvSpPr>
            <p:cNvPr id="164901" name="Line 37"/>
            <p:cNvSpPr>
              <a:spLocks noChangeShapeType="1"/>
            </p:cNvSpPr>
            <p:nvPr/>
          </p:nvSpPr>
          <p:spPr bwMode="auto">
            <a:xfrm flipH="1">
              <a:off x="3637" y="1578"/>
              <a:ext cx="669" cy="1171"/>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4902" name="Line 38"/>
            <p:cNvSpPr>
              <a:spLocks noChangeShapeType="1"/>
            </p:cNvSpPr>
            <p:nvPr/>
          </p:nvSpPr>
          <p:spPr bwMode="auto">
            <a:xfrm>
              <a:off x="2394" y="1503"/>
              <a:ext cx="577" cy="65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3" name="Line 39"/>
            <p:cNvSpPr>
              <a:spLocks noChangeShapeType="1"/>
            </p:cNvSpPr>
            <p:nvPr/>
          </p:nvSpPr>
          <p:spPr bwMode="auto">
            <a:xfrm>
              <a:off x="2381" y="1629"/>
              <a:ext cx="616" cy="112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4" name="Line 40"/>
            <p:cNvSpPr>
              <a:spLocks noChangeShapeType="1"/>
            </p:cNvSpPr>
            <p:nvPr/>
          </p:nvSpPr>
          <p:spPr bwMode="auto">
            <a:xfrm flipH="1">
              <a:off x="3651" y="1480"/>
              <a:ext cx="635" cy="635"/>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41"/>
          <p:cNvGrpSpPr>
            <a:grpSpLocks/>
          </p:cNvGrpSpPr>
          <p:nvPr/>
        </p:nvGrpSpPr>
        <p:grpSpPr bwMode="auto">
          <a:xfrm>
            <a:off x="3276600" y="1485900"/>
            <a:ext cx="776288" cy="935038"/>
            <a:chOff x="3656" y="522"/>
            <a:chExt cx="489" cy="589"/>
          </a:xfrm>
        </p:grpSpPr>
        <p:pic>
          <p:nvPicPr>
            <p:cNvPr id="164906" name="Picture 42" descr="箭头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276269">
              <a:off x="3606" y="572"/>
              <a:ext cx="589"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907" name="Text Box 43"/>
            <p:cNvSpPr txBox="1">
              <a:spLocks noChangeArrowheads="1"/>
            </p:cNvSpPr>
            <p:nvPr/>
          </p:nvSpPr>
          <p:spPr bwMode="auto">
            <a:xfrm>
              <a:off x="3729" y="627"/>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200">
                  <a:latin typeface="Arial" pitchFamily="34" charset="0"/>
                </a:rPr>
                <a:t>更换</a:t>
              </a:r>
            </a:p>
          </p:txBody>
        </p:sp>
      </p:grpSp>
      <p:sp>
        <p:nvSpPr>
          <p:cNvPr id="444460" name="Line 44"/>
          <p:cNvSpPr>
            <a:spLocks noChangeShapeType="1"/>
          </p:cNvSpPr>
          <p:nvPr/>
        </p:nvSpPr>
        <p:spPr bwMode="auto">
          <a:xfrm flipH="1">
            <a:off x="3757613" y="2478088"/>
            <a:ext cx="1082675" cy="246062"/>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44461" name="Line 45"/>
          <p:cNvSpPr>
            <a:spLocks noChangeShapeType="1"/>
          </p:cNvSpPr>
          <p:nvPr/>
        </p:nvSpPr>
        <p:spPr bwMode="auto">
          <a:xfrm>
            <a:off x="1763713" y="2478088"/>
            <a:ext cx="989012" cy="19685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46"/>
          <p:cNvGrpSpPr>
            <a:grpSpLocks/>
          </p:cNvGrpSpPr>
          <p:nvPr/>
        </p:nvGrpSpPr>
        <p:grpSpPr bwMode="auto">
          <a:xfrm>
            <a:off x="5010150" y="4875213"/>
            <a:ext cx="3738563" cy="742950"/>
            <a:chOff x="3156" y="3071"/>
            <a:chExt cx="2355" cy="468"/>
          </a:xfrm>
        </p:grpSpPr>
        <p:sp>
          <p:nvSpPr>
            <p:cNvPr id="164911" name="AutoShape 47"/>
            <p:cNvSpPr>
              <a:spLocks noChangeArrowheads="1"/>
            </p:cNvSpPr>
            <p:nvPr/>
          </p:nvSpPr>
          <p:spPr bwMode="gray">
            <a:xfrm flipH="1">
              <a:off x="3156" y="3071"/>
              <a:ext cx="2336" cy="468"/>
            </a:xfrm>
            <a:prstGeom prst="homePlate">
              <a:avLst>
                <a:gd name="adj" fmla="val 31104"/>
              </a:avLst>
            </a:prstGeom>
            <a:gradFill rotWithShape="1">
              <a:gsLst>
                <a:gs pos="0">
                  <a:srgbClr val="2EB9B6"/>
                </a:gs>
                <a:gs pos="100000">
                  <a:srgbClr val="7AECD4"/>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2EB9B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64912" name="Text Box 48"/>
            <p:cNvSpPr txBox="1">
              <a:spLocks noChangeArrowheads="1"/>
            </p:cNvSpPr>
            <p:nvPr/>
          </p:nvSpPr>
          <p:spPr bwMode="gray">
            <a:xfrm>
              <a:off x="3243" y="3203"/>
              <a:ext cx="22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solidFill>
                    <a:srgbClr val="000000"/>
                  </a:solidFill>
                  <a:latin typeface="Arial" pitchFamily="34" charset="0"/>
                </a:rPr>
                <a:t>动态路由，报文通过各交换网片分担转发</a:t>
              </a:r>
            </a:p>
          </p:txBody>
        </p:sp>
      </p:grpSp>
      <p:grpSp>
        <p:nvGrpSpPr>
          <p:cNvPr id="9" name="Group 49"/>
          <p:cNvGrpSpPr>
            <a:grpSpLocks/>
          </p:cNvGrpSpPr>
          <p:nvPr/>
        </p:nvGrpSpPr>
        <p:grpSpPr bwMode="auto">
          <a:xfrm>
            <a:off x="5402263" y="4057650"/>
            <a:ext cx="3384550" cy="742950"/>
            <a:chOff x="3403" y="2556"/>
            <a:chExt cx="2132" cy="468"/>
          </a:xfrm>
        </p:grpSpPr>
        <p:sp>
          <p:nvSpPr>
            <p:cNvPr id="164914" name="AutoShape 50"/>
            <p:cNvSpPr>
              <a:spLocks noChangeArrowheads="1"/>
            </p:cNvSpPr>
            <p:nvPr/>
          </p:nvSpPr>
          <p:spPr bwMode="gray">
            <a:xfrm flipH="1">
              <a:off x="3403" y="2556"/>
              <a:ext cx="2089" cy="468"/>
            </a:xfrm>
            <a:prstGeom prst="homePlate">
              <a:avLst>
                <a:gd name="adj" fmla="val 33271"/>
              </a:avLst>
            </a:prstGeom>
            <a:gradFill rotWithShape="1">
              <a:gsLst>
                <a:gs pos="0">
                  <a:srgbClr val="92D365"/>
                </a:gs>
                <a:gs pos="100000">
                  <a:srgbClr val="CCFF99"/>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2D365"/>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64915" name="Text Box 51"/>
            <p:cNvSpPr txBox="1">
              <a:spLocks noChangeArrowheads="1"/>
            </p:cNvSpPr>
            <p:nvPr/>
          </p:nvSpPr>
          <p:spPr bwMode="gray">
            <a:xfrm>
              <a:off x="3515" y="2704"/>
              <a:ext cx="20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solidFill>
                    <a:srgbClr val="000000"/>
                  </a:solidFill>
                  <a:latin typeface="Arial" pitchFamily="34" charset="0"/>
                </a:rPr>
                <a:t>自动隔离故障网片，剩余网片分担转发</a:t>
              </a:r>
            </a:p>
          </p:txBody>
        </p:sp>
      </p:grpSp>
      <p:grpSp>
        <p:nvGrpSpPr>
          <p:cNvPr id="10" name="Group 52"/>
          <p:cNvGrpSpPr>
            <a:grpSpLocks/>
          </p:cNvGrpSpPr>
          <p:nvPr/>
        </p:nvGrpSpPr>
        <p:grpSpPr bwMode="auto">
          <a:xfrm>
            <a:off x="5834063" y="3243263"/>
            <a:ext cx="2886075" cy="744537"/>
            <a:chOff x="3675" y="2043"/>
            <a:chExt cx="1818" cy="469"/>
          </a:xfrm>
        </p:grpSpPr>
        <p:sp>
          <p:nvSpPr>
            <p:cNvPr id="164917" name="AutoShape 53"/>
            <p:cNvSpPr>
              <a:spLocks noChangeArrowheads="1"/>
            </p:cNvSpPr>
            <p:nvPr/>
          </p:nvSpPr>
          <p:spPr bwMode="gray">
            <a:xfrm flipH="1">
              <a:off x="3675" y="2043"/>
              <a:ext cx="1818" cy="469"/>
            </a:xfrm>
            <a:prstGeom prst="homePlate">
              <a:avLst>
                <a:gd name="adj" fmla="val 28857"/>
              </a:avLst>
            </a:prstGeom>
            <a:gradFill rotWithShape="1">
              <a:gsLst>
                <a:gs pos="0">
                  <a:srgbClr val="5491D4"/>
                </a:gs>
                <a:gs pos="100000">
                  <a:srgbClr val="99CCFF"/>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5491D4"/>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64918" name="Text Box 54"/>
            <p:cNvSpPr txBox="1">
              <a:spLocks noChangeArrowheads="1"/>
            </p:cNvSpPr>
            <p:nvPr/>
          </p:nvSpPr>
          <p:spPr bwMode="gray">
            <a:xfrm>
              <a:off x="3923" y="2160"/>
              <a:ext cx="14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solidFill>
                    <a:srgbClr val="000000"/>
                  </a:solidFill>
                  <a:latin typeface="Arial" pitchFamily="34" charset="0"/>
                </a:rPr>
                <a:t>自动恢复所有网片分担转发</a:t>
              </a:r>
            </a:p>
          </p:txBody>
        </p:sp>
      </p:grpSp>
      <p:grpSp>
        <p:nvGrpSpPr>
          <p:cNvPr id="11" name="Group 55"/>
          <p:cNvGrpSpPr>
            <a:grpSpLocks/>
          </p:cNvGrpSpPr>
          <p:nvPr/>
        </p:nvGrpSpPr>
        <p:grpSpPr bwMode="auto">
          <a:xfrm>
            <a:off x="6286500" y="2420938"/>
            <a:ext cx="2435225" cy="744537"/>
            <a:chOff x="3960" y="1525"/>
            <a:chExt cx="1534" cy="469"/>
          </a:xfrm>
        </p:grpSpPr>
        <p:sp>
          <p:nvSpPr>
            <p:cNvPr id="164920" name="AutoShape 56">
              <a:hlinkHover r:id="" action="ppaction://noaction" highlightClick="1"/>
            </p:cNvPr>
            <p:cNvSpPr>
              <a:spLocks noChangeArrowheads="1"/>
            </p:cNvSpPr>
            <p:nvPr/>
          </p:nvSpPr>
          <p:spPr bwMode="gray">
            <a:xfrm flipH="1">
              <a:off x="3960" y="1525"/>
              <a:ext cx="1534" cy="469"/>
            </a:xfrm>
            <a:prstGeom prst="homePlate">
              <a:avLst>
                <a:gd name="adj" fmla="val 27847"/>
              </a:avLst>
            </a:prstGeom>
            <a:gradFill rotWithShape="1">
              <a:gsLst>
                <a:gs pos="0">
                  <a:srgbClr val="FF9933"/>
                </a:gs>
                <a:gs pos="100000">
                  <a:srgbClr val="FFCC66"/>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9933"/>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64921" name="Text Box 57"/>
            <p:cNvSpPr txBox="1">
              <a:spLocks noChangeArrowheads="1"/>
            </p:cNvSpPr>
            <p:nvPr/>
          </p:nvSpPr>
          <p:spPr bwMode="gray">
            <a:xfrm>
              <a:off x="4150" y="1661"/>
              <a:ext cx="12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solidFill>
                    <a:srgbClr val="000000"/>
                  </a:solidFill>
                  <a:latin typeface="Arial" pitchFamily="34" charset="0"/>
                </a:rPr>
                <a:t>倒换过程业务不中断！</a:t>
              </a:r>
            </a:p>
          </p:txBody>
        </p:sp>
      </p:grpSp>
    </p:spTree>
    <p:extLst>
      <p:ext uri="{BB962C8B-B14F-4D97-AF65-F5344CB8AC3E}">
        <p14:creationId xmlns:p14="http://schemas.microsoft.com/office/powerpoint/2010/main" val="3641294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4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44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44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4433"/>
                                        </p:tgtEl>
                                        <p:attrNameLst>
                                          <p:attrName>style.visibility</p:attrName>
                                        </p:attrNameLst>
                                      </p:cBhvr>
                                      <p:to>
                                        <p:strVal val="visible"/>
                                      </p:to>
                                    </p:set>
                                  </p:childTnLst>
                                </p:cTn>
                              </p:par>
                              <p:par>
                                <p:cTn id="17" presetID="26" presetClass="emph" presetSubtype="0" repeatCount="indefinite" fill="hold" grpId="1" nodeType="withEffect">
                                  <p:stCondLst>
                                    <p:cond delay="0"/>
                                  </p:stCondLst>
                                  <p:endCondLst>
                                    <p:cond evt="onNext" delay="0">
                                      <p:tgtEl>
                                        <p:sldTgt/>
                                      </p:tgtEl>
                                    </p:cond>
                                  </p:endCondLst>
                                  <p:childTnLst>
                                    <p:animEffect transition="out" filter="fade">
                                      <p:cBhvr>
                                        <p:cTn id="18" dur="500" tmFilter="0, 0; .2, .5; .8, .5; 1, 0"/>
                                        <p:tgtEl>
                                          <p:spTgt spid="444434"/>
                                        </p:tgtEl>
                                      </p:cBhvr>
                                    </p:animEffect>
                                    <p:animScale>
                                      <p:cBhvr>
                                        <p:cTn id="19" dur="250" autoRev="1" fill="hold"/>
                                        <p:tgtEl>
                                          <p:spTgt spid="444434"/>
                                        </p:tgtEl>
                                      </p:cBhvr>
                                      <p:by x="105000" y="105000"/>
                                    </p:animScale>
                                  </p:childTnLst>
                                </p:cTn>
                              </p:par>
                              <p:par>
                                <p:cTn id="20" presetID="26" presetClass="emph" presetSubtype="0" repeatCount="indefinite" fill="hold" nodeType="withEffect">
                                  <p:stCondLst>
                                    <p:cond delay="500"/>
                                  </p:stCondLst>
                                  <p:endCondLst>
                                    <p:cond evt="onNext" delay="0">
                                      <p:tgtEl>
                                        <p:sldTgt/>
                                      </p:tgtEl>
                                    </p:cond>
                                  </p:endCondLst>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par>
                                <p:cTn id="23" presetID="26" presetClass="emph" presetSubtype="0" repeatCount="indefinite" fill="hold" grpId="1" nodeType="withEffect">
                                  <p:stCondLst>
                                    <p:cond delay="500"/>
                                  </p:stCondLst>
                                  <p:endCondLst>
                                    <p:cond evt="onNext" delay="0">
                                      <p:tgtEl>
                                        <p:sldTgt/>
                                      </p:tgtEl>
                                    </p:cond>
                                  </p:endCondLst>
                                  <p:childTnLst>
                                    <p:animEffect transition="out" filter="fade">
                                      <p:cBhvr>
                                        <p:cTn id="24" dur="500" tmFilter="0, 0; .2, .5; .8, .5; 1, 0"/>
                                        <p:tgtEl>
                                          <p:spTgt spid="444461"/>
                                        </p:tgtEl>
                                      </p:cBhvr>
                                    </p:animEffect>
                                    <p:animScale>
                                      <p:cBhvr>
                                        <p:cTn id="25" dur="250" autoRev="1" fill="hold"/>
                                        <p:tgtEl>
                                          <p:spTgt spid="444461"/>
                                        </p:tgtEl>
                                      </p:cBhvr>
                                      <p:by x="105000" y="105000"/>
                                    </p:animScale>
                                  </p:childTnLst>
                                </p:cTn>
                              </p:par>
                              <p:par>
                                <p:cTn id="26" presetID="26" presetClass="emph" presetSubtype="0" repeatCount="indefinite" fill="hold" grpId="1" nodeType="withEffect">
                                  <p:stCondLst>
                                    <p:cond delay="500"/>
                                  </p:stCondLst>
                                  <p:endCondLst>
                                    <p:cond evt="onNext" delay="0">
                                      <p:tgtEl>
                                        <p:sldTgt/>
                                      </p:tgtEl>
                                    </p:cond>
                                  </p:endCondLst>
                                  <p:childTnLst>
                                    <p:animEffect transition="out" filter="fade">
                                      <p:cBhvr>
                                        <p:cTn id="27" dur="500" tmFilter="0, 0; .2, .5; .8, .5; 1, 0"/>
                                        <p:tgtEl>
                                          <p:spTgt spid="444460"/>
                                        </p:tgtEl>
                                      </p:cBhvr>
                                    </p:animEffect>
                                    <p:animScale>
                                      <p:cBhvr>
                                        <p:cTn id="28" dur="250" autoRev="1" fill="hold"/>
                                        <p:tgtEl>
                                          <p:spTgt spid="444460"/>
                                        </p:tgtEl>
                                      </p:cBhvr>
                                      <p:by x="105000" y="105000"/>
                                    </p:animScale>
                                  </p:childTnLst>
                                </p:cTn>
                              </p:par>
                              <p:par>
                                <p:cTn id="29" presetID="26" presetClass="emph" presetSubtype="0" repeatCount="indefinite" fill="hold" nodeType="withEffect">
                                  <p:stCondLst>
                                    <p:cond delay="500"/>
                                  </p:stCondLst>
                                  <p:endCondLst>
                                    <p:cond evt="onNext" delay="0">
                                      <p:tgtEl>
                                        <p:sldTgt/>
                                      </p:tgtEl>
                                    </p:cond>
                                  </p:endCondLst>
                                  <p:childTnLst>
                                    <p:animEffect transition="out" filter="fade">
                                      <p:cBhvr>
                                        <p:cTn id="30" dur="500" tmFilter="0, 0; .2, .5; .8, .5; 1, 0"/>
                                        <p:tgtEl>
                                          <p:spTgt spid="2"/>
                                        </p:tgtEl>
                                      </p:cBhvr>
                                    </p:animEffect>
                                    <p:animScale>
                                      <p:cBhvr>
                                        <p:cTn id="31" dur="250" autoRev="1" fill="hold"/>
                                        <p:tgtEl>
                                          <p:spTgt spid="2"/>
                                        </p:tgtEl>
                                      </p:cBhvr>
                                      <p:by x="105000" y="105000"/>
                                    </p:animScale>
                                  </p:childTnLst>
                                </p:cTn>
                              </p:par>
                              <p:par>
                                <p:cTn id="32" presetID="26" presetClass="emph" presetSubtype="0" repeatCount="indefinite" fill="hold" grpId="1" nodeType="withEffect">
                                  <p:stCondLst>
                                    <p:cond delay="500"/>
                                  </p:stCondLst>
                                  <p:endCondLst>
                                    <p:cond evt="onNext" delay="0">
                                      <p:tgtEl>
                                        <p:sldTgt/>
                                      </p:tgtEl>
                                    </p:cond>
                                  </p:endCondLst>
                                  <p:childTnLst>
                                    <p:animEffect transition="out" filter="fade">
                                      <p:cBhvr>
                                        <p:cTn id="33" dur="500" tmFilter="0, 0; .2, .5; .8, .5; 1, 0"/>
                                        <p:tgtEl>
                                          <p:spTgt spid="444433"/>
                                        </p:tgtEl>
                                      </p:cBhvr>
                                    </p:animEffect>
                                    <p:animScale>
                                      <p:cBhvr>
                                        <p:cTn id="34" dur="250" autoRev="1" fill="hold"/>
                                        <p:tgtEl>
                                          <p:spTgt spid="444433"/>
                                        </p:tgtEl>
                                      </p:cBhvr>
                                      <p:by x="105000" y="105000"/>
                                    </p:animScale>
                                  </p:childTnLst>
                                </p:cTn>
                              </p:par>
                              <p:par>
                                <p:cTn id="35" presetID="22" presetClass="entr" presetSubtype="2"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444448"/>
                                        </p:tgtEl>
                                        <p:attrNameLst>
                                          <p:attrName>style.visibility</p:attrName>
                                        </p:attrNameLst>
                                      </p:cBhvr>
                                      <p:to>
                                        <p:strVal val="visible"/>
                                      </p:to>
                                    </p:set>
                                    <p:anim calcmode="lin" valueType="num">
                                      <p:cBhvr>
                                        <p:cTn id="42" dur="500" fill="hold"/>
                                        <p:tgtEl>
                                          <p:spTgt spid="444448"/>
                                        </p:tgtEl>
                                        <p:attrNameLst>
                                          <p:attrName>ppt_w</p:attrName>
                                        </p:attrNameLst>
                                      </p:cBhvr>
                                      <p:tavLst>
                                        <p:tav tm="0">
                                          <p:val>
                                            <p:fltVal val="0"/>
                                          </p:val>
                                        </p:tav>
                                        <p:tav tm="100000">
                                          <p:val>
                                            <p:strVal val="#ppt_w"/>
                                          </p:val>
                                        </p:tav>
                                      </p:tavLst>
                                    </p:anim>
                                    <p:anim calcmode="lin" valueType="num">
                                      <p:cBhvr>
                                        <p:cTn id="43" dur="500" fill="hold"/>
                                        <p:tgtEl>
                                          <p:spTgt spid="444448"/>
                                        </p:tgtEl>
                                        <p:attrNameLst>
                                          <p:attrName>ppt_h</p:attrName>
                                        </p:attrNameLst>
                                      </p:cBhvr>
                                      <p:tavLst>
                                        <p:tav tm="0">
                                          <p:val>
                                            <p:fltVal val="0"/>
                                          </p:val>
                                        </p:tav>
                                        <p:tav tm="100000">
                                          <p:val>
                                            <p:strVal val="#ppt_h"/>
                                          </p:val>
                                        </p:tav>
                                      </p:tavLst>
                                    </p:anim>
                                  </p:childTnLst>
                                </p:cTn>
                              </p:par>
                              <p:par>
                                <p:cTn id="44" presetID="1" presetClass="exit" presetSubtype="0" fill="hold" grpId="2" nodeType="withEffect">
                                  <p:stCondLst>
                                    <p:cond delay="0"/>
                                  </p:stCondLst>
                                  <p:childTnLst>
                                    <p:set>
                                      <p:cBhvr>
                                        <p:cTn id="45" dur="1" fill="hold">
                                          <p:stCondLst>
                                            <p:cond delay="0"/>
                                          </p:stCondLst>
                                        </p:cTn>
                                        <p:tgtEl>
                                          <p:spTgt spid="444461"/>
                                        </p:tgtEl>
                                        <p:attrNameLst>
                                          <p:attrName>style.visibility</p:attrName>
                                        </p:attrNameLst>
                                      </p:cBhvr>
                                      <p:to>
                                        <p:strVal val="hidden"/>
                                      </p:to>
                                    </p:set>
                                  </p:childTnLst>
                                </p:cTn>
                              </p:par>
                              <p:par>
                                <p:cTn id="46" presetID="1" presetClass="exit" presetSubtype="0" fill="hold" grpId="2" nodeType="withEffect">
                                  <p:stCondLst>
                                    <p:cond delay="0"/>
                                  </p:stCondLst>
                                  <p:childTnLst>
                                    <p:set>
                                      <p:cBhvr>
                                        <p:cTn id="47" dur="1" fill="hold">
                                          <p:stCondLst>
                                            <p:cond delay="0"/>
                                          </p:stCondLst>
                                        </p:cTn>
                                        <p:tgtEl>
                                          <p:spTgt spid="444460"/>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childTnLst>
                                </p:cTn>
                              </p:par>
                              <p:par>
                                <p:cTn id="54" presetID="26" presetClass="emph" presetSubtype="0" repeatCount="indefinite" fill="hold" nodeType="withEffect">
                                  <p:stCondLst>
                                    <p:cond delay="0"/>
                                  </p:stCondLst>
                                  <p:childTnLst>
                                    <p:animEffect transition="out" filter="fade">
                                      <p:cBhvr>
                                        <p:cTn id="55" dur="500" tmFilter="0, 0; .2, .5; .8, .5; 1, 0"/>
                                        <p:tgtEl>
                                          <p:spTgt spid="4"/>
                                        </p:tgtEl>
                                      </p:cBhvr>
                                    </p:animEffect>
                                    <p:animScale>
                                      <p:cBhvr>
                                        <p:cTn id="56" dur="250" autoRev="1" fill="hold"/>
                                        <p:tgtEl>
                                          <p:spTgt spid="4"/>
                                        </p:tgtEl>
                                      </p:cBhvr>
                                      <p:by x="105000" y="105000"/>
                                    </p:animScale>
                                  </p:childTnLst>
                                </p:cTn>
                              </p:par>
                              <p:par>
                                <p:cTn id="57" presetID="26" presetClass="emph" presetSubtype="0" repeatCount="indefinite" fill="hold" nodeType="withEffect">
                                  <p:stCondLst>
                                    <p:cond delay="0"/>
                                  </p:stCondLst>
                                  <p:childTnLst>
                                    <p:animEffect transition="out" filter="fade">
                                      <p:cBhvr>
                                        <p:cTn id="58" dur="500" tmFilter="0, 0; .2, .5; .8, .5; 1, 0"/>
                                        <p:tgtEl>
                                          <p:spTgt spid="6"/>
                                        </p:tgtEl>
                                      </p:cBhvr>
                                    </p:animEffect>
                                    <p:animScale>
                                      <p:cBhvr>
                                        <p:cTn id="59" dur="250" autoRev="1" fill="hold"/>
                                        <p:tgtEl>
                                          <p:spTgt spid="6"/>
                                        </p:tgtEl>
                                      </p:cBhvr>
                                      <p:by x="105000" y="105000"/>
                                    </p:animScale>
                                  </p:childTnLst>
                                </p:cTn>
                              </p:par>
                              <p:par>
                                <p:cTn id="60" presetID="26" presetClass="emph" presetSubtype="0" repeatCount="indefinite" fill="hold" grpId="2" nodeType="withEffect">
                                  <p:stCondLst>
                                    <p:cond delay="0"/>
                                  </p:stCondLst>
                                  <p:childTnLst>
                                    <p:animEffect transition="out" filter="fade">
                                      <p:cBhvr>
                                        <p:cTn id="61" dur="500" tmFilter="0, 0; .2, .5; .8, .5; 1, 0"/>
                                        <p:tgtEl>
                                          <p:spTgt spid="444433"/>
                                        </p:tgtEl>
                                      </p:cBhvr>
                                    </p:animEffect>
                                    <p:animScale>
                                      <p:cBhvr>
                                        <p:cTn id="62" dur="250" autoRev="1" fill="hold"/>
                                        <p:tgtEl>
                                          <p:spTgt spid="444433"/>
                                        </p:tgtEl>
                                      </p:cBhvr>
                                      <p:by x="105000" y="105000"/>
                                    </p:animScale>
                                  </p:childTnLst>
                                </p:cTn>
                              </p:par>
                              <p:par>
                                <p:cTn id="63" presetID="26" presetClass="emph" presetSubtype="0" repeatCount="indefinite" fill="hold" grpId="2" nodeType="withEffect">
                                  <p:stCondLst>
                                    <p:cond delay="0"/>
                                  </p:stCondLst>
                                  <p:childTnLst>
                                    <p:animEffect transition="out" filter="fade">
                                      <p:cBhvr>
                                        <p:cTn id="64" dur="500" tmFilter="0, 0; .2, .5; .8, .5; 1, 0"/>
                                        <p:tgtEl>
                                          <p:spTgt spid="444434"/>
                                        </p:tgtEl>
                                      </p:cBhvr>
                                    </p:animEffect>
                                    <p:animScale>
                                      <p:cBhvr>
                                        <p:cTn id="65" dur="250" autoRev="1" fill="hold"/>
                                        <p:tgtEl>
                                          <p:spTgt spid="444434"/>
                                        </p:tgtEl>
                                      </p:cBhvr>
                                      <p:by x="105000" y="105000"/>
                                    </p:animScale>
                                  </p:childTnLst>
                                </p:cTn>
                              </p:par>
                              <p:par>
                                <p:cTn id="66" presetID="22" presetClass="entr" presetSubtype="2"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right)">
                                      <p:cBhvr>
                                        <p:cTn id="68" dur="500"/>
                                        <p:tgtEl>
                                          <p:spTgt spid="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xit" presetSubtype="1" fill="hold" grpId="0" nodeType="clickEffect">
                                  <p:stCondLst>
                                    <p:cond delay="0"/>
                                  </p:stCondLst>
                                  <p:childTnLst>
                                    <p:anim calcmode="lin" valueType="num">
                                      <p:cBhvr additive="base">
                                        <p:cTn id="72" dur="500"/>
                                        <p:tgtEl>
                                          <p:spTgt spid="444420"/>
                                        </p:tgtEl>
                                        <p:attrNameLst>
                                          <p:attrName>ppt_x</p:attrName>
                                        </p:attrNameLst>
                                      </p:cBhvr>
                                      <p:tavLst>
                                        <p:tav tm="0">
                                          <p:val>
                                            <p:strVal val="ppt_x"/>
                                          </p:val>
                                        </p:tav>
                                        <p:tav tm="100000">
                                          <p:val>
                                            <p:strVal val="ppt_x"/>
                                          </p:val>
                                        </p:tav>
                                      </p:tavLst>
                                    </p:anim>
                                    <p:anim calcmode="lin" valueType="num">
                                      <p:cBhvr additive="base">
                                        <p:cTn id="73" dur="500"/>
                                        <p:tgtEl>
                                          <p:spTgt spid="444420"/>
                                        </p:tgtEl>
                                        <p:attrNameLst>
                                          <p:attrName>ppt_y</p:attrName>
                                        </p:attrNameLst>
                                      </p:cBhvr>
                                      <p:tavLst>
                                        <p:tav tm="0">
                                          <p:val>
                                            <p:strVal val="ppt_y"/>
                                          </p:val>
                                        </p:tav>
                                        <p:tav tm="100000">
                                          <p:val>
                                            <p:strVal val="0-ppt_h/2"/>
                                          </p:val>
                                        </p:tav>
                                      </p:tavLst>
                                    </p:anim>
                                    <p:set>
                                      <p:cBhvr>
                                        <p:cTn id="74" dur="1" fill="hold">
                                          <p:stCondLst>
                                            <p:cond delay="499"/>
                                          </p:stCondLst>
                                        </p:cTn>
                                        <p:tgtEl>
                                          <p:spTgt spid="444420"/>
                                        </p:tgtEl>
                                        <p:attrNameLst>
                                          <p:attrName>style.visibility</p:attrName>
                                        </p:attrNameLst>
                                      </p:cBhvr>
                                      <p:to>
                                        <p:strVal val="hidden"/>
                                      </p:to>
                                    </p:set>
                                  </p:childTnLst>
                                </p:cTn>
                              </p:par>
                              <p:par>
                                <p:cTn id="75" presetID="2" presetClass="exit" presetSubtype="1" fill="hold" grpId="1" nodeType="withEffect">
                                  <p:stCondLst>
                                    <p:cond delay="0"/>
                                  </p:stCondLst>
                                  <p:childTnLst>
                                    <p:anim calcmode="lin" valueType="num">
                                      <p:cBhvr additive="base">
                                        <p:cTn id="76" dur="500"/>
                                        <p:tgtEl>
                                          <p:spTgt spid="444448"/>
                                        </p:tgtEl>
                                        <p:attrNameLst>
                                          <p:attrName>ppt_x</p:attrName>
                                        </p:attrNameLst>
                                      </p:cBhvr>
                                      <p:tavLst>
                                        <p:tav tm="0">
                                          <p:val>
                                            <p:strVal val="ppt_x"/>
                                          </p:val>
                                        </p:tav>
                                        <p:tav tm="100000">
                                          <p:val>
                                            <p:strVal val="ppt_x"/>
                                          </p:val>
                                        </p:tav>
                                      </p:tavLst>
                                    </p:anim>
                                    <p:anim calcmode="lin" valueType="num">
                                      <p:cBhvr additive="base">
                                        <p:cTn id="77" dur="500"/>
                                        <p:tgtEl>
                                          <p:spTgt spid="444448"/>
                                        </p:tgtEl>
                                        <p:attrNameLst>
                                          <p:attrName>ppt_y</p:attrName>
                                        </p:attrNameLst>
                                      </p:cBhvr>
                                      <p:tavLst>
                                        <p:tav tm="0">
                                          <p:val>
                                            <p:strVal val="ppt_y"/>
                                          </p:val>
                                        </p:tav>
                                        <p:tav tm="100000">
                                          <p:val>
                                            <p:strVal val="0-ppt_h/2"/>
                                          </p:val>
                                        </p:tav>
                                      </p:tavLst>
                                    </p:anim>
                                    <p:set>
                                      <p:cBhvr>
                                        <p:cTn id="78" dur="1" fill="hold">
                                          <p:stCondLst>
                                            <p:cond delay="499"/>
                                          </p:stCondLst>
                                        </p:cTn>
                                        <p:tgtEl>
                                          <p:spTgt spid="444448"/>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par>
                          <p:cTn id="81" fill="hold" nodeType="afterGroup">
                            <p:stCondLst>
                              <p:cond delay="500"/>
                            </p:stCondLst>
                            <p:childTnLst>
                              <p:par>
                                <p:cTn id="82" presetID="1" presetClass="exit" presetSubtype="0" fill="hold" nodeType="afterEffect">
                                  <p:stCondLst>
                                    <p:cond delay="500"/>
                                  </p:stCondLst>
                                  <p:childTnLst>
                                    <p:set>
                                      <p:cBhvr>
                                        <p:cTn id="83" dur="1" fill="hold">
                                          <p:stCondLst>
                                            <p:cond delay="0"/>
                                          </p:stCondLst>
                                        </p:cTn>
                                        <p:tgtEl>
                                          <p:spTgt spid="5"/>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childTnLst>
                                </p:cTn>
                              </p:par>
                            </p:childTnLst>
                          </p:cTn>
                        </p:par>
                        <p:par>
                          <p:cTn id="88" fill="hold" nodeType="afterGroup">
                            <p:stCondLst>
                              <p:cond delay="0"/>
                            </p:stCondLst>
                            <p:childTnLst>
                              <p:par>
                                <p:cTn id="89" presetID="2" presetClass="entr" presetSubtype="1" fill="hold" grpId="1" nodeType="afterEffect">
                                  <p:stCondLst>
                                    <p:cond delay="500"/>
                                  </p:stCondLst>
                                  <p:childTnLst>
                                    <p:set>
                                      <p:cBhvr>
                                        <p:cTn id="90" dur="1" fill="hold">
                                          <p:stCondLst>
                                            <p:cond delay="0"/>
                                          </p:stCondLst>
                                        </p:cTn>
                                        <p:tgtEl>
                                          <p:spTgt spid="444420"/>
                                        </p:tgtEl>
                                        <p:attrNameLst>
                                          <p:attrName>style.visibility</p:attrName>
                                        </p:attrNameLst>
                                      </p:cBhvr>
                                      <p:to>
                                        <p:strVal val="visible"/>
                                      </p:to>
                                    </p:set>
                                    <p:anim calcmode="lin" valueType="num">
                                      <p:cBhvr additive="base">
                                        <p:cTn id="91" dur="500" fill="hold"/>
                                        <p:tgtEl>
                                          <p:spTgt spid="444420"/>
                                        </p:tgtEl>
                                        <p:attrNameLst>
                                          <p:attrName>ppt_x</p:attrName>
                                        </p:attrNameLst>
                                      </p:cBhvr>
                                      <p:tavLst>
                                        <p:tav tm="0">
                                          <p:val>
                                            <p:strVal val="#ppt_x"/>
                                          </p:val>
                                        </p:tav>
                                        <p:tav tm="100000">
                                          <p:val>
                                            <p:strVal val="#ppt_x"/>
                                          </p:val>
                                        </p:tav>
                                      </p:tavLst>
                                    </p:anim>
                                    <p:anim calcmode="lin" valueType="num">
                                      <p:cBhvr additive="base">
                                        <p:cTn id="92" dur="500" fill="hold"/>
                                        <p:tgtEl>
                                          <p:spTgt spid="444420"/>
                                        </p:tgtEl>
                                        <p:attrNameLst>
                                          <p:attrName>ppt_y</p:attrName>
                                        </p:attrNameLst>
                                      </p:cBhvr>
                                      <p:tavLst>
                                        <p:tav tm="0">
                                          <p:val>
                                            <p:strVal val="0-#ppt_h/2"/>
                                          </p:val>
                                        </p:tav>
                                        <p:tav tm="100000">
                                          <p:val>
                                            <p:strVal val="#ppt_y"/>
                                          </p:val>
                                        </p:tav>
                                      </p:tavLst>
                                    </p:anim>
                                  </p:childTnLst>
                                </p:cTn>
                              </p:par>
                            </p:childTnLst>
                          </p:cTn>
                        </p:par>
                        <p:par>
                          <p:cTn id="93" fill="hold" nodeType="afterGroup">
                            <p:stCondLst>
                              <p:cond delay="1000"/>
                            </p:stCondLst>
                            <p:childTnLst>
                              <p:par>
                                <p:cTn id="94" presetID="1" presetClass="exit" presetSubtype="0" fill="hold" nodeType="afterEffect">
                                  <p:stCondLst>
                                    <p:cond delay="500"/>
                                  </p:stCondLst>
                                  <p:childTnLst>
                                    <p:set>
                                      <p:cBhvr>
                                        <p:cTn id="95" dur="1" fill="hold">
                                          <p:stCondLst>
                                            <p:cond delay="0"/>
                                          </p:stCondLst>
                                        </p:cTn>
                                        <p:tgtEl>
                                          <p:spTgt spid="4"/>
                                        </p:tgtEl>
                                        <p:attrNameLst>
                                          <p:attrName>style.visibility</p:attrName>
                                        </p:attrNameLst>
                                      </p:cBhvr>
                                      <p:to>
                                        <p:strVal val="hidden"/>
                                      </p:to>
                                    </p:set>
                                  </p:childTnLst>
                                </p:cTn>
                              </p:par>
                              <p:par>
                                <p:cTn id="96" presetID="1" presetClass="entr" presetSubtype="0" fill="hold" nodeType="withEffect">
                                  <p:stCondLst>
                                    <p:cond delay="0"/>
                                  </p:stCondLst>
                                  <p:childTnLst>
                                    <p:set>
                                      <p:cBhvr>
                                        <p:cTn id="97" dur="1" fill="hold">
                                          <p:stCondLst>
                                            <p:cond delay="0"/>
                                          </p:stCondLst>
                                        </p:cTn>
                                        <p:tgtEl>
                                          <p:spTgt spid="3"/>
                                        </p:tgtEl>
                                        <p:attrNameLst>
                                          <p:attrName>style.visibility</p:attrName>
                                        </p:attrNameLst>
                                      </p:cBhvr>
                                      <p:to>
                                        <p:strVal val="visible"/>
                                      </p:to>
                                    </p:set>
                                  </p:childTnLst>
                                </p:cTn>
                              </p:par>
                              <p:par>
                                <p:cTn id="98" presetID="1" presetClass="entr" presetSubtype="0" fill="hold" grpId="3" nodeType="withEffect">
                                  <p:stCondLst>
                                    <p:cond delay="0"/>
                                  </p:stCondLst>
                                  <p:childTnLst>
                                    <p:set>
                                      <p:cBhvr>
                                        <p:cTn id="99" dur="1" fill="hold">
                                          <p:stCondLst>
                                            <p:cond delay="0"/>
                                          </p:stCondLst>
                                        </p:cTn>
                                        <p:tgtEl>
                                          <p:spTgt spid="444460"/>
                                        </p:tgtEl>
                                        <p:attrNameLst>
                                          <p:attrName>style.visibility</p:attrName>
                                        </p:attrNameLst>
                                      </p:cBhvr>
                                      <p:to>
                                        <p:strVal val="visible"/>
                                      </p:to>
                                    </p:set>
                                  </p:childTnLst>
                                </p:cTn>
                              </p:par>
                              <p:par>
                                <p:cTn id="100" presetID="1" presetClass="entr" presetSubtype="0" fill="hold" grpId="3" nodeType="withEffect">
                                  <p:stCondLst>
                                    <p:cond delay="0"/>
                                  </p:stCondLst>
                                  <p:childTnLst>
                                    <p:set>
                                      <p:cBhvr>
                                        <p:cTn id="101" dur="1" fill="hold">
                                          <p:stCondLst>
                                            <p:cond delay="0"/>
                                          </p:stCondLst>
                                        </p:cTn>
                                        <p:tgtEl>
                                          <p:spTgt spid="444461"/>
                                        </p:tgtEl>
                                        <p:attrNameLst>
                                          <p:attrName>style.visibility</p:attrName>
                                        </p:attrNameLst>
                                      </p:cBhvr>
                                      <p:to>
                                        <p:strVal val="visible"/>
                                      </p:to>
                                    </p:set>
                                  </p:childTnLst>
                                </p:cTn>
                              </p:par>
                              <p:par>
                                <p:cTn id="102" presetID="26" presetClass="emph" presetSubtype="0" repeatCount="indefinite" fill="hold" nodeType="withEffect">
                                  <p:stCondLst>
                                    <p:cond delay="0"/>
                                  </p:stCondLst>
                                  <p:childTnLst>
                                    <p:animEffect transition="out" filter="fade">
                                      <p:cBhvr>
                                        <p:cTn id="103" dur="500" tmFilter="0, 0; .2, .5; .8, .5; 1, 0"/>
                                        <p:tgtEl>
                                          <p:spTgt spid="3"/>
                                        </p:tgtEl>
                                      </p:cBhvr>
                                    </p:animEffect>
                                    <p:animScale>
                                      <p:cBhvr>
                                        <p:cTn id="104" dur="250" autoRev="1" fill="hold"/>
                                        <p:tgtEl>
                                          <p:spTgt spid="3"/>
                                        </p:tgtEl>
                                      </p:cBhvr>
                                      <p:by x="105000" y="105000"/>
                                    </p:animScale>
                                  </p:childTnLst>
                                </p:cTn>
                              </p:par>
                              <p:par>
                                <p:cTn id="105" presetID="26" presetClass="emph" presetSubtype="0" repeatCount="indefinite" fill="hold" grpId="3" nodeType="withEffect">
                                  <p:stCondLst>
                                    <p:cond delay="0"/>
                                  </p:stCondLst>
                                  <p:childTnLst>
                                    <p:animEffect transition="out" filter="fade">
                                      <p:cBhvr>
                                        <p:cTn id="106" dur="500" tmFilter="0, 0; .2, .5; .8, .5; 1, 0"/>
                                        <p:tgtEl>
                                          <p:spTgt spid="444434"/>
                                        </p:tgtEl>
                                      </p:cBhvr>
                                    </p:animEffect>
                                    <p:animScale>
                                      <p:cBhvr>
                                        <p:cTn id="107" dur="250" autoRev="1" fill="hold"/>
                                        <p:tgtEl>
                                          <p:spTgt spid="444434"/>
                                        </p:tgtEl>
                                      </p:cBhvr>
                                      <p:by x="105000" y="105000"/>
                                    </p:animScale>
                                  </p:childTnLst>
                                </p:cTn>
                              </p:par>
                              <p:par>
                                <p:cTn id="108" presetID="26" presetClass="emph" presetSubtype="0" repeatCount="indefinite" fill="hold" nodeType="withEffect">
                                  <p:stCondLst>
                                    <p:cond delay="0"/>
                                  </p:stCondLst>
                                  <p:childTnLst>
                                    <p:animEffect transition="out" filter="fade">
                                      <p:cBhvr>
                                        <p:cTn id="109" dur="500" tmFilter="0, 0; .2, .5; .8, .5; 1, 0"/>
                                        <p:tgtEl>
                                          <p:spTgt spid="6"/>
                                        </p:tgtEl>
                                      </p:cBhvr>
                                    </p:animEffect>
                                    <p:animScale>
                                      <p:cBhvr>
                                        <p:cTn id="110" dur="250" autoRev="1" fill="hold"/>
                                        <p:tgtEl>
                                          <p:spTgt spid="6"/>
                                        </p:tgtEl>
                                      </p:cBhvr>
                                      <p:by x="105000" y="105000"/>
                                    </p:animScale>
                                  </p:childTnLst>
                                </p:cTn>
                              </p:par>
                              <p:par>
                                <p:cTn id="111" presetID="26" presetClass="emph" presetSubtype="0" repeatCount="indefinite" fill="hold" grpId="3" nodeType="withEffect">
                                  <p:stCondLst>
                                    <p:cond delay="0"/>
                                  </p:stCondLst>
                                  <p:childTnLst>
                                    <p:animEffect transition="out" filter="fade">
                                      <p:cBhvr>
                                        <p:cTn id="112" dur="500" tmFilter="0, 0; .2, .5; .8, .5; 1, 0"/>
                                        <p:tgtEl>
                                          <p:spTgt spid="444433"/>
                                        </p:tgtEl>
                                      </p:cBhvr>
                                    </p:animEffect>
                                    <p:animScale>
                                      <p:cBhvr>
                                        <p:cTn id="113" dur="250" autoRev="1" fill="hold"/>
                                        <p:tgtEl>
                                          <p:spTgt spid="444433"/>
                                        </p:tgtEl>
                                      </p:cBhvr>
                                      <p:by x="105000" y="105000"/>
                                    </p:animScale>
                                  </p:childTnLst>
                                </p:cTn>
                              </p:par>
                              <p:par>
                                <p:cTn id="114" presetID="26" presetClass="emph" presetSubtype="0" repeatCount="indefinite" fill="hold" grpId="4" nodeType="withEffect">
                                  <p:stCondLst>
                                    <p:cond delay="0"/>
                                  </p:stCondLst>
                                  <p:childTnLst>
                                    <p:animEffect transition="out" filter="fade">
                                      <p:cBhvr>
                                        <p:cTn id="115" dur="500" tmFilter="0, 0; .2, .5; .8, .5; 1, 0"/>
                                        <p:tgtEl>
                                          <p:spTgt spid="444460"/>
                                        </p:tgtEl>
                                      </p:cBhvr>
                                    </p:animEffect>
                                    <p:animScale>
                                      <p:cBhvr>
                                        <p:cTn id="116" dur="250" autoRev="1" fill="hold"/>
                                        <p:tgtEl>
                                          <p:spTgt spid="444460"/>
                                        </p:tgtEl>
                                      </p:cBhvr>
                                      <p:by x="105000" y="105000"/>
                                    </p:animScale>
                                  </p:childTnLst>
                                </p:cTn>
                              </p:par>
                              <p:par>
                                <p:cTn id="117" presetID="26" presetClass="emph" presetSubtype="0" repeatCount="indefinite" fill="hold" grpId="4" nodeType="withEffect">
                                  <p:stCondLst>
                                    <p:cond delay="0"/>
                                  </p:stCondLst>
                                  <p:childTnLst>
                                    <p:animEffect transition="out" filter="fade">
                                      <p:cBhvr>
                                        <p:cTn id="118" dur="500" tmFilter="0, 0; .2, .5; .8, .5; 1, 0"/>
                                        <p:tgtEl>
                                          <p:spTgt spid="444461"/>
                                        </p:tgtEl>
                                      </p:cBhvr>
                                    </p:animEffect>
                                    <p:animScale>
                                      <p:cBhvr>
                                        <p:cTn id="119" dur="250" autoRev="1" fill="hold"/>
                                        <p:tgtEl>
                                          <p:spTgt spid="444461"/>
                                        </p:tgtEl>
                                      </p:cBhvr>
                                      <p:by x="105000" y="105000"/>
                                    </p:animScale>
                                  </p:childTnLst>
                                </p:cTn>
                              </p:par>
                              <p:par>
                                <p:cTn id="120" presetID="22" presetClass="entr" presetSubtype="2" fill="hold" nodeType="withEffect">
                                  <p:stCondLst>
                                    <p:cond delay="0"/>
                                  </p:stCondLst>
                                  <p:childTnLst>
                                    <p:set>
                                      <p:cBhvr>
                                        <p:cTn id="121" dur="1" fill="hold">
                                          <p:stCondLst>
                                            <p:cond delay="0"/>
                                          </p:stCondLst>
                                        </p:cTn>
                                        <p:tgtEl>
                                          <p:spTgt spid="10"/>
                                        </p:tgtEl>
                                        <p:attrNameLst>
                                          <p:attrName>style.visibility</p:attrName>
                                        </p:attrNameLst>
                                      </p:cBhvr>
                                      <p:to>
                                        <p:strVal val="visible"/>
                                      </p:to>
                                    </p:set>
                                    <p:animEffect transition="in" filter="wipe(right)">
                                      <p:cBhvr>
                                        <p:cTn id="122" dur="500"/>
                                        <p:tgtEl>
                                          <p:spTgt spid="10"/>
                                        </p:tgtEl>
                                      </p:cBhvr>
                                    </p:animEffect>
                                  </p:childTnLst>
                                </p:cTn>
                              </p:par>
                            </p:childTnLst>
                          </p:cTn>
                        </p:par>
                        <p:par>
                          <p:cTn id="123" fill="hold" nodeType="afterGroup">
                            <p:stCondLst>
                              <p:cond delay="1500"/>
                            </p:stCondLst>
                            <p:childTnLst>
                              <p:par>
                                <p:cTn id="124" presetID="1" presetClass="exit" presetSubtype="0" fill="hold" nodeType="afterEffect">
                                  <p:stCondLst>
                                    <p:cond delay="500"/>
                                  </p:stCondLst>
                                  <p:childTnLst>
                                    <p:set>
                                      <p:cBhvr>
                                        <p:cTn id="125" dur="1" fill="hold">
                                          <p:stCondLst>
                                            <p:cond delay="0"/>
                                          </p:stCondLst>
                                        </p:cTn>
                                        <p:tgtEl>
                                          <p:spTgt spid="7"/>
                                        </p:tgtEl>
                                        <p:attrNameLst>
                                          <p:attrName>style.visibility</p:attrName>
                                        </p:attrNameLst>
                                      </p:cBhvr>
                                      <p:to>
                                        <p:strVal val="hidden"/>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2" fill="hold" nodeType="clickEffect">
                                  <p:stCondLst>
                                    <p:cond delay="0"/>
                                  </p:stCondLst>
                                  <p:childTnLst>
                                    <p:set>
                                      <p:cBhvr>
                                        <p:cTn id="129" dur="1" fill="hold">
                                          <p:stCondLst>
                                            <p:cond delay="0"/>
                                          </p:stCondLst>
                                        </p:cTn>
                                        <p:tgtEl>
                                          <p:spTgt spid="11"/>
                                        </p:tgtEl>
                                        <p:attrNameLst>
                                          <p:attrName>style.visibility</p:attrName>
                                        </p:attrNameLst>
                                      </p:cBhvr>
                                      <p:to>
                                        <p:strVal val="visible"/>
                                      </p:to>
                                    </p:set>
                                    <p:animEffect transition="in" filter="wipe(right)">
                                      <p:cBhvr>
                                        <p:cTn id="1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0" grpId="0" animBg="1"/>
      <p:bldP spid="444420" grpId="1" animBg="1"/>
      <p:bldP spid="444433" grpId="0" animBg="1"/>
      <p:bldP spid="444433" grpId="1" animBg="1"/>
      <p:bldP spid="444433" grpId="2" animBg="1"/>
      <p:bldP spid="444433" grpId="3" animBg="1"/>
      <p:bldP spid="444434" grpId="0" animBg="1"/>
      <p:bldP spid="444434" grpId="1" animBg="1"/>
      <p:bldP spid="444434" grpId="2" animBg="1"/>
      <p:bldP spid="444434" grpId="3" animBg="1"/>
      <p:bldP spid="444448" grpId="0" animBg="1"/>
      <p:bldP spid="444448" grpId="1" animBg="1"/>
      <p:bldP spid="444460" grpId="0" animBg="1"/>
      <p:bldP spid="444460" grpId="1" animBg="1"/>
      <p:bldP spid="444460" grpId="2" animBg="1"/>
      <p:bldP spid="444460" grpId="3" animBg="1"/>
      <p:bldP spid="444460" grpId="4" animBg="1"/>
      <p:bldP spid="444461" grpId="0" animBg="1"/>
      <p:bldP spid="444461" grpId="1" animBg="1"/>
      <p:bldP spid="444461" grpId="2" animBg="1"/>
      <p:bldP spid="444461" grpId="3" animBg="1"/>
      <p:bldP spid="444461" grpId="4"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华文细黑" pitchFamily="2" charset="-122"/>
                <a:ea typeface="黑体" pitchFamily="49" charset="-122"/>
              </a:rPr>
              <a:t>增强</a:t>
            </a:r>
            <a:r>
              <a:rPr lang="en-US" altLang="zh-CN" smtClean="0">
                <a:effectLst/>
                <a:latin typeface="华文细黑" pitchFamily="2" charset="-122"/>
                <a:ea typeface="黑体" pitchFamily="49" charset="-122"/>
              </a:rPr>
              <a:t>IRF2</a:t>
            </a:r>
            <a:r>
              <a:rPr lang="zh-CN" altLang="en-US" smtClean="0">
                <a:effectLst/>
                <a:latin typeface="华文细黑" pitchFamily="2" charset="-122"/>
                <a:ea typeface="黑体" pitchFamily="49" charset="-122"/>
              </a:rPr>
              <a:t>技术的优势</a:t>
            </a:r>
          </a:p>
        </p:txBody>
      </p:sp>
      <p:sp>
        <p:nvSpPr>
          <p:cNvPr id="168963" name="Rectangle 4"/>
          <p:cNvSpPr>
            <a:spLocks noChangeArrowheads="1"/>
          </p:cNvSpPr>
          <p:nvPr/>
        </p:nvSpPr>
        <p:spPr bwMode="ltGray">
          <a:xfrm>
            <a:off x="323850" y="1125538"/>
            <a:ext cx="3965575" cy="2406650"/>
          </a:xfrm>
          <a:prstGeom prst="rect">
            <a:avLst/>
          </a:prstGeom>
          <a:gradFill rotWithShape="1">
            <a:gsLst>
              <a:gs pos="0">
                <a:srgbClr val="8F038F"/>
              </a:gs>
              <a:gs pos="100000">
                <a:srgbClr val="420142"/>
              </a:gs>
            </a:gsLst>
            <a:lin ang="5400000" scaled="1"/>
          </a:gradFill>
          <a:ln w="9525">
            <a:miter lim="800000"/>
            <a:headEnd/>
            <a:tailEnd/>
          </a:ln>
          <a:scene3d>
            <a:camera prst="legacyPerspectiveBottom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b="1">
              <a:latin typeface="Arial" pitchFamily="34" charset="0"/>
              <a:ea typeface="华文细黑" pitchFamily="2" charset="-122"/>
            </a:endParaRPr>
          </a:p>
        </p:txBody>
      </p:sp>
      <p:sp>
        <p:nvSpPr>
          <p:cNvPr id="168964" name="Rectangle 5"/>
          <p:cNvSpPr>
            <a:spLocks noChangeArrowheads="1"/>
          </p:cNvSpPr>
          <p:nvPr/>
        </p:nvSpPr>
        <p:spPr bwMode="gray">
          <a:xfrm>
            <a:off x="3635375" y="1773238"/>
            <a:ext cx="3683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buClr>
                <a:srgbClr val="FF0066"/>
              </a:buClr>
              <a:buSzPct val="75000"/>
              <a:buFont typeface="Wingdings" pitchFamily="2" charset="2"/>
              <a:buNone/>
            </a:pPr>
            <a:r>
              <a:rPr kumimoji="0" lang="zh-CN" altLang="en-US" b="1">
                <a:solidFill>
                  <a:schemeClr val="bg1"/>
                </a:solidFill>
                <a:latin typeface="Arial" pitchFamily="34" charset="0"/>
                <a:ea typeface="华文细黑" pitchFamily="2" charset="-122"/>
              </a:rPr>
              <a:t>更简单</a:t>
            </a:r>
          </a:p>
        </p:txBody>
      </p:sp>
      <p:sp>
        <p:nvSpPr>
          <p:cNvPr id="168965" name="Rectangle 6"/>
          <p:cNvSpPr>
            <a:spLocks noChangeArrowheads="1"/>
          </p:cNvSpPr>
          <p:nvPr/>
        </p:nvSpPr>
        <p:spPr bwMode="gray">
          <a:xfrm>
            <a:off x="4672013" y="1125538"/>
            <a:ext cx="4148137" cy="2401887"/>
          </a:xfrm>
          <a:prstGeom prst="rect">
            <a:avLst/>
          </a:prstGeom>
          <a:gradFill rotWithShape="1">
            <a:gsLst>
              <a:gs pos="0">
                <a:srgbClr val="5BBE4E"/>
              </a:gs>
              <a:gs pos="100000">
                <a:srgbClr val="2A5824"/>
              </a:gs>
            </a:gsLst>
            <a:lin ang="5400000" scaled="1"/>
          </a:gradFill>
          <a:ln w="9525">
            <a:miter lim="800000"/>
            <a:headEnd/>
            <a:tailEnd/>
          </a:ln>
          <a:scene3d>
            <a:camera prst="legacyPerspectiveBottomLeft"/>
            <a:lightRig rig="legacyFlat3" dir="b"/>
          </a:scene3d>
          <a:sp3d extrusionH="430200" prstMaterial="legacyMatte">
            <a:bevelT w="13500" h="13500" prst="angle"/>
            <a:bevelB w="13500" h="13500" prst="angle"/>
            <a:extrusionClr>
              <a:schemeClr val="folHlink"/>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b="1">
              <a:latin typeface="Arial" pitchFamily="34" charset="0"/>
              <a:ea typeface="华文细黑" pitchFamily="2" charset="-122"/>
            </a:endParaRPr>
          </a:p>
        </p:txBody>
      </p:sp>
      <p:sp>
        <p:nvSpPr>
          <p:cNvPr id="168966" name="Rectangle 8"/>
          <p:cNvSpPr>
            <a:spLocks noChangeArrowheads="1"/>
          </p:cNvSpPr>
          <p:nvPr/>
        </p:nvSpPr>
        <p:spPr bwMode="gray">
          <a:xfrm>
            <a:off x="323850" y="3963988"/>
            <a:ext cx="3963988" cy="2344737"/>
          </a:xfrm>
          <a:prstGeom prst="rect">
            <a:avLst/>
          </a:prstGeom>
          <a:gradFill rotWithShape="1">
            <a:gsLst>
              <a:gs pos="0">
                <a:srgbClr val="22526A"/>
              </a:gs>
              <a:gs pos="100000">
                <a:srgbClr val="4AB1E4"/>
              </a:gs>
            </a:gsLst>
            <a:lin ang="5400000" scaled="1"/>
          </a:gradFill>
          <a:ln w="9525">
            <a:miter lim="800000"/>
            <a:headEnd/>
            <a:tailEnd/>
          </a:ln>
          <a:scene3d>
            <a:camera prst="legacyPerspectiv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b="1">
              <a:latin typeface="Arial" pitchFamily="34" charset="0"/>
              <a:ea typeface="华文细黑" pitchFamily="2" charset="-122"/>
            </a:endParaRPr>
          </a:p>
        </p:txBody>
      </p:sp>
      <p:sp>
        <p:nvSpPr>
          <p:cNvPr id="168967" name="Rectangle 9"/>
          <p:cNvSpPr>
            <a:spLocks noChangeArrowheads="1"/>
          </p:cNvSpPr>
          <p:nvPr/>
        </p:nvSpPr>
        <p:spPr bwMode="gray">
          <a:xfrm>
            <a:off x="3635375" y="4473575"/>
            <a:ext cx="355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buClr>
                <a:srgbClr val="FF0066"/>
              </a:buClr>
              <a:buSzPct val="75000"/>
              <a:buFont typeface="Wingdings" pitchFamily="2" charset="2"/>
              <a:buNone/>
            </a:pPr>
            <a:r>
              <a:rPr kumimoji="0" lang="zh-CN" altLang="en-US" b="1">
                <a:solidFill>
                  <a:schemeClr val="bg1"/>
                </a:solidFill>
                <a:latin typeface="Arial" pitchFamily="34" charset="0"/>
                <a:ea typeface="华文细黑" pitchFamily="2" charset="-122"/>
              </a:rPr>
              <a:t>更高效</a:t>
            </a:r>
          </a:p>
        </p:txBody>
      </p:sp>
      <p:sp>
        <p:nvSpPr>
          <p:cNvPr id="168968" name="Text Box 13"/>
          <p:cNvSpPr txBox="1">
            <a:spLocks noChangeArrowheads="1"/>
          </p:cNvSpPr>
          <p:nvPr/>
        </p:nvSpPr>
        <p:spPr bwMode="gray">
          <a:xfrm>
            <a:off x="395288" y="2703513"/>
            <a:ext cx="30972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减少</a:t>
            </a:r>
            <a:r>
              <a:rPr kumimoji="0" lang="en-US" altLang="zh-CN" sz="1600" b="1">
                <a:solidFill>
                  <a:srgbClr val="FFFFFF"/>
                </a:solidFill>
                <a:latin typeface="Arial" pitchFamily="34" charset="0"/>
                <a:ea typeface="华文细黑" pitchFamily="2" charset="-122"/>
              </a:rPr>
              <a:t>75%</a:t>
            </a:r>
            <a:r>
              <a:rPr kumimoji="0" lang="zh-CN" altLang="en-US" sz="1600" b="1">
                <a:solidFill>
                  <a:srgbClr val="FFFFFF"/>
                </a:solidFill>
                <a:latin typeface="Arial" pitchFamily="34" charset="0"/>
                <a:ea typeface="华文细黑" pitchFamily="2" charset="-122"/>
              </a:rPr>
              <a:t>的管理节点数</a:t>
            </a:r>
          </a:p>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无环拓扑，部署维护简单</a:t>
            </a:r>
          </a:p>
        </p:txBody>
      </p:sp>
      <p:sp>
        <p:nvSpPr>
          <p:cNvPr id="168969" name="Text Box 50"/>
          <p:cNvSpPr txBox="1">
            <a:spLocks noChangeArrowheads="1"/>
          </p:cNvSpPr>
          <p:nvPr/>
        </p:nvSpPr>
        <p:spPr bwMode="gray">
          <a:xfrm>
            <a:off x="395288" y="4143375"/>
            <a:ext cx="302418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buFont typeface="Wingdings" pitchFamily="2" charset="2"/>
              <a:buChar char="Ø"/>
            </a:pPr>
            <a:r>
              <a:rPr kumimoji="0" lang="zh-CN" altLang="en-US" sz="1600" b="1">
                <a:solidFill>
                  <a:srgbClr val="FFFFFF"/>
                </a:solidFill>
                <a:latin typeface="Arial" pitchFamily="34" charset="0"/>
                <a:ea typeface="华文细黑" pitchFamily="2" charset="-122"/>
              </a:rPr>
              <a:t>变“主</a:t>
            </a:r>
            <a:r>
              <a:rPr kumimoji="0" lang="en-US" altLang="zh-CN" sz="1600" b="1">
                <a:solidFill>
                  <a:srgbClr val="FFFFFF"/>
                </a:solidFill>
                <a:latin typeface="Arial" pitchFamily="34" charset="0"/>
                <a:ea typeface="华文细黑" pitchFamily="2" charset="-122"/>
              </a:rPr>
              <a:t>-</a:t>
            </a:r>
            <a:r>
              <a:rPr kumimoji="0" lang="zh-CN" altLang="en-US" sz="1600" b="1">
                <a:solidFill>
                  <a:srgbClr val="FFFFFF"/>
                </a:solidFill>
                <a:latin typeface="Arial" pitchFamily="34" charset="0"/>
                <a:ea typeface="华文细黑" pitchFamily="2" charset="-122"/>
              </a:rPr>
              <a:t>备”模式为“主</a:t>
            </a:r>
            <a:r>
              <a:rPr kumimoji="0" lang="en-US" altLang="zh-CN" sz="1600" b="1">
                <a:solidFill>
                  <a:srgbClr val="FFFFFF"/>
                </a:solidFill>
                <a:latin typeface="Arial" pitchFamily="34" charset="0"/>
                <a:ea typeface="华文细黑" pitchFamily="2" charset="-122"/>
              </a:rPr>
              <a:t>-</a:t>
            </a:r>
            <a:r>
              <a:rPr kumimoji="0" lang="zh-CN" altLang="en-US" sz="1600" b="1">
                <a:solidFill>
                  <a:srgbClr val="FFFFFF"/>
                </a:solidFill>
                <a:latin typeface="Arial" pitchFamily="34" charset="0"/>
                <a:ea typeface="华文细黑" pitchFamily="2" charset="-122"/>
              </a:rPr>
              <a:t>主”模式</a:t>
            </a:r>
          </a:p>
          <a:p>
            <a:pPr eaLnBrk="1" hangingPunct="1">
              <a:lnSpc>
                <a:spcPct val="120000"/>
              </a:lnSpc>
              <a:buFont typeface="Wingdings" pitchFamily="2" charset="2"/>
              <a:buChar char="Ø"/>
            </a:pPr>
            <a:r>
              <a:rPr kumimoji="0" lang="en-US" altLang="zh-CN" sz="1600" b="1">
                <a:solidFill>
                  <a:srgbClr val="FFFFFF"/>
                </a:solidFill>
                <a:latin typeface="Arial" pitchFamily="34" charset="0"/>
                <a:ea typeface="华文细黑" pitchFamily="2" charset="-122"/>
              </a:rPr>
              <a:t>4</a:t>
            </a:r>
            <a:r>
              <a:rPr kumimoji="0" lang="zh-CN" altLang="en-US" sz="1600" b="1">
                <a:solidFill>
                  <a:srgbClr val="FFFFFF"/>
                </a:solidFill>
                <a:latin typeface="Arial" pitchFamily="34" charset="0"/>
                <a:ea typeface="华文细黑" pitchFamily="2" charset="-122"/>
              </a:rPr>
              <a:t>倍提升整机性能和端口密度</a:t>
            </a:r>
            <a:endParaRPr kumimoji="0" lang="zh-CN" altLang="en-US" sz="1400">
              <a:solidFill>
                <a:srgbClr val="FFFFFF"/>
              </a:solidFill>
              <a:latin typeface="Arial" pitchFamily="34" charset="0"/>
              <a:ea typeface="华文细黑" pitchFamily="2" charset="-122"/>
            </a:endParaRPr>
          </a:p>
        </p:txBody>
      </p:sp>
      <p:sp>
        <p:nvSpPr>
          <p:cNvPr id="168970" name="Text Box 51"/>
          <p:cNvSpPr txBox="1">
            <a:spLocks noChangeArrowheads="1"/>
          </p:cNvSpPr>
          <p:nvPr/>
        </p:nvSpPr>
        <p:spPr bwMode="gray">
          <a:xfrm>
            <a:off x="5508625" y="2703513"/>
            <a:ext cx="28829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毫秒级网络故障收敛时间</a:t>
            </a:r>
          </a:p>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不间断升级</a:t>
            </a:r>
            <a:endParaRPr kumimoji="0" lang="zh-CN" altLang="en-US" sz="1400">
              <a:solidFill>
                <a:srgbClr val="FFFFFF"/>
              </a:solidFill>
              <a:latin typeface="Arial" pitchFamily="34" charset="0"/>
              <a:ea typeface="华文细黑" pitchFamily="2" charset="-122"/>
            </a:endParaRPr>
          </a:p>
        </p:txBody>
      </p:sp>
      <p:grpSp>
        <p:nvGrpSpPr>
          <p:cNvPr id="168971" name="Group 11"/>
          <p:cNvGrpSpPr>
            <a:grpSpLocks noChangeAspect="1"/>
          </p:cNvGrpSpPr>
          <p:nvPr/>
        </p:nvGrpSpPr>
        <p:grpSpPr bwMode="auto">
          <a:xfrm>
            <a:off x="539750" y="4870450"/>
            <a:ext cx="2663825" cy="1590675"/>
            <a:chOff x="143" y="761"/>
            <a:chExt cx="3841" cy="1975"/>
          </a:xfrm>
        </p:grpSpPr>
        <p:pic>
          <p:nvPicPr>
            <p:cNvPr id="168972" name="Picture 12" descr="S10504_FR_10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 y="1572"/>
              <a:ext cx="1249"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73" name="Picture 13" descr="S10512_F_101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1" y="936"/>
              <a:ext cx="941" cy="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74" name="Picture 14" descr="S10508-V_F_10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5" y="761"/>
              <a:ext cx="1069"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75" name="Picture 15" descr="S10508_FL_101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9" y="1071"/>
              <a:ext cx="1115" cy="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8976" name="Rectangle 10"/>
          <p:cNvSpPr>
            <a:spLocks noChangeArrowheads="1"/>
          </p:cNvSpPr>
          <p:nvPr/>
        </p:nvSpPr>
        <p:spPr bwMode="gray">
          <a:xfrm>
            <a:off x="4643438" y="3933825"/>
            <a:ext cx="4176712" cy="2374900"/>
          </a:xfrm>
          <a:prstGeom prst="rect">
            <a:avLst/>
          </a:prstGeom>
          <a:gradFill rotWithShape="1">
            <a:gsLst>
              <a:gs pos="0">
                <a:srgbClr val="72380D"/>
              </a:gs>
              <a:gs pos="100000">
                <a:srgbClr val="F77A1D"/>
              </a:gs>
            </a:gsLst>
            <a:lin ang="5400000" scaled="1"/>
          </a:gradFill>
          <a:ln w="9525">
            <a:miter lim="800000"/>
            <a:headEnd/>
            <a:tailEnd/>
          </a:ln>
          <a:scene3d>
            <a:camera prst="legacyPerspectiveTopLeft"/>
            <a:lightRig rig="legacyFlat3" dir="b"/>
          </a:scene3d>
          <a:sp3d extrusionH="430200" prstMaterial="legacyMatte">
            <a:bevelT w="13500" h="13500" prst="angle"/>
            <a:bevelB w="13500" h="13500" prst="angle"/>
            <a:extrusionClr>
              <a:schemeClr val="hlink"/>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b="1">
              <a:latin typeface="Arial" pitchFamily="34" charset="0"/>
              <a:ea typeface="华文细黑" pitchFamily="2" charset="-122"/>
            </a:endParaRPr>
          </a:p>
        </p:txBody>
      </p:sp>
      <p:sp>
        <p:nvSpPr>
          <p:cNvPr id="168977" name="Rectangle 11"/>
          <p:cNvSpPr>
            <a:spLocks noChangeArrowheads="1"/>
          </p:cNvSpPr>
          <p:nvPr/>
        </p:nvSpPr>
        <p:spPr bwMode="gray">
          <a:xfrm>
            <a:off x="4787900" y="4437063"/>
            <a:ext cx="5048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buClr>
                <a:srgbClr val="FF0066"/>
              </a:buClr>
              <a:buSzPct val="75000"/>
              <a:buFont typeface="Wingdings" pitchFamily="2" charset="2"/>
              <a:buNone/>
            </a:pPr>
            <a:r>
              <a:rPr kumimoji="0" lang="zh-CN" altLang="en-US" b="1">
                <a:solidFill>
                  <a:schemeClr val="bg1"/>
                </a:solidFill>
                <a:latin typeface="Arial" pitchFamily="34" charset="0"/>
                <a:ea typeface="华文细黑" pitchFamily="2" charset="-122"/>
              </a:rPr>
              <a:t>弹性扩展</a:t>
            </a:r>
          </a:p>
        </p:txBody>
      </p:sp>
      <p:sp>
        <p:nvSpPr>
          <p:cNvPr id="168978" name="Text Box 52"/>
          <p:cNvSpPr txBox="1">
            <a:spLocks noChangeArrowheads="1"/>
          </p:cNvSpPr>
          <p:nvPr/>
        </p:nvSpPr>
        <p:spPr bwMode="gray">
          <a:xfrm>
            <a:off x="5508625" y="4143375"/>
            <a:ext cx="30972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按需弹性扩展，保护</a:t>
            </a:r>
            <a:r>
              <a:rPr kumimoji="0" lang="en-US" altLang="zh-CN" sz="1600" b="1">
                <a:solidFill>
                  <a:srgbClr val="FFFFFF"/>
                </a:solidFill>
                <a:latin typeface="Arial" pitchFamily="34" charset="0"/>
                <a:ea typeface="华文细黑" pitchFamily="2" charset="-122"/>
              </a:rPr>
              <a:t>TCO</a:t>
            </a:r>
          </a:p>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更适合面向云网络规模的提升</a:t>
            </a:r>
          </a:p>
        </p:txBody>
      </p:sp>
      <p:grpSp>
        <p:nvGrpSpPr>
          <p:cNvPr id="168979" name="Group 19"/>
          <p:cNvGrpSpPr>
            <a:grpSpLocks/>
          </p:cNvGrpSpPr>
          <p:nvPr/>
        </p:nvGrpSpPr>
        <p:grpSpPr bwMode="auto">
          <a:xfrm>
            <a:off x="3649663" y="2921000"/>
            <a:ext cx="1660525" cy="1612900"/>
            <a:chOff x="2299" y="1840"/>
            <a:chExt cx="1046" cy="1016"/>
          </a:xfrm>
        </p:grpSpPr>
        <p:grpSp>
          <p:nvGrpSpPr>
            <p:cNvPr id="168980" name="Group 33"/>
            <p:cNvGrpSpPr>
              <a:grpSpLocks/>
            </p:cNvGrpSpPr>
            <p:nvPr/>
          </p:nvGrpSpPr>
          <p:grpSpPr bwMode="auto">
            <a:xfrm>
              <a:off x="2299" y="1840"/>
              <a:ext cx="1046" cy="1016"/>
              <a:chOff x="2457" y="2000"/>
              <a:chExt cx="901" cy="888"/>
            </a:xfrm>
          </p:grpSpPr>
          <p:pic>
            <p:nvPicPr>
              <p:cNvPr id="168981" name="Picture 34" descr="circuler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457" y="2000"/>
                <a:ext cx="901"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43" name="Oval 35"/>
              <p:cNvSpPr>
                <a:spLocks noChangeArrowheads="1"/>
              </p:cNvSpPr>
              <p:nvPr/>
            </p:nvSpPr>
            <p:spPr bwMode="gray">
              <a:xfrm>
                <a:off x="2457" y="2000"/>
                <a:ext cx="895" cy="888"/>
              </a:xfrm>
              <a:prstGeom prst="ellipse">
                <a:avLst/>
              </a:prstGeom>
              <a:gradFill rotWithShape="1">
                <a:gsLst>
                  <a:gs pos="0">
                    <a:srgbClr val="FFFF99">
                      <a:gamma/>
                      <a:shade val="26275"/>
                      <a:invGamma/>
                      <a:alpha val="89999"/>
                    </a:srgbClr>
                  </a:gs>
                  <a:gs pos="50000">
                    <a:srgbClr val="FFFF99">
                      <a:alpha val="45000"/>
                    </a:srgbClr>
                  </a:gs>
                  <a:gs pos="100000">
                    <a:srgbClr val="FFFF99">
                      <a:gamma/>
                      <a:shade val="26275"/>
                      <a:invGamma/>
                      <a:alpha val="89999"/>
                    </a:srgbClr>
                  </a:gs>
                </a:gsLst>
                <a:lin ang="5400000" scaled="1"/>
              </a:gradFill>
              <a:ln w="57150" algn="ctr">
                <a:solidFill>
                  <a:srgbClr val="F8F8F8"/>
                </a:solidFill>
                <a:round/>
                <a:headEnd/>
                <a:tailEnd/>
              </a:ln>
              <a:effectLst/>
            </p:spPr>
            <p:txBody>
              <a:bodyPr wrap="none" anchor="ctr"/>
              <a:lstStyle/>
              <a:p>
                <a:pPr>
                  <a:defRPr/>
                </a:pPr>
                <a:endParaRPr kumimoji="0" lang="zh-CN" altLang="zh-CN" sz="2800">
                  <a:solidFill>
                    <a:schemeClr val="bg1"/>
                  </a:solidFill>
                  <a:latin typeface="微软雅黑" pitchFamily="34" charset="-122"/>
                  <a:ea typeface="宋体" charset="-122"/>
                </a:endParaRPr>
              </a:p>
            </p:txBody>
          </p:sp>
          <p:sp>
            <p:nvSpPr>
              <p:cNvPr id="168985" name="Freeform 36"/>
              <p:cNvSpPr>
                <a:spLocks/>
              </p:cNvSpPr>
              <p:nvPr/>
            </p:nvSpPr>
            <p:spPr bwMode="gray">
              <a:xfrm>
                <a:off x="2550" y="2018"/>
                <a:ext cx="703" cy="308"/>
              </a:xfrm>
              <a:custGeom>
                <a:avLst/>
                <a:gdLst>
                  <a:gd name="T0" fmla="*/ 196 w 1321"/>
                  <a:gd name="T1" fmla="*/ 32 h 712"/>
                  <a:gd name="T2" fmla="*/ 199 w 1321"/>
                  <a:gd name="T3" fmla="*/ 36 h 712"/>
                  <a:gd name="T4" fmla="*/ 199 w 1321"/>
                  <a:gd name="T5" fmla="*/ 39 h 712"/>
                  <a:gd name="T6" fmla="*/ 199 w 1321"/>
                  <a:gd name="T7" fmla="*/ 42 h 712"/>
                  <a:gd name="T8" fmla="*/ 196 w 1321"/>
                  <a:gd name="T9" fmla="*/ 45 h 712"/>
                  <a:gd name="T10" fmla="*/ 192 w 1321"/>
                  <a:gd name="T11" fmla="*/ 47 h 712"/>
                  <a:gd name="T12" fmla="*/ 187 w 1321"/>
                  <a:gd name="T13" fmla="*/ 49 h 712"/>
                  <a:gd name="T14" fmla="*/ 180 w 1321"/>
                  <a:gd name="T15" fmla="*/ 51 h 712"/>
                  <a:gd name="T16" fmla="*/ 173 w 1321"/>
                  <a:gd name="T17" fmla="*/ 53 h 712"/>
                  <a:gd name="T18" fmla="*/ 164 w 1321"/>
                  <a:gd name="T19" fmla="*/ 54 h 712"/>
                  <a:gd name="T20" fmla="*/ 155 w 1321"/>
                  <a:gd name="T21" fmla="*/ 55 h 712"/>
                  <a:gd name="T22" fmla="*/ 146 w 1321"/>
                  <a:gd name="T23" fmla="*/ 56 h 712"/>
                  <a:gd name="T24" fmla="*/ 135 w 1321"/>
                  <a:gd name="T25" fmla="*/ 57 h 712"/>
                  <a:gd name="T26" fmla="*/ 125 w 1321"/>
                  <a:gd name="T27" fmla="*/ 58 h 712"/>
                  <a:gd name="T28" fmla="*/ 120 w 1321"/>
                  <a:gd name="T29" fmla="*/ 58 h 712"/>
                  <a:gd name="T30" fmla="*/ 72 w 1321"/>
                  <a:gd name="T31" fmla="*/ 58 h 712"/>
                  <a:gd name="T32" fmla="*/ 71 w 1321"/>
                  <a:gd name="T33" fmla="*/ 58 h 712"/>
                  <a:gd name="T34" fmla="*/ 62 w 1321"/>
                  <a:gd name="T35" fmla="*/ 57 h 712"/>
                  <a:gd name="T36" fmla="*/ 52 w 1321"/>
                  <a:gd name="T37" fmla="*/ 57 h 712"/>
                  <a:gd name="T38" fmla="*/ 44 w 1321"/>
                  <a:gd name="T39" fmla="*/ 56 h 712"/>
                  <a:gd name="T40" fmla="*/ 36 w 1321"/>
                  <a:gd name="T41" fmla="*/ 56 h 712"/>
                  <a:gd name="T42" fmla="*/ 28 w 1321"/>
                  <a:gd name="T43" fmla="*/ 55 h 712"/>
                  <a:gd name="T44" fmla="*/ 21 w 1321"/>
                  <a:gd name="T45" fmla="*/ 54 h 712"/>
                  <a:gd name="T46" fmla="*/ 15 w 1321"/>
                  <a:gd name="T47" fmla="*/ 52 h 712"/>
                  <a:gd name="T48" fmla="*/ 10 w 1321"/>
                  <a:gd name="T49" fmla="*/ 51 h 712"/>
                  <a:gd name="T50" fmla="*/ 6 w 1321"/>
                  <a:gd name="T51" fmla="*/ 49 h 712"/>
                  <a:gd name="T52" fmla="*/ 3 w 1321"/>
                  <a:gd name="T53" fmla="*/ 47 h 712"/>
                  <a:gd name="T54" fmla="*/ 1 w 1321"/>
                  <a:gd name="T55" fmla="*/ 45 h 712"/>
                  <a:gd name="T56" fmla="*/ 0 w 1321"/>
                  <a:gd name="T57" fmla="*/ 42 h 712"/>
                  <a:gd name="T58" fmla="*/ 0 w 1321"/>
                  <a:gd name="T59" fmla="*/ 42 h 712"/>
                  <a:gd name="T60" fmla="*/ 1 w 1321"/>
                  <a:gd name="T61" fmla="*/ 39 h 712"/>
                  <a:gd name="T62" fmla="*/ 3 w 1321"/>
                  <a:gd name="T63" fmla="*/ 36 h 712"/>
                  <a:gd name="T64" fmla="*/ 7 w 1321"/>
                  <a:gd name="T65" fmla="*/ 30 h 712"/>
                  <a:gd name="T66" fmla="*/ 14 w 1321"/>
                  <a:gd name="T67" fmla="*/ 24 h 712"/>
                  <a:gd name="T68" fmla="*/ 22 w 1321"/>
                  <a:gd name="T69" fmla="*/ 19 h 712"/>
                  <a:gd name="T70" fmla="*/ 31 w 1321"/>
                  <a:gd name="T71" fmla="*/ 14 h 712"/>
                  <a:gd name="T72" fmla="*/ 41 w 1321"/>
                  <a:gd name="T73" fmla="*/ 10 h 712"/>
                  <a:gd name="T74" fmla="*/ 51 w 1321"/>
                  <a:gd name="T75" fmla="*/ 6 h 712"/>
                  <a:gd name="T76" fmla="*/ 63 w 1321"/>
                  <a:gd name="T77" fmla="*/ 4 h 712"/>
                  <a:gd name="T78" fmla="*/ 75 w 1321"/>
                  <a:gd name="T79" fmla="*/ 2 h 712"/>
                  <a:gd name="T80" fmla="*/ 87 w 1321"/>
                  <a:gd name="T81" fmla="*/ 0 h 712"/>
                  <a:gd name="T82" fmla="*/ 101 w 1321"/>
                  <a:gd name="T83" fmla="*/ 0 h 712"/>
                  <a:gd name="T84" fmla="*/ 101 w 1321"/>
                  <a:gd name="T85" fmla="*/ 0 h 712"/>
                  <a:gd name="T86" fmla="*/ 114 w 1321"/>
                  <a:gd name="T87" fmla="*/ 0 h 712"/>
                  <a:gd name="T88" fmla="*/ 128 w 1321"/>
                  <a:gd name="T89" fmla="*/ 2 h 712"/>
                  <a:gd name="T90" fmla="*/ 140 w 1321"/>
                  <a:gd name="T91" fmla="*/ 4 h 712"/>
                  <a:gd name="T92" fmla="*/ 152 w 1321"/>
                  <a:gd name="T93" fmla="*/ 7 h 712"/>
                  <a:gd name="T94" fmla="*/ 163 w 1321"/>
                  <a:gd name="T95" fmla="*/ 11 h 712"/>
                  <a:gd name="T96" fmla="*/ 173 w 1321"/>
                  <a:gd name="T97" fmla="*/ 16 h 712"/>
                  <a:gd name="T98" fmla="*/ 182 w 1321"/>
                  <a:gd name="T99" fmla="*/ 21 h 712"/>
                  <a:gd name="T100" fmla="*/ 189 w 1321"/>
                  <a:gd name="T101" fmla="*/ 26 h 712"/>
                  <a:gd name="T102" fmla="*/ 196 w 1321"/>
                  <a:gd name="T103" fmla="*/ 32 h 712"/>
                  <a:gd name="T104" fmla="*/ 196 w 1321"/>
                  <a:gd name="T105" fmla="*/ 3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E2E1B7"/>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grpSp>
            <p:nvGrpSpPr>
              <p:cNvPr id="168986" name="Group 37"/>
              <p:cNvGrpSpPr>
                <a:grpSpLocks/>
              </p:cNvGrpSpPr>
              <p:nvPr/>
            </p:nvGrpSpPr>
            <p:grpSpPr bwMode="auto">
              <a:xfrm rot="-1297425" flipH="1" flipV="1">
                <a:off x="2525" y="2693"/>
                <a:ext cx="781" cy="188"/>
                <a:chOff x="2532" y="1051"/>
                <a:chExt cx="893" cy="246"/>
              </a:xfrm>
            </p:grpSpPr>
            <p:grpSp>
              <p:nvGrpSpPr>
                <p:cNvPr id="168987" name="Group 38"/>
                <p:cNvGrpSpPr>
                  <a:grpSpLocks/>
                </p:cNvGrpSpPr>
                <p:nvPr/>
              </p:nvGrpSpPr>
              <p:grpSpPr bwMode="auto">
                <a:xfrm>
                  <a:off x="2532" y="1051"/>
                  <a:ext cx="743" cy="185"/>
                  <a:chOff x="1565" y="2568"/>
                  <a:chExt cx="1118" cy="279"/>
                </a:xfrm>
              </p:grpSpPr>
              <p:sp>
                <p:nvSpPr>
                  <p:cNvPr id="168988" name="AutoShape 39"/>
                  <p:cNvSpPr>
                    <a:spLocks noChangeArrowheads="1"/>
                  </p:cNvSpPr>
                  <p:nvPr/>
                </p:nvSpPr>
                <p:spPr bwMode="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89" name="AutoShape 40"/>
                  <p:cNvSpPr>
                    <a:spLocks noChangeArrowheads="1"/>
                  </p:cNvSpPr>
                  <p:nvPr/>
                </p:nvSpPr>
                <p:spPr bwMode="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0" name="AutoShape 41"/>
                  <p:cNvSpPr>
                    <a:spLocks noChangeArrowheads="1"/>
                  </p:cNvSpPr>
                  <p:nvPr/>
                </p:nvSpPr>
                <p:spPr bwMode="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1" name="AutoShape 42"/>
                  <p:cNvSpPr>
                    <a:spLocks noChangeArrowheads="1"/>
                  </p:cNvSpPr>
                  <p:nvPr/>
                </p:nvSpPr>
                <p:spPr bwMode="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grpSp>
            <p:grpSp>
              <p:nvGrpSpPr>
                <p:cNvPr id="168992" name="Group 43"/>
                <p:cNvGrpSpPr>
                  <a:grpSpLocks/>
                </p:cNvGrpSpPr>
                <p:nvPr/>
              </p:nvGrpSpPr>
              <p:grpSpPr bwMode="auto">
                <a:xfrm rot="1353540">
                  <a:off x="2682" y="1111"/>
                  <a:ext cx="743" cy="186"/>
                  <a:chOff x="1565" y="2568"/>
                  <a:chExt cx="1118" cy="279"/>
                </a:xfrm>
              </p:grpSpPr>
              <p:sp>
                <p:nvSpPr>
                  <p:cNvPr id="168993" name="AutoShape 44"/>
                  <p:cNvSpPr>
                    <a:spLocks noChangeArrowheads="1"/>
                  </p:cNvSpPr>
                  <p:nvPr/>
                </p:nvSpPr>
                <p:spPr bwMode="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4" name="AutoShape 45"/>
                  <p:cNvSpPr>
                    <a:spLocks noChangeArrowheads="1"/>
                  </p:cNvSpPr>
                  <p:nvPr/>
                </p:nvSpPr>
                <p:spPr bwMode="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5" name="AutoShape 46"/>
                  <p:cNvSpPr>
                    <a:spLocks noChangeArrowheads="1"/>
                  </p:cNvSpPr>
                  <p:nvPr/>
                </p:nvSpPr>
                <p:spPr bwMode="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6" name="AutoShape 47"/>
                  <p:cNvSpPr>
                    <a:spLocks noChangeArrowheads="1"/>
                  </p:cNvSpPr>
                  <p:nvPr/>
                </p:nvSpPr>
                <p:spPr bwMode="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grpSp>
          </p:grpSp>
        </p:grpSp>
        <p:sp>
          <p:nvSpPr>
            <p:cNvPr id="487461" name="Text Box 48"/>
            <p:cNvSpPr txBox="1">
              <a:spLocks noChangeArrowheads="1"/>
            </p:cNvSpPr>
            <p:nvPr/>
          </p:nvSpPr>
          <p:spPr bwMode="gray">
            <a:xfrm>
              <a:off x="2426" y="2160"/>
              <a:ext cx="812" cy="442"/>
            </a:xfrm>
            <a:prstGeom prst="rect">
              <a:avLst/>
            </a:prstGeom>
            <a:noFill/>
            <a:ln w="9525" algn="ctr">
              <a:noFill/>
              <a:miter lim="800000"/>
              <a:headEnd/>
              <a:tailEnd/>
            </a:ln>
          </p:spPr>
          <p:txBody>
            <a:bodyPr>
              <a:spAutoFit/>
            </a:bodyPr>
            <a:lstStyle/>
            <a:p>
              <a:pPr algn="ctr" eaLnBrk="0" hangingPunct="0">
                <a:defRPr/>
              </a:pPr>
              <a:r>
                <a:rPr kumimoji="0" lang="en-US" altLang="zh-CN" sz="4000" b="1">
                  <a:solidFill>
                    <a:srgbClr val="CC0000"/>
                  </a:solidFill>
                  <a:effectLst>
                    <a:outerShdw blurRad="38100" dist="38100" dir="2700000" algn="tl">
                      <a:srgbClr val="C0C0C0"/>
                    </a:outerShdw>
                  </a:effectLst>
                  <a:latin typeface="Arial" charset="0"/>
                  <a:ea typeface="华文细黑" pitchFamily="2" charset="-122"/>
                </a:rPr>
                <a:t>IRF2</a:t>
              </a:r>
            </a:p>
          </p:txBody>
        </p:sp>
      </p:grpSp>
      <p:sp>
        <p:nvSpPr>
          <p:cNvPr id="168998" name="Rectangle 5"/>
          <p:cNvSpPr>
            <a:spLocks noChangeArrowheads="1"/>
          </p:cNvSpPr>
          <p:nvPr/>
        </p:nvSpPr>
        <p:spPr bwMode="gray">
          <a:xfrm>
            <a:off x="4851400" y="1773238"/>
            <a:ext cx="3683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buClr>
                <a:srgbClr val="FF0066"/>
              </a:buClr>
              <a:buSzPct val="75000"/>
              <a:buFont typeface="Wingdings" pitchFamily="2" charset="2"/>
              <a:buNone/>
            </a:pPr>
            <a:r>
              <a:rPr kumimoji="0" lang="zh-CN" altLang="en-US" b="1">
                <a:solidFill>
                  <a:schemeClr val="bg1"/>
                </a:solidFill>
                <a:latin typeface="Arial" pitchFamily="34" charset="0"/>
                <a:ea typeface="华文细黑" pitchFamily="2" charset="-122"/>
              </a:rPr>
              <a:t>更可靠</a:t>
            </a:r>
          </a:p>
        </p:txBody>
      </p:sp>
      <p:pic>
        <p:nvPicPr>
          <p:cNvPr id="168999" name="Picture 39" descr="公司精美素材图3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1341438"/>
            <a:ext cx="26574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000" name="Picture 40" descr="公司精美素材图1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4797425"/>
            <a:ext cx="2665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001" name="Picture 41" descr="公司精美素材图4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1500" y="1412875"/>
            <a:ext cx="2665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273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SSL VP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5008563"/>
            <a:ext cx="2016125"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675" name="Freeform 3"/>
          <p:cNvSpPr>
            <a:spLocks/>
          </p:cNvSpPr>
          <p:nvPr/>
        </p:nvSpPr>
        <p:spPr bwMode="auto">
          <a:xfrm>
            <a:off x="1908175" y="1309688"/>
            <a:ext cx="1385888" cy="3071812"/>
          </a:xfrm>
          <a:custGeom>
            <a:avLst/>
            <a:gdLst/>
            <a:ahLst/>
            <a:cxnLst>
              <a:cxn ang="0">
                <a:pos x="0" y="0"/>
              </a:cxn>
              <a:cxn ang="0">
                <a:pos x="571" y="565"/>
              </a:cxn>
              <a:cxn ang="0">
                <a:pos x="571" y="442"/>
              </a:cxn>
              <a:cxn ang="0">
                <a:pos x="873" y="967"/>
              </a:cxn>
              <a:cxn ang="0">
                <a:pos x="576" y="1487"/>
              </a:cxn>
              <a:cxn ang="0">
                <a:pos x="576" y="1348"/>
              </a:cxn>
              <a:cxn ang="0">
                <a:pos x="0" y="1935"/>
              </a:cxn>
              <a:cxn ang="0">
                <a:pos x="0" y="0"/>
              </a:cxn>
            </a:cxnLst>
            <a:rect l="0" t="0" r="r" b="b"/>
            <a:pathLst>
              <a:path w="873" h="1935">
                <a:moveTo>
                  <a:pt x="0" y="0"/>
                </a:moveTo>
                <a:lnTo>
                  <a:pt x="571" y="565"/>
                </a:lnTo>
                <a:lnTo>
                  <a:pt x="571" y="442"/>
                </a:lnTo>
                <a:lnTo>
                  <a:pt x="873" y="967"/>
                </a:lnTo>
                <a:lnTo>
                  <a:pt x="576" y="1487"/>
                </a:lnTo>
                <a:lnTo>
                  <a:pt x="576" y="1348"/>
                </a:lnTo>
                <a:lnTo>
                  <a:pt x="0" y="1935"/>
                </a:lnTo>
                <a:lnTo>
                  <a:pt x="0" y="0"/>
                </a:lnTo>
                <a:close/>
              </a:path>
            </a:pathLst>
          </a:custGeom>
          <a:gradFill rotWithShape="1">
            <a:gsLst>
              <a:gs pos="0">
                <a:schemeClr val="folHlink">
                  <a:gamma/>
                  <a:tint val="84706"/>
                  <a:invGamma/>
                  <a:alpha val="0"/>
                </a:schemeClr>
              </a:gs>
              <a:gs pos="100000">
                <a:schemeClr val="folHlink"/>
              </a:gs>
            </a:gsLst>
            <a:lin ang="0" scaled="1"/>
          </a:gradFill>
          <a:ln w="9525" cap="flat" cmpd="sng">
            <a:noFill/>
            <a:prstDash val="solid"/>
            <a:round/>
            <a:headEnd type="none" w="med" len="med"/>
            <a:tailEnd type="none" w="med" len="med"/>
          </a:ln>
          <a:effectLst/>
        </p:spPr>
        <p:txBody>
          <a:bodyPr lIns="82124" tIns="41061" rIns="82124" bIns="41061"/>
          <a:lstStyle/>
          <a:p>
            <a:pPr>
              <a:defRPr/>
            </a:pPr>
            <a:endParaRPr kumimoji="0" lang="zh-CN" altLang="en-US" sz="1800">
              <a:latin typeface="Arial" charset="0"/>
              <a:ea typeface="宋体" charset="-122"/>
            </a:endParaRPr>
          </a:p>
        </p:txBody>
      </p:sp>
      <p:sp>
        <p:nvSpPr>
          <p:cNvPr id="412676" name="Freeform 4"/>
          <p:cNvSpPr>
            <a:spLocks/>
          </p:cNvSpPr>
          <p:nvPr/>
        </p:nvSpPr>
        <p:spPr bwMode="auto">
          <a:xfrm flipH="1">
            <a:off x="6011863" y="1236663"/>
            <a:ext cx="1385887" cy="3071812"/>
          </a:xfrm>
          <a:custGeom>
            <a:avLst/>
            <a:gdLst/>
            <a:ahLst/>
            <a:cxnLst>
              <a:cxn ang="0">
                <a:pos x="0" y="0"/>
              </a:cxn>
              <a:cxn ang="0">
                <a:pos x="571" y="565"/>
              </a:cxn>
              <a:cxn ang="0">
                <a:pos x="571" y="442"/>
              </a:cxn>
              <a:cxn ang="0">
                <a:pos x="873" y="967"/>
              </a:cxn>
              <a:cxn ang="0">
                <a:pos x="576" y="1487"/>
              </a:cxn>
              <a:cxn ang="0">
                <a:pos x="576" y="1348"/>
              </a:cxn>
              <a:cxn ang="0">
                <a:pos x="0" y="1935"/>
              </a:cxn>
              <a:cxn ang="0">
                <a:pos x="0" y="0"/>
              </a:cxn>
            </a:cxnLst>
            <a:rect l="0" t="0" r="r" b="b"/>
            <a:pathLst>
              <a:path w="873" h="1935">
                <a:moveTo>
                  <a:pt x="0" y="0"/>
                </a:moveTo>
                <a:lnTo>
                  <a:pt x="571" y="565"/>
                </a:lnTo>
                <a:lnTo>
                  <a:pt x="571" y="442"/>
                </a:lnTo>
                <a:lnTo>
                  <a:pt x="873" y="967"/>
                </a:lnTo>
                <a:lnTo>
                  <a:pt x="576" y="1487"/>
                </a:lnTo>
                <a:lnTo>
                  <a:pt x="576" y="1348"/>
                </a:lnTo>
                <a:lnTo>
                  <a:pt x="0" y="1935"/>
                </a:lnTo>
                <a:lnTo>
                  <a:pt x="0" y="0"/>
                </a:lnTo>
                <a:close/>
              </a:path>
            </a:pathLst>
          </a:custGeom>
          <a:gradFill rotWithShape="1">
            <a:gsLst>
              <a:gs pos="0">
                <a:schemeClr val="folHlink">
                  <a:gamma/>
                  <a:tint val="84706"/>
                  <a:invGamma/>
                  <a:alpha val="0"/>
                </a:schemeClr>
              </a:gs>
              <a:gs pos="100000">
                <a:schemeClr val="folHlink"/>
              </a:gs>
            </a:gsLst>
            <a:lin ang="0" scaled="1"/>
          </a:gradFill>
          <a:ln w="9525" cap="flat" cmpd="sng">
            <a:noFill/>
            <a:prstDash val="solid"/>
            <a:round/>
            <a:headEnd type="none" w="med" len="med"/>
            <a:tailEnd type="none" w="med" len="med"/>
          </a:ln>
          <a:effectLst/>
        </p:spPr>
        <p:txBody>
          <a:bodyPr lIns="82124" tIns="41061" rIns="82124" bIns="41061"/>
          <a:lstStyle/>
          <a:p>
            <a:pPr>
              <a:defRPr/>
            </a:pPr>
            <a:endParaRPr kumimoji="0" lang="zh-CN" altLang="en-US" sz="1800">
              <a:latin typeface="Arial" charset="0"/>
              <a:ea typeface="宋体" charset="-122"/>
            </a:endParaRPr>
          </a:p>
        </p:txBody>
      </p:sp>
      <p:sp>
        <p:nvSpPr>
          <p:cNvPr id="175109" name="Text Box 5"/>
          <p:cNvSpPr txBox="1">
            <a:spLocks noChangeArrowheads="1"/>
          </p:cNvSpPr>
          <p:nvPr/>
        </p:nvSpPr>
        <p:spPr bwMode="auto">
          <a:xfrm>
            <a:off x="6791325" y="4446588"/>
            <a:ext cx="202565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IPS</a:t>
            </a:r>
            <a:r>
              <a:rPr kumimoji="0" lang="zh-CN" altLang="en-US" sz="1600" b="1">
                <a:latin typeface="Arial" pitchFamily="34" charset="0"/>
              </a:rPr>
              <a:t>功能业务模块</a:t>
            </a:r>
          </a:p>
          <a:p>
            <a:pPr eaLnBrk="1" hangingPunct="1"/>
            <a:r>
              <a:rPr kumimoji="0" lang="zh-CN" altLang="en-US" sz="1000">
                <a:latin typeface="Arial" pitchFamily="34" charset="0"/>
              </a:rPr>
              <a:t>千兆性能规格</a:t>
            </a:r>
          </a:p>
          <a:p>
            <a:pPr eaLnBrk="1" hangingPunct="1"/>
            <a:r>
              <a:rPr kumimoji="0" lang="zh-CN" altLang="en-US" sz="1000">
                <a:latin typeface="Arial" pitchFamily="34" charset="0"/>
              </a:rPr>
              <a:t>领先推出插卡式</a:t>
            </a:r>
            <a:r>
              <a:rPr kumimoji="0" lang="en-US" altLang="zh-CN" sz="1000">
                <a:latin typeface="Arial" pitchFamily="34" charset="0"/>
              </a:rPr>
              <a:t>IPS</a:t>
            </a:r>
            <a:r>
              <a:rPr kumimoji="0" lang="zh-CN" altLang="en-US" sz="1000">
                <a:latin typeface="Arial" pitchFamily="34" charset="0"/>
              </a:rPr>
              <a:t>架构，安全与网络深度融合</a:t>
            </a:r>
          </a:p>
          <a:p>
            <a:endParaRPr kumimoji="0" lang="en-US" altLang="zh-CN" sz="1000" b="1">
              <a:latin typeface="Arial" pitchFamily="34" charset="0"/>
            </a:endParaRPr>
          </a:p>
        </p:txBody>
      </p:sp>
      <p:sp>
        <p:nvSpPr>
          <p:cNvPr id="175110" name="Text Box 6"/>
          <p:cNvSpPr txBox="1">
            <a:spLocks noChangeArrowheads="1"/>
          </p:cNvSpPr>
          <p:nvPr/>
        </p:nvSpPr>
        <p:spPr bwMode="auto">
          <a:xfrm>
            <a:off x="795338" y="2738438"/>
            <a:ext cx="2122487"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600" b="1">
                <a:latin typeface="Arial" pitchFamily="34" charset="0"/>
              </a:rPr>
              <a:t>无线控制器业务模块</a:t>
            </a:r>
          </a:p>
          <a:p>
            <a:r>
              <a:rPr kumimoji="0" lang="zh-CN" altLang="en-US" sz="1000">
                <a:latin typeface="Arial" pitchFamily="34" charset="0"/>
              </a:rPr>
              <a:t>业界容量最大，同时支持</a:t>
            </a:r>
            <a:r>
              <a:rPr kumimoji="0" lang="en-US" altLang="zh-CN" sz="1000">
                <a:latin typeface="Arial" pitchFamily="34" charset="0"/>
              </a:rPr>
              <a:t>640</a:t>
            </a:r>
            <a:r>
              <a:rPr kumimoji="0" lang="zh-CN" altLang="en-US" sz="1000">
                <a:latin typeface="Arial" pitchFamily="34" charset="0"/>
              </a:rPr>
              <a:t>个</a:t>
            </a:r>
            <a:r>
              <a:rPr kumimoji="0" lang="en-US" altLang="zh-CN" sz="1000">
                <a:latin typeface="Arial" pitchFamily="34" charset="0"/>
              </a:rPr>
              <a:t>AP</a:t>
            </a:r>
          </a:p>
          <a:p>
            <a:r>
              <a:rPr kumimoji="0" lang="zh-CN" altLang="en-US" sz="1000">
                <a:latin typeface="Arial" pitchFamily="34" charset="0"/>
              </a:rPr>
              <a:t>实现有线无线一体化网络部署</a:t>
            </a:r>
          </a:p>
          <a:p>
            <a:pPr algn="ctr"/>
            <a:endParaRPr kumimoji="0" lang="zh-CN" altLang="en-US" sz="1000">
              <a:latin typeface="Arial" pitchFamily="34" charset="0"/>
            </a:endParaRPr>
          </a:p>
          <a:p>
            <a:pPr algn="ctr"/>
            <a:endParaRPr kumimoji="0" lang="en-US" altLang="zh-CN" sz="1400" b="1">
              <a:latin typeface="Arial" pitchFamily="34" charset="0"/>
            </a:endParaRPr>
          </a:p>
        </p:txBody>
      </p:sp>
      <p:sp>
        <p:nvSpPr>
          <p:cNvPr id="175111" name="Text Box 7"/>
          <p:cNvSpPr txBox="1">
            <a:spLocks noChangeArrowheads="1"/>
          </p:cNvSpPr>
          <p:nvPr/>
        </p:nvSpPr>
        <p:spPr bwMode="auto">
          <a:xfrm>
            <a:off x="5508625" y="6021388"/>
            <a:ext cx="20256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SSL VPN</a:t>
            </a:r>
            <a:r>
              <a:rPr kumimoji="0" lang="zh-CN" altLang="en-US" sz="1600" b="1">
                <a:latin typeface="Arial" pitchFamily="34" charset="0"/>
              </a:rPr>
              <a:t>模块</a:t>
            </a:r>
          </a:p>
          <a:p>
            <a:pPr eaLnBrk="1" hangingPunct="1"/>
            <a:r>
              <a:rPr kumimoji="0" lang="zh-CN" altLang="en-US" sz="1000">
                <a:latin typeface="Arial" pitchFamily="34" charset="0"/>
              </a:rPr>
              <a:t>让用户使用最低成本情况下部署移动、远程接入</a:t>
            </a:r>
          </a:p>
          <a:p>
            <a:pPr eaLnBrk="1" hangingPunct="1"/>
            <a:r>
              <a:rPr kumimoji="0" lang="zh-CN" altLang="en-US" sz="1000">
                <a:latin typeface="Arial" pitchFamily="34" charset="0"/>
              </a:rPr>
              <a:t>满足多种远程方式</a:t>
            </a:r>
            <a:endParaRPr kumimoji="0" lang="en-US" altLang="zh-CN" sz="1000" b="1">
              <a:latin typeface="Arial" pitchFamily="34" charset="0"/>
            </a:endParaRPr>
          </a:p>
        </p:txBody>
      </p:sp>
      <p:sp>
        <p:nvSpPr>
          <p:cNvPr id="412680" name="Freeform 8"/>
          <p:cNvSpPr>
            <a:spLocks/>
          </p:cNvSpPr>
          <p:nvPr/>
        </p:nvSpPr>
        <p:spPr bwMode="auto">
          <a:xfrm rot="5400000" flipH="1">
            <a:off x="3998913" y="3449637"/>
            <a:ext cx="1385888" cy="3071813"/>
          </a:xfrm>
          <a:custGeom>
            <a:avLst/>
            <a:gdLst/>
            <a:ahLst/>
            <a:cxnLst>
              <a:cxn ang="0">
                <a:pos x="0" y="0"/>
              </a:cxn>
              <a:cxn ang="0">
                <a:pos x="571" y="565"/>
              </a:cxn>
              <a:cxn ang="0">
                <a:pos x="571" y="442"/>
              </a:cxn>
              <a:cxn ang="0">
                <a:pos x="873" y="967"/>
              </a:cxn>
              <a:cxn ang="0">
                <a:pos x="576" y="1487"/>
              </a:cxn>
              <a:cxn ang="0">
                <a:pos x="576" y="1348"/>
              </a:cxn>
              <a:cxn ang="0">
                <a:pos x="0" y="1935"/>
              </a:cxn>
              <a:cxn ang="0">
                <a:pos x="0" y="0"/>
              </a:cxn>
            </a:cxnLst>
            <a:rect l="0" t="0" r="r" b="b"/>
            <a:pathLst>
              <a:path w="873" h="1935">
                <a:moveTo>
                  <a:pt x="0" y="0"/>
                </a:moveTo>
                <a:lnTo>
                  <a:pt x="571" y="565"/>
                </a:lnTo>
                <a:lnTo>
                  <a:pt x="571" y="442"/>
                </a:lnTo>
                <a:lnTo>
                  <a:pt x="873" y="967"/>
                </a:lnTo>
                <a:lnTo>
                  <a:pt x="576" y="1487"/>
                </a:lnTo>
                <a:lnTo>
                  <a:pt x="576" y="1348"/>
                </a:lnTo>
                <a:lnTo>
                  <a:pt x="0" y="1935"/>
                </a:lnTo>
                <a:lnTo>
                  <a:pt x="0" y="0"/>
                </a:lnTo>
                <a:close/>
              </a:path>
            </a:pathLst>
          </a:custGeom>
          <a:gradFill rotWithShape="1">
            <a:gsLst>
              <a:gs pos="0">
                <a:schemeClr val="folHlink">
                  <a:gamma/>
                  <a:tint val="84706"/>
                  <a:invGamma/>
                  <a:alpha val="0"/>
                </a:schemeClr>
              </a:gs>
              <a:gs pos="100000">
                <a:schemeClr val="folHlink"/>
              </a:gs>
            </a:gsLst>
            <a:lin ang="0" scaled="1"/>
          </a:gradFill>
          <a:ln w="9525" cap="flat" cmpd="sng">
            <a:noFill/>
            <a:prstDash val="solid"/>
            <a:round/>
            <a:headEnd type="none" w="med" len="med"/>
            <a:tailEnd type="none" w="med" len="med"/>
          </a:ln>
          <a:effectLst/>
        </p:spPr>
        <p:txBody>
          <a:bodyPr lIns="82124" tIns="41061" rIns="82124" bIns="41061"/>
          <a:lstStyle/>
          <a:p>
            <a:pPr>
              <a:defRPr/>
            </a:pPr>
            <a:endParaRPr kumimoji="0" lang="zh-CN" altLang="en-US" sz="1800">
              <a:latin typeface="Arial" charset="0"/>
              <a:ea typeface="宋体" charset="-122"/>
            </a:endParaRPr>
          </a:p>
        </p:txBody>
      </p:sp>
      <p:pic>
        <p:nvPicPr>
          <p:cNvPr id="175113" name="Picture 9" descr="H3C SecBlade FW II_FL_0708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669">
            <a:off x="828675" y="3340100"/>
            <a:ext cx="179863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14" name="Picture 10" descr="S8500_NATB_fl_05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4292600"/>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5" name="Text Box 11"/>
          <p:cNvSpPr txBox="1">
            <a:spLocks noChangeArrowheads="1"/>
          </p:cNvSpPr>
          <p:nvPr/>
        </p:nvSpPr>
        <p:spPr bwMode="auto">
          <a:xfrm>
            <a:off x="755650" y="1501775"/>
            <a:ext cx="23034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ACG</a:t>
            </a:r>
            <a:r>
              <a:rPr kumimoji="0" lang="zh-CN" altLang="en-US" sz="1600" b="1">
                <a:latin typeface="Arial" pitchFamily="34" charset="0"/>
              </a:rPr>
              <a:t>应用控制网关模块</a:t>
            </a:r>
          </a:p>
          <a:p>
            <a:pPr eaLnBrk="1" hangingPunct="1"/>
            <a:r>
              <a:rPr kumimoji="0" lang="zh-CN" altLang="en-US" sz="1000">
                <a:latin typeface="Arial" pitchFamily="34" charset="0"/>
              </a:rPr>
              <a:t>首创</a:t>
            </a:r>
            <a:r>
              <a:rPr kumimoji="0" lang="en-US" altLang="zh-CN" sz="1000">
                <a:latin typeface="Arial" pitchFamily="34" charset="0"/>
              </a:rPr>
              <a:t>UAAE</a:t>
            </a:r>
            <a:r>
              <a:rPr kumimoji="0" lang="zh-CN" altLang="en-US" sz="1000">
                <a:latin typeface="Arial" pitchFamily="34" charset="0"/>
              </a:rPr>
              <a:t>技术，实现对各种</a:t>
            </a:r>
            <a:r>
              <a:rPr kumimoji="0" lang="en-US" altLang="zh-CN" sz="1000">
                <a:latin typeface="Arial" pitchFamily="34" charset="0"/>
              </a:rPr>
              <a:t>P2P</a:t>
            </a:r>
            <a:r>
              <a:rPr kumimoji="0" lang="zh-CN" altLang="en-US" sz="1000">
                <a:latin typeface="Arial" pitchFamily="34" charset="0"/>
              </a:rPr>
              <a:t>与</a:t>
            </a:r>
            <a:r>
              <a:rPr kumimoji="0" lang="en-US" altLang="zh-CN" sz="1000">
                <a:latin typeface="Arial" pitchFamily="34" charset="0"/>
              </a:rPr>
              <a:t>VoIP</a:t>
            </a:r>
            <a:r>
              <a:rPr kumimoji="0" lang="zh-CN" altLang="en-US" sz="1000">
                <a:latin typeface="Arial" pitchFamily="34" charset="0"/>
              </a:rPr>
              <a:t>协议模型的深层次分析和控制</a:t>
            </a:r>
          </a:p>
          <a:p>
            <a:endParaRPr kumimoji="0" lang="en-US" altLang="zh-CN" sz="1000" b="1">
              <a:latin typeface="Arial" pitchFamily="34" charset="0"/>
            </a:endParaRPr>
          </a:p>
        </p:txBody>
      </p:sp>
      <p:sp>
        <p:nvSpPr>
          <p:cNvPr id="175116" name="Text Box 12"/>
          <p:cNvSpPr txBox="1">
            <a:spLocks noChangeArrowheads="1"/>
          </p:cNvSpPr>
          <p:nvPr/>
        </p:nvSpPr>
        <p:spPr bwMode="auto">
          <a:xfrm>
            <a:off x="6659563" y="2997200"/>
            <a:ext cx="22320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AFC</a:t>
            </a:r>
            <a:r>
              <a:rPr kumimoji="0" lang="zh-CN" altLang="en-US" sz="1600" b="1">
                <a:latin typeface="Arial" pitchFamily="34" charset="0"/>
              </a:rPr>
              <a:t>异常流量清洗模块</a:t>
            </a:r>
          </a:p>
          <a:p>
            <a:pPr eaLnBrk="1" hangingPunct="1"/>
            <a:r>
              <a:rPr kumimoji="0" lang="zh-CN" altLang="en-US" sz="1000">
                <a:latin typeface="Arial" pitchFamily="34" charset="0"/>
              </a:rPr>
              <a:t>多核</a:t>
            </a:r>
            <a:r>
              <a:rPr kumimoji="0" lang="en-US" altLang="zh-CN" sz="1000">
                <a:latin typeface="Arial" pitchFamily="34" charset="0"/>
              </a:rPr>
              <a:t>CPU+ASIC</a:t>
            </a:r>
            <a:r>
              <a:rPr kumimoji="0" lang="zh-CN" altLang="en-US" sz="1000">
                <a:latin typeface="Arial" pitchFamily="34" charset="0"/>
              </a:rPr>
              <a:t>硬件架构提供万兆高性能业务处理能力</a:t>
            </a:r>
          </a:p>
          <a:p>
            <a:pPr eaLnBrk="1" hangingPunct="1"/>
            <a:r>
              <a:rPr kumimoji="0" lang="zh-CN" altLang="en-US" sz="1000">
                <a:latin typeface="Arial" pitchFamily="34" charset="0"/>
              </a:rPr>
              <a:t>结合交换机设备实现灵活的网络部署</a:t>
            </a:r>
          </a:p>
        </p:txBody>
      </p:sp>
      <p:sp>
        <p:nvSpPr>
          <p:cNvPr id="175117" name="Text Box 13"/>
          <p:cNvSpPr txBox="1">
            <a:spLocks noChangeArrowheads="1"/>
          </p:cNvSpPr>
          <p:nvPr/>
        </p:nvSpPr>
        <p:spPr bwMode="auto">
          <a:xfrm>
            <a:off x="827088" y="4373563"/>
            <a:ext cx="2159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LB</a:t>
            </a:r>
            <a:r>
              <a:rPr kumimoji="0" lang="zh-CN" altLang="en-US" sz="1600" b="1">
                <a:latin typeface="Arial" pitchFamily="34" charset="0"/>
              </a:rPr>
              <a:t>负载均衡模块</a:t>
            </a:r>
          </a:p>
          <a:p>
            <a:r>
              <a:rPr kumimoji="0" lang="zh-CN" altLang="en-US" sz="1000">
                <a:latin typeface="Arial" pitchFamily="34" charset="0"/>
              </a:rPr>
              <a:t>支持</a:t>
            </a:r>
            <a:r>
              <a:rPr kumimoji="0" lang="en-US" altLang="zh-CN" sz="1000">
                <a:latin typeface="Arial" pitchFamily="34" charset="0"/>
              </a:rPr>
              <a:t>NAT</a:t>
            </a:r>
            <a:r>
              <a:rPr kumimoji="0" lang="zh-CN" altLang="en-US" sz="1000">
                <a:latin typeface="Arial" pitchFamily="34" charset="0"/>
              </a:rPr>
              <a:t>、</a:t>
            </a:r>
            <a:r>
              <a:rPr kumimoji="0" lang="en-US" altLang="zh-CN" sz="1000">
                <a:latin typeface="Arial" pitchFamily="34" charset="0"/>
              </a:rPr>
              <a:t>DR</a:t>
            </a:r>
            <a:r>
              <a:rPr kumimoji="0" lang="zh-CN" altLang="en-US" sz="1000">
                <a:latin typeface="Arial" pitchFamily="34" charset="0"/>
              </a:rPr>
              <a:t>模式以及各种负载均衡算法，满足各类用户的不同需求，在服务器群前端形成有效均衡，极</a:t>
            </a:r>
            <a:r>
              <a:rPr kumimoji="0" lang="en-US" altLang="zh-CN" sz="1000">
                <a:latin typeface="Arial" pitchFamily="34" charset="0"/>
              </a:rPr>
              <a:t>BL</a:t>
            </a:r>
            <a:r>
              <a:rPr kumimoji="0" lang="zh-CN" altLang="en-US" sz="1000">
                <a:latin typeface="Arial" pitchFamily="34" charset="0"/>
              </a:rPr>
              <a:t>大提升服务器组的性能。</a:t>
            </a:r>
          </a:p>
        </p:txBody>
      </p:sp>
      <p:sp>
        <p:nvSpPr>
          <p:cNvPr id="175118" name="Text Box 14"/>
          <p:cNvSpPr txBox="1">
            <a:spLocks noChangeArrowheads="1"/>
          </p:cNvSpPr>
          <p:nvPr/>
        </p:nvSpPr>
        <p:spPr bwMode="auto">
          <a:xfrm>
            <a:off x="2114550" y="5813425"/>
            <a:ext cx="20256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Netstream</a:t>
            </a:r>
            <a:r>
              <a:rPr kumimoji="0" lang="zh-CN" altLang="en-US" sz="1600" b="1">
                <a:latin typeface="Arial" pitchFamily="34" charset="0"/>
              </a:rPr>
              <a:t>模块</a:t>
            </a:r>
          </a:p>
          <a:p>
            <a:pPr eaLnBrk="1" hangingPunct="1"/>
            <a:r>
              <a:rPr kumimoji="0" lang="zh-CN" altLang="en-US" sz="1000">
                <a:latin typeface="Arial" pitchFamily="34" charset="0"/>
              </a:rPr>
              <a:t>全网集中式网流分析功能，可以与</a:t>
            </a:r>
            <a:r>
              <a:rPr kumimoji="0" lang="en-US" altLang="zh-CN" sz="1000">
                <a:latin typeface="Arial" pitchFamily="34" charset="0"/>
              </a:rPr>
              <a:t>iMC NTA</a:t>
            </a:r>
            <a:r>
              <a:rPr kumimoji="0" lang="zh-CN" altLang="en-US" sz="1000">
                <a:latin typeface="Arial" pitchFamily="34" charset="0"/>
              </a:rPr>
              <a:t>组件联动</a:t>
            </a:r>
            <a:endParaRPr kumimoji="0" lang="zh-CN" altLang="en-US" sz="1000" b="1">
              <a:latin typeface="Arial" pitchFamily="34" charset="0"/>
            </a:endParaRPr>
          </a:p>
        </p:txBody>
      </p:sp>
      <p:pic>
        <p:nvPicPr>
          <p:cNvPr id="175119" name="Picture 15" descr="H3C SecBlade FW II_FL_0708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669">
            <a:off x="6804025" y="695325"/>
            <a:ext cx="179863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20" name="Picture 16" descr="LSB1WCM2A0_F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63849">
            <a:off x="684213" y="1997075"/>
            <a:ext cx="19446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21" name="Picture 17" descr="H3C SecBlade FW II_FL_0708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669">
            <a:off x="6805613" y="2060575"/>
            <a:ext cx="1798637"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22" name="Text Box 18"/>
          <p:cNvSpPr txBox="1">
            <a:spLocks noChangeArrowheads="1"/>
          </p:cNvSpPr>
          <p:nvPr/>
        </p:nvSpPr>
        <p:spPr bwMode="auto">
          <a:xfrm>
            <a:off x="6731000" y="1511300"/>
            <a:ext cx="22066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600" b="1">
                <a:latin typeface="Arial" pitchFamily="34" charset="0"/>
              </a:rPr>
              <a:t>防火墙功能业务模块</a:t>
            </a:r>
          </a:p>
          <a:p>
            <a:r>
              <a:rPr kumimoji="0" lang="zh-CN" altLang="en-US" sz="1000">
                <a:latin typeface="Arial" pitchFamily="34" charset="0"/>
              </a:rPr>
              <a:t>万兆处理能力</a:t>
            </a:r>
          </a:p>
          <a:p>
            <a:r>
              <a:rPr kumimoji="0" lang="zh-CN" altLang="en-US" sz="1000">
                <a:latin typeface="Arial" pitchFamily="34" charset="0"/>
              </a:rPr>
              <a:t>多</a:t>
            </a:r>
            <a:r>
              <a:rPr kumimoji="0" lang="en-US" altLang="zh-CN" sz="1000">
                <a:latin typeface="Arial" pitchFamily="34" charset="0"/>
              </a:rPr>
              <a:t>CPU</a:t>
            </a:r>
            <a:r>
              <a:rPr kumimoji="0" lang="zh-CN" altLang="en-US" sz="1000">
                <a:latin typeface="Arial" pitchFamily="34" charset="0"/>
              </a:rPr>
              <a:t>架构，突破安全处理瓶颈</a:t>
            </a:r>
          </a:p>
        </p:txBody>
      </p:sp>
      <p:sp>
        <p:nvSpPr>
          <p:cNvPr id="175123" name="Oval 19"/>
          <p:cNvSpPr>
            <a:spLocks noChangeArrowheads="1"/>
          </p:cNvSpPr>
          <p:nvPr/>
        </p:nvSpPr>
        <p:spPr bwMode="auto">
          <a:xfrm>
            <a:off x="2987675" y="1268413"/>
            <a:ext cx="3240088" cy="3673475"/>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pic>
        <p:nvPicPr>
          <p:cNvPr id="175124" name="Picture 20" descr="SecBladeFW"/>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4025" y="3767138"/>
            <a:ext cx="187166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25" name="Picture 21" descr="H3C SecBlade FW II_FL_0708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669">
            <a:off x="900113" y="736600"/>
            <a:ext cx="1798637"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26" name="Rectangle 22"/>
          <p:cNvSpPr>
            <a:spLocks noChangeArrowheads="1"/>
          </p:cNvSpPr>
          <p:nvPr/>
        </p:nvSpPr>
        <p:spPr bwMode="auto">
          <a:xfrm>
            <a:off x="323850" y="260350"/>
            <a:ext cx="882015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25" tIns="45712" rIns="91425" bIns="45712"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3200" b="1">
                <a:solidFill>
                  <a:srgbClr val="CC0000"/>
                </a:solidFill>
                <a:latin typeface="Arial" pitchFamily="34" charset="0"/>
                <a:ea typeface="华文细黑" pitchFamily="2" charset="-122"/>
              </a:rPr>
              <a:t>S10500--</a:t>
            </a:r>
            <a:r>
              <a:rPr kumimoji="0" lang="zh-CN" altLang="en-US" sz="3200" b="1">
                <a:solidFill>
                  <a:srgbClr val="CC0000"/>
                </a:solidFill>
                <a:latin typeface="Arial" pitchFamily="34" charset="0"/>
                <a:ea typeface="华文细黑" pitchFamily="2" charset="-122"/>
              </a:rPr>
              <a:t>多业务融合</a:t>
            </a:r>
          </a:p>
        </p:txBody>
      </p:sp>
      <p:pic>
        <p:nvPicPr>
          <p:cNvPr id="175127" name="Picture 23" descr="S10508-V_F_10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1339850"/>
            <a:ext cx="2208213"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28" name="Picture 24" descr="S10508_F_10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9888" y="2232025"/>
            <a:ext cx="1806575"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61205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新一代业务模块</a:t>
            </a:r>
          </a:p>
        </p:txBody>
      </p:sp>
      <p:pic>
        <p:nvPicPr>
          <p:cNvPr id="177155" name="Picture 3" descr="diagram_tile6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1196975"/>
            <a:ext cx="253841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7156" name="组合 30"/>
          <p:cNvGrpSpPr>
            <a:grpSpLocks/>
          </p:cNvGrpSpPr>
          <p:nvPr/>
        </p:nvGrpSpPr>
        <p:grpSpPr bwMode="auto">
          <a:xfrm>
            <a:off x="900113" y="5300663"/>
            <a:ext cx="1719262" cy="981075"/>
            <a:chOff x="642910" y="1588887"/>
            <a:chExt cx="1927895" cy="1282748"/>
          </a:xfrm>
        </p:grpSpPr>
        <p:sp>
          <p:nvSpPr>
            <p:cNvPr id="177157" name="Oval 11"/>
            <p:cNvSpPr>
              <a:spLocks noChangeArrowheads="1"/>
            </p:cNvSpPr>
            <p:nvPr/>
          </p:nvSpPr>
          <p:spPr bwMode="ltGray">
            <a:xfrm>
              <a:off x="642910" y="1588887"/>
              <a:ext cx="1927895" cy="1282748"/>
            </a:xfrm>
            <a:prstGeom prst="rect">
              <a:avLst/>
            </a:prstGeom>
            <a:solidFill>
              <a:srgbClr val="1E7BB4"/>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a:latin typeface="Arial" pitchFamily="34" charset="0"/>
                <a:ea typeface="华文细黑" pitchFamily="2" charset="-122"/>
              </a:endParaRPr>
            </a:p>
          </p:txBody>
        </p:sp>
        <p:grpSp>
          <p:nvGrpSpPr>
            <p:cNvPr id="177158" name="Oval 11"/>
            <p:cNvGrpSpPr>
              <a:grpSpLocks/>
            </p:cNvGrpSpPr>
            <p:nvPr/>
          </p:nvGrpSpPr>
          <p:grpSpPr bwMode="auto">
            <a:xfrm>
              <a:off x="655798" y="1592623"/>
              <a:ext cx="2255798" cy="1689740"/>
              <a:chOff x="4791456" y="3779520"/>
              <a:chExt cx="2011680" cy="1292352"/>
            </a:xfrm>
          </p:grpSpPr>
          <p:pic>
            <p:nvPicPr>
              <p:cNvPr id="177159" name="Oval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4791456" y="3779520"/>
                <a:ext cx="2011680" cy="129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60" name="Text Box 41"/>
              <p:cNvSpPr txBox="1">
                <a:spLocks noChangeArrowheads="1"/>
              </p:cNvSpPr>
              <p:nvPr/>
            </p:nvSpPr>
            <p:spPr bwMode="auto">
              <a:xfrm>
                <a:off x="4842472" y="3827950"/>
                <a:ext cx="1594242" cy="8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a:latin typeface="Arial" pitchFamily="34" charset="0"/>
                  <a:ea typeface="华文细黑" pitchFamily="2" charset="-122"/>
                </a:endParaRPr>
              </a:p>
            </p:txBody>
          </p:sp>
        </p:grpSp>
      </p:grpSp>
      <p:sp>
        <p:nvSpPr>
          <p:cNvPr id="447497" name="Text Box 9"/>
          <p:cNvSpPr txBox="1">
            <a:spLocks noChangeArrowheads="1"/>
          </p:cNvSpPr>
          <p:nvPr/>
        </p:nvSpPr>
        <p:spPr bwMode="auto">
          <a:xfrm>
            <a:off x="1042988" y="5475288"/>
            <a:ext cx="1439862" cy="519112"/>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kumimoji="0" lang="en-US" altLang="zh-CN" sz="2800" b="1">
                <a:latin typeface="Arial" charset="0"/>
                <a:ea typeface="宋体" charset="-122"/>
              </a:rPr>
              <a:t>FPGA</a:t>
            </a:r>
          </a:p>
        </p:txBody>
      </p:sp>
      <p:sp>
        <p:nvSpPr>
          <p:cNvPr id="447498" name="AutoShape 10"/>
          <p:cNvSpPr>
            <a:spLocks noChangeArrowheads="1"/>
          </p:cNvSpPr>
          <p:nvPr/>
        </p:nvSpPr>
        <p:spPr bwMode="auto">
          <a:xfrm>
            <a:off x="1547813" y="4510088"/>
            <a:ext cx="360362" cy="358775"/>
          </a:xfrm>
          <a:prstGeom prst="plus">
            <a:avLst>
              <a:gd name="adj" fmla="val 34671"/>
            </a:avLst>
          </a:prstGeom>
          <a:gradFill rotWithShape="1">
            <a:gsLst>
              <a:gs pos="0">
                <a:schemeClr val="tx1"/>
              </a:gs>
              <a:gs pos="100000">
                <a:schemeClr val="accent2"/>
              </a:gs>
            </a:gsLst>
            <a:path path="shape">
              <a:fillToRect l="50000" t="50000" r="50000" b="50000"/>
            </a:path>
          </a:gradFill>
          <a:ln w="19050" algn="ctr">
            <a:noFill/>
            <a:miter lim="800000"/>
            <a:headEnd/>
            <a:tailEnd/>
          </a:ln>
          <a:effectLst>
            <a:prstShdw prst="shdw17" dist="17961" dir="2700000">
              <a:schemeClr val="accent2">
                <a:gamma/>
                <a:shade val="60000"/>
                <a:invGamma/>
              </a:schemeClr>
            </a:prstShdw>
          </a:effectLst>
        </p:spPr>
        <p:txBody>
          <a:bodyPr wrap="none" anchor="ctr"/>
          <a:lstStyle/>
          <a:p>
            <a:pPr>
              <a:defRPr/>
            </a:pPr>
            <a:endParaRPr kumimoji="0" lang="zh-CN" altLang="en-US" sz="1800">
              <a:latin typeface="Arial" charset="0"/>
              <a:ea typeface="宋体" charset="-122"/>
            </a:endParaRPr>
          </a:p>
        </p:txBody>
      </p:sp>
      <p:sp>
        <p:nvSpPr>
          <p:cNvPr id="447499" name="Text Box 11"/>
          <p:cNvSpPr txBox="1">
            <a:spLocks noChangeArrowheads="1"/>
          </p:cNvSpPr>
          <p:nvPr/>
        </p:nvSpPr>
        <p:spPr bwMode="auto">
          <a:xfrm>
            <a:off x="34925" y="3392488"/>
            <a:ext cx="1800225" cy="396875"/>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kumimoji="0" lang="zh-CN" altLang="en-US" sz="2000" b="1">
                <a:latin typeface="Arial" charset="0"/>
                <a:ea typeface="华文细黑" pitchFamily="2" charset="-122"/>
              </a:rPr>
              <a:t>多核</a:t>
            </a:r>
            <a:r>
              <a:rPr kumimoji="0" lang="en-US" altLang="zh-CN" sz="2000" b="1">
                <a:latin typeface="Arial" charset="0"/>
                <a:ea typeface="华文细黑" pitchFamily="2" charset="-122"/>
              </a:rPr>
              <a:t>CPU</a:t>
            </a:r>
          </a:p>
        </p:txBody>
      </p:sp>
      <p:sp>
        <p:nvSpPr>
          <p:cNvPr id="18436" name="矩形 20"/>
          <p:cNvSpPr>
            <a:spLocks noChangeArrowheads="1"/>
          </p:cNvSpPr>
          <p:nvPr/>
        </p:nvSpPr>
        <p:spPr bwMode="auto">
          <a:xfrm>
            <a:off x="3348038" y="1484313"/>
            <a:ext cx="5545137"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50000"/>
              </a:lnSpc>
            </a:pPr>
            <a:r>
              <a:rPr kumimoji="0" lang="zh-CN" altLang="en-US" sz="2000" b="1">
                <a:latin typeface="Arial" pitchFamily="34" charset="0"/>
                <a:ea typeface="华文细黑" pitchFamily="2" charset="-122"/>
              </a:rPr>
              <a:t>新一代</a:t>
            </a:r>
            <a:r>
              <a:rPr kumimoji="0" lang="en-US" altLang="zh-CN" sz="2000" b="1">
                <a:latin typeface="Arial" pitchFamily="34" charset="0"/>
                <a:ea typeface="华文细黑" pitchFamily="2" charset="-122"/>
              </a:rPr>
              <a:t>Secblade III</a:t>
            </a:r>
            <a:r>
              <a:rPr kumimoji="0" lang="zh-CN" altLang="en-US" sz="2000" b="1">
                <a:latin typeface="Arial" pitchFamily="34" charset="0"/>
                <a:ea typeface="华文细黑" pitchFamily="2" charset="-122"/>
              </a:rPr>
              <a:t>模块：</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提供业界最高处理性能：单板</a:t>
            </a:r>
            <a:r>
              <a:rPr kumimoji="0" lang="en-US" altLang="zh-CN" sz="2000" b="1">
                <a:latin typeface="Arial" pitchFamily="34" charset="0"/>
                <a:ea typeface="华文细黑" pitchFamily="2" charset="-122"/>
              </a:rPr>
              <a:t>20G</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提供业界最丰富业务：覆盖</a:t>
            </a:r>
            <a:r>
              <a:rPr kumimoji="0" lang="en-US" altLang="zh-CN" sz="2000" b="1">
                <a:latin typeface="Arial" pitchFamily="34" charset="0"/>
                <a:ea typeface="华文细黑" pitchFamily="2" charset="-122"/>
              </a:rPr>
              <a:t>L2</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L7</a:t>
            </a:r>
            <a:r>
              <a:rPr kumimoji="0" lang="zh-CN" altLang="en-US" sz="2000" b="1">
                <a:latin typeface="Arial" pitchFamily="34" charset="0"/>
                <a:ea typeface="华文细黑" pitchFamily="2" charset="-122"/>
              </a:rPr>
              <a:t>的应用安全和应用优化，包括防火墙、</a:t>
            </a:r>
            <a:r>
              <a:rPr kumimoji="0" lang="en-US" altLang="zh-CN" sz="2000" b="1">
                <a:latin typeface="Arial" pitchFamily="34" charset="0"/>
                <a:ea typeface="华文细黑" pitchFamily="2" charset="-122"/>
              </a:rPr>
              <a:t>IPS</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ACG</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LB</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Netstream</a:t>
            </a:r>
            <a:r>
              <a:rPr kumimoji="0" lang="zh-CN" altLang="en-US" sz="2000" b="1">
                <a:latin typeface="Arial" pitchFamily="34" charset="0"/>
                <a:ea typeface="华文细黑" pitchFamily="2" charset="-122"/>
              </a:rPr>
              <a:t>等</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灵活扩展：防火墙性能</a:t>
            </a:r>
            <a:r>
              <a:rPr kumimoji="0" lang="en-US" altLang="zh-CN" sz="2000" b="1">
                <a:latin typeface="Arial" pitchFamily="34" charset="0"/>
                <a:ea typeface="华文细黑" pitchFamily="2" charset="-122"/>
              </a:rPr>
              <a:t>40G~400G </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L7</a:t>
            </a:r>
            <a:r>
              <a:rPr kumimoji="0" lang="zh-CN" altLang="en-US" sz="2000" b="1">
                <a:latin typeface="Arial" pitchFamily="34" charset="0"/>
                <a:ea typeface="华文细黑" pitchFamily="2" charset="-122"/>
              </a:rPr>
              <a:t>业务性能</a:t>
            </a:r>
            <a:r>
              <a:rPr kumimoji="0" lang="en-US" altLang="zh-CN" sz="2000" b="1">
                <a:latin typeface="Arial" pitchFamily="34" charset="0"/>
                <a:ea typeface="华文细黑" pitchFamily="2" charset="-122"/>
              </a:rPr>
              <a:t>10G~100G</a:t>
            </a:r>
            <a:r>
              <a:rPr kumimoji="0" lang="zh-CN" altLang="en-US" sz="2000" b="1">
                <a:latin typeface="Arial" pitchFamily="34" charset="0"/>
                <a:ea typeface="华文细黑" pitchFamily="2" charset="-122"/>
              </a:rPr>
              <a:t>灵活扩展</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基于</a:t>
            </a:r>
            <a:r>
              <a:rPr kumimoji="0" lang="en-US" altLang="zh-CN" sz="2000" b="1">
                <a:latin typeface="Arial" pitchFamily="34" charset="0"/>
                <a:ea typeface="华文细黑" pitchFamily="2" charset="-122"/>
              </a:rPr>
              <a:t>IRF2</a:t>
            </a:r>
            <a:r>
              <a:rPr kumimoji="0" lang="zh-CN" altLang="en-US" sz="2000" b="1">
                <a:latin typeface="Arial" pitchFamily="34" charset="0"/>
                <a:ea typeface="华文细黑" pitchFamily="2" charset="-122"/>
              </a:rPr>
              <a:t>的虚拟化技术，实现跨机箱的转发和管理</a:t>
            </a:r>
          </a:p>
        </p:txBody>
      </p:sp>
    </p:spTree>
    <p:extLst>
      <p:ext uri="{BB962C8B-B14F-4D97-AF65-F5344CB8AC3E}">
        <p14:creationId xmlns:p14="http://schemas.microsoft.com/office/powerpoint/2010/main" val="2251008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barn(inHorizontal)">
                                      <p:cBhvr>
                                        <p:cTn id="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新一代业务模块</a:t>
            </a:r>
          </a:p>
        </p:txBody>
      </p:sp>
      <p:pic>
        <p:nvPicPr>
          <p:cNvPr id="183299" name="Picture 3" descr="diagram_tile6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1700213"/>
            <a:ext cx="2538413"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300" name="组合 30"/>
          <p:cNvGrpSpPr>
            <a:grpSpLocks/>
          </p:cNvGrpSpPr>
          <p:nvPr/>
        </p:nvGrpSpPr>
        <p:grpSpPr bwMode="auto">
          <a:xfrm>
            <a:off x="1042988" y="5084763"/>
            <a:ext cx="1719262" cy="981075"/>
            <a:chOff x="642910" y="1588887"/>
            <a:chExt cx="1927895" cy="1282748"/>
          </a:xfrm>
        </p:grpSpPr>
        <p:sp>
          <p:nvSpPr>
            <p:cNvPr id="183301" name="Oval 11"/>
            <p:cNvSpPr>
              <a:spLocks noChangeArrowheads="1"/>
            </p:cNvSpPr>
            <p:nvPr/>
          </p:nvSpPr>
          <p:spPr bwMode="ltGray">
            <a:xfrm>
              <a:off x="642910" y="1588887"/>
              <a:ext cx="1927895" cy="1282748"/>
            </a:xfrm>
            <a:prstGeom prst="rect">
              <a:avLst/>
            </a:prstGeom>
            <a:solidFill>
              <a:srgbClr val="1E7BB4"/>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a:latin typeface="Arial" pitchFamily="34" charset="0"/>
                <a:ea typeface="华文细黑" pitchFamily="2" charset="-122"/>
              </a:endParaRPr>
            </a:p>
          </p:txBody>
        </p:sp>
        <p:grpSp>
          <p:nvGrpSpPr>
            <p:cNvPr id="183302" name="Oval 11"/>
            <p:cNvGrpSpPr>
              <a:grpSpLocks/>
            </p:cNvGrpSpPr>
            <p:nvPr/>
          </p:nvGrpSpPr>
          <p:grpSpPr bwMode="auto">
            <a:xfrm>
              <a:off x="655798" y="1592623"/>
              <a:ext cx="2255798" cy="1689740"/>
              <a:chOff x="4791456" y="3779520"/>
              <a:chExt cx="2011680" cy="1292352"/>
            </a:xfrm>
          </p:grpSpPr>
          <p:pic>
            <p:nvPicPr>
              <p:cNvPr id="183303" name="Oval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4791456" y="3779520"/>
                <a:ext cx="2011680" cy="129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4" name="Text Box 41"/>
              <p:cNvSpPr txBox="1">
                <a:spLocks noChangeArrowheads="1"/>
              </p:cNvSpPr>
              <p:nvPr/>
            </p:nvSpPr>
            <p:spPr bwMode="auto">
              <a:xfrm>
                <a:off x="4842472" y="3827950"/>
                <a:ext cx="1594242" cy="8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a:latin typeface="Arial" pitchFamily="34" charset="0"/>
                  <a:ea typeface="华文细黑" pitchFamily="2" charset="-122"/>
                </a:endParaRPr>
              </a:p>
            </p:txBody>
          </p:sp>
        </p:grpSp>
      </p:grpSp>
      <p:sp>
        <p:nvSpPr>
          <p:cNvPr id="447497" name="Text Box 9"/>
          <p:cNvSpPr txBox="1">
            <a:spLocks noChangeArrowheads="1"/>
          </p:cNvSpPr>
          <p:nvPr/>
        </p:nvSpPr>
        <p:spPr bwMode="auto">
          <a:xfrm>
            <a:off x="1187450" y="5300663"/>
            <a:ext cx="1439863" cy="519112"/>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kumimoji="0" lang="en-US" altLang="zh-CN" sz="2800" b="1">
                <a:latin typeface="Arial" charset="0"/>
                <a:ea typeface="宋体" charset="-122"/>
              </a:rPr>
              <a:t>FPGA</a:t>
            </a:r>
          </a:p>
        </p:txBody>
      </p:sp>
      <p:sp>
        <p:nvSpPr>
          <p:cNvPr id="447498" name="AutoShape 10"/>
          <p:cNvSpPr>
            <a:spLocks noChangeArrowheads="1"/>
          </p:cNvSpPr>
          <p:nvPr/>
        </p:nvSpPr>
        <p:spPr bwMode="auto">
          <a:xfrm>
            <a:off x="1547813" y="4510088"/>
            <a:ext cx="360362" cy="358775"/>
          </a:xfrm>
          <a:prstGeom prst="plus">
            <a:avLst>
              <a:gd name="adj" fmla="val 34671"/>
            </a:avLst>
          </a:prstGeom>
          <a:gradFill rotWithShape="1">
            <a:gsLst>
              <a:gs pos="0">
                <a:schemeClr val="tx1"/>
              </a:gs>
              <a:gs pos="100000">
                <a:schemeClr val="accent2"/>
              </a:gs>
            </a:gsLst>
            <a:path path="shape">
              <a:fillToRect l="50000" t="50000" r="50000" b="50000"/>
            </a:path>
          </a:gradFill>
          <a:ln w="19050" algn="ctr">
            <a:noFill/>
            <a:miter lim="800000"/>
            <a:headEnd/>
            <a:tailEnd/>
          </a:ln>
          <a:effectLst>
            <a:prstShdw prst="shdw17" dist="17961" dir="2700000">
              <a:schemeClr val="accent2">
                <a:gamma/>
                <a:shade val="60000"/>
                <a:invGamma/>
              </a:schemeClr>
            </a:prstShdw>
          </a:effectLst>
        </p:spPr>
        <p:txBody>
          <a:bodyPr wrap="none" anchor="ctr"/>
          <a:lstStyle/>
          <a:p>
            <a:pPr>
              <a:defRPr/>
            </a:pPr>
            <a:endParaRPr kumimoji="0" lang="zh-CN" altLang="en-US" sz="1800">
              <a:latin typeface="Arial" charset="0"/>
              <a:ea typeface="宋体" charset="-122"/>
            </a:endParaRPr>
          </a:p>
        </p:txBody>
      </p:sp>
      <p:sp>
        <p:nvSpPr>
          <p:cNvPr id="447499" name="Text Box 11"/>
          <p:cNvSpPr txBox="1">
            <a:spLocks noChangeArrowheads="1"/>
          </p:cNvSpPr>
          <p:nvPr/>
        </p:nvSpPr>
        <p:spPr bwMode="auto">
          <a:xfrm>
            <a:off x="323850" y="3968750"/>
            <a:ext cx="1800225" cy="396875"/>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kumimoji="0" lang="zh-CN" altLang="en-US" sz="2000" b="1">
                <a:latin typeface="Arial" charset="0"/>
                <a:ea typeface="华文细黑" pitchFamily="2" charset="-122"/>
              </a:rPr>
              <a:t>多核</a:t>
            </a:r>
            <a:r>
              <a:rPr kumimoji="0" lang="en-US" altLang="zh-CN" sz="2000" b="1">
                <a:latin typeface="Arial" charset="0"/>
                <a:ea typeface="华文细黑" pitchFamily="2" charset="-122"/>
              </a:rPr>
              <a:t>CPU</a:t>
            </a:r>
          </a:p>
        </p:txBody>
      </p:sp>
      <p:sp>
        <p:nvSpPr>
          <p:cNvPr id="2" name="矩形 20"/>
          <p:cNvSpPr>
            <a:spLocks noChangeArrowheads="1"/>
          </p:cNvSpPr>
          <p:nvPr/>
        </p:nvSpPr>
        <p:spPr bwMode="auto">
          <a:xfrm>
            <a:off x="3419475" y="1557338"/>
            <a:ext cx="54737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50000"/>
              </a:lnSpc>
            </a:pPr>
            <a:r>
              <a:rPr kumimoji="0" lang="zh-CN" altLang="en-US" sz="2000" b="1">
                <a:latin typeface="Arial" pitchFamily="34" charset="0"/>
                <a:ea typeface="华文细黑" pitchFamily="2" charset="-122"/>
              </a:rPr>
              <a:t>新一代高性能无线</a:t>
            </a:r>
            <a:r>
              <a:rPr kumimoji="0" lang="en-US" altLang="zh-CN" sz="2000" b="1">
                <a:latin typeface="Arial" pitchFamily="34" charset="0"/>
                <a:ea typeface="华文细黑" pitchFamily="2" charset="-122"/>
              </a:rPr>
              <a:t>AC</a:t>
            </a:r>
            <a:r>
              <a:rPr kumimoji="0" lang="zh-CN" altLang="en-US" sz="2000" b="1">
                <a:latin typeface="Arial" pitchFamily="34" charset="0"/>
                <a:ea typeface="华文细黑" pitchFamily="2" charset="-122"/>
              </a:rPr>
              <a:t>模块：</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提供业界最高处理性能：单板</a:t>
            </a:r>
            <a:r>
              <a:rPr kumimoji="0" lang="en-US" altLang="zh-CN" sz="2000" b="1">
                <a:latin typeface="Arial" pitchFamily="34" charset="0"/>
                <a:ea typeface="华文细黑" pitchFamily="2" charset="-122"/>
              </a:rPr>
              <a:t>20G</a:t>
            </a:r>
            <a:r>
              <a:rPr kumimoji="0" lang="zh-CN" altLang="en-US" sz="2000" b="1">
                <a:latin typeface="Arial" pitchFamily="34" charset="0"/>
                <a:ea typeface="华文细黑" pitchFamily="2" charset="-122"/>
              </a:rPr>
              <a:t>吞吐量</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提供业界最大管理能力：单板</a:t>
            </a:r>
            <a:r>
              <a:rPr kumimoji="0" lang="en-US" altLang="zh-CN" sz="2000" b="1">
                <a:latin typeface="Arial" pitchFamily="34" charset="0"/>
                <a:ea typeface="华文细黑" pitchFamily="2" charset="-122"/>
              </a:rPr>
              <a:t>1024</a:t>
            </a:r>
            <a:r>
              <a:rPr kumimoji="0" lang="zh-CN" altLang="en-US" sz="2000" b="1">
                <a:latin typeface="Arial" pitchFamily="34" charset="0"/>
                <a:ea typeface="华文细黑" pitchFamily="2" charset="-122"/>
              </a:rPr>
              <a:t>个</a:t>
            </a:r>
            <a:r>
              <a:rPr kumimoji="0" lang="en-US" altLang="zh-CN" sz="2000" b="1">
                <a:latin typeface="Arial" pitchFamily="34" charset="0"/>
                <a:ea typeface="华文细黑" pitchFamily="2" charset="-122"/>
              </a:rPr>
              <a:t>AP</a:t>
            </a:r>
            <a:r>
              <a:rPr kumimoji="0" lang="zh-CN" altLang="en-US" sz="2000" b="1">
                <a:latin typeface="Arial" pitchFamily="34" charset="0"/>
                <a:ea typeface="华文细黑" pitchFamily="2" charset="-122"/>
              </a:rPr>
              <a:t>的管理</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毫秒级主备板卡切换技术</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最丰富的</a:t>
            </a:r>
            <a:r>
              <a:rPr kumimoji="0" lang="en-US" altLang="zh-CN" sz="2000" b="1">
                <a:latin typeface="Arial" pitchFamily="34" charset="0"/>
                <a:ea typeface="华文细黑" pitchFamily="2" charset="-122"/>
              </a:rPr>
              <a:t>RF</a:t>
            </a:r>
            <a:r>
              <a:rPr kumimoji="0" lang="zh-CN" altLang="en-US" sz="2000" b="1">
                <a:latin typeface="Arial" pitchFamily="34" charset="0"/>
                <a:ea typeface="华文细黑" pitchFamily="2" charset="-122"/>
              </a:rPr>
              <a:t>特性：包括频谱导航、环境自适应速率调整、智能带宽保证、信道重用技术、用户公平接入等</a:t>
            </a:r>
          </a:p>
        </p:txBody>
      </p:sp>
    </p:spTree>
    <p:extLst>
      <p:ext uri="{BB962C8B-B14F-4D97-AF65-F5344CB8AC3E}">
        <p14:creationId xmlns:p14="http://schemas.microsoft.com/office/powerpoint/2010/main" val="4256478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园区网应用</a:t>
            </a:r>
          </a:p>
        </p:txBody>
      </p:sp>
      <p:sp>
        <p:nvSpPr>
          <p:cNvPr id="179203" name="AutoShape 17"/>
          <p:cNvSpPr>
            <a:spLocks noChangeArrowheads="1"/>
          </p:cNvSpPr>
          <p:nvPr/>
        </p:nvSpPr>
        <p:spPr bwMode="auto">
          <a:xfrm>
            <a:off x="427038" y="1309688"/>
            <a:ext cx="1741487" cy="1371600"/>
          </a:xfrm>
          <a:prstGeom prst="roundRect">
            <a:avLst>
              <a:gd name="adj" fmla="val 0"/>
            </a:avLst>
          </a:prstGeom>
          <a:gradFill rotWithShape="1">
            <a:gsLst>
              <a:gs pos="0">
                <a:srgbClr val="FFFFFF"/>
              </a:gs>
              <a:gs pos="100000">
                <a:srgbClr val="6699FF">
                  <a:alpha val="5000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04" name="Rectangle 124"/>
          <p:cNvSpPr>
            <a:spLocks noChangeArrowheads="1"/>
          </p:cNvSpPr>
          <p:nvPr/>
        </p:nvSpPr>
        <p:spPr bwMode="auto">
          <a:xfrm>
            <a:off x="3460750" y="4217988"/>
            <a:ext cx="1182688" cy="1587500"/>
          </a:xfrm>
          <a:prstGeom prst="rect">
            <a:avLst/>
          </a:prstGeom>
          <a:gradFill rotWithShape="1">
            <a:gsLst>
              <a:gs pos="0">
                <a:srgbClr val="FFFFFF"/>
              </a:gs>
              <a:gs pos="100000">
                <a:srgbClr val="CC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05" name="Rectangle 124"/>
          <p:cNvSpPr>
            <a:spLocks noChangeArrowheads="1"/>
          </p:cNvSpPr>
          <p:nvPr/>
        </p:nvSpPr>
        <p:spPr bwMode="auto">
          <a:xfrm>
            <a:off x="1587500" y="2968625"/>
            <a:ext cx="1657350" cy="1084263"/>
          </a:xfrm>
          <a:prstGeom prst="rect">
            <a:avLst/>
          </a:prstGeom>
          <a:gradFill rotWithShape="1">
            <a:gsLst>
              <a:gs pos="0">
                <a:srgbClr val="FFFFEF"/>
              </a:gs>
              <a:gs pos="100000">
                <a:srgbClr val="FF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06" name="Rectangle 124"/>
          <p:cNvSpPr>
            <a:spLocks noChangeArrowheads="1"/>
          </p:cNvSpPr>
          <p:nvPr/>
        </p:nvSpPr>
        <p:spPr bwMode="auto">
          <a:xfrm>
            <a:off x="1524000" y="4213225"/>
            <a:ext cx="1812925" cy="1592263"/>
          </a:xfrm>
          <a:prstGeom prst="rect">
            <a:avLst/>
          </a:prstGeom>
          <a:gradFill rotWithShape="1">
            <a:gsLst>
              <a:gs pos="0">
                <a:srgbClr val="FFFFFF"/>
              </a:gs>
              <a:gs pos="100000">
                <a:srgbClr val="CC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grpSp>
        <p:nvGrpSpPr>
          <p:cNvPr id="179207" name="Group 7"/>
          <p:cNvGrpSpPr>
            <a:grpSpLocks noChangeAspect="1"/>
          </p:cNvGrpSpPr>
          <p:nvPr/>
        </p:nvGrpSpPr>
        <p:grpSpPr bwMode="auto">
          <a:xfrm>
            <a:off x="2468563" y="4318000"/>
            <a:ext cx="696912" cy="215900"/>
            <a:chOff x="4287" y="1312"/>
            <a:chExt cx="1057" cy="366"/>
          </a:xfrm>
        </p:grpSpPr>
        <p:grpSp>
          <p:nvGrpSpPr>
            <p:cNvPr id="179208" name="Group 8"/>
            <p:cNvGrpSpPr>
              <a:grpSpLocks noChangeAspect="1"/>
            </p:cNvGrpSpPr>
            <p:nvPr/>
          </p:nvGrpSpPr>
          <p:grpSpPr bwMode="auto">
            <a:xfrm>
              <a:off x="4287" y="1312"/>
              <a:ext cx="1057" cy="366"/>
              <a:chOff x="4263" y="2364"/>
              <a:chExt cx="930" cy="1043"/>
            </a:xfrm>
          </p:grpSpPr>
          <p:grpSp>
            <p:nvGrpSpPr>
              <p:cNvPr id="179209" name="Group 9"/>
              <p:cNvGrpSpPr>
                <a:grpSpLocks noChangeAspect="1"/>
              </p:cNvGrpSpPr>
              <p:nvPr/>
            </p:nvGrpSpPr>
            <p:grpSpPr bwMode="auto">
              <a:xfrm>
                <a:off x="4263" y="2387"/>
                <a:ext cx="903" cy="1018"/>
                <a:chOff x="1383" y="460"/>
                <a:chExt cx="744" cy="924"/>
              </a:xfrm>
            </p:grpSpPr>
            <p:pic>
              <p:nvPicPr>
                <p:cNvPr id="179210" name="Picture 10"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1" name="Picture 11"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212" name="Freeform 12"/>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213" name="Group 13"/>
            <p:cNvGrpSpPr>
              <a:grpSpLocks noChangeAspect="1"/>
            </p:cNvGrpSpPr>
            <p:nvPr/>
          </p:nvGrpSpPr>
          <p:grpSpPr bwMode="auto">
            <a:xfrm>
              <a:off x="4329" y="1329"/>
              <a:ext cx="490" cy="343"/>
              <a:chOff x="4034" y="2692"/>
              <a:chExt cx="307" cy="319"/>
            </a:xfrm>
          </p:grpSpPr>
          <p:pic>
            <p:nvPicPr>
              <p:cNvPr id="179214" name="Picture 14"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81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5" name="Picture 15"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781"/>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6" name="Picture 16"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73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7" name="Picture 17"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692"/>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218" name="Group 18"/>
            <p:cNvGrpSpPr>
              <a:grpSpLocks noChangeAspect="1"/>
            </p:cNvGrpSpPr>
            <p:nvPr/>
          </p:nvGrpSpPr>
          <p:grpSpPr bwMode="auto">
            <a:xfrm>
              <a:off x="4819" y="1329"/>
              <a:ext cx="491" cy="343"/>
              <a:chOff x="4034" y="2692"/>
              <a:chExt cx="307" cy="319"/>
            </a:xfrm>
          </p:grpSpPr>
          <p:pic>
            <p:nvPicPr>
              <p:cNvPr id="179219" name="Picture 19"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81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20" name="Picture 20"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781"/>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21" name="Picture 21"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73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22" name="Picture 22"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692"/>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9223" name="Group 23"/>
          <p:cNvGrpSpPr>
            <a:grpSpLocks noChangeAspect="1"/>
          </p:cNvGrpSpPr>
          <p:nvPr/>
        </p:nvGrpSpPr>
        <p:grpSpPr bwMode="auto">
          <a:xfrm>
            <a:off x="2468563" y="4878388"/>
            <a:ext cx="334962" cy="101600"/>
            <a:chOff x="3120" y="4464"/>
            <a:chExt cx="432" cy="167"/>
          </a:xfrm>
        </p:grpSpPr>
        <p:grpSp>
          <p:nvGrpSpPr>
            <p:cNvPr id="179224" name="Group 24"/>
            <p:cNvGrpSpPr>
              <a:grpSpLocks noChangeAspect="1"/>
            </p:cNvGrpSpPr>
            <p:nvPr/>
          </p:nvGrpSpPr>
          <p:grpSpPr bwMode="auto">
            <a:xfrm>
              <a:off x="3120" y="4464"/>
              <a:ext cx="424" cy="167"/>
              <a:chOff x="4263" y="2364"/>
              <a:chExt cx="930" cy="1043"/>
            </a:xfrm>
          </p:grpSpPr>
          <p:grpSp>
            <p:nvGrpSpPr>
              <p:cNvPr id="179225" name="Group 25"/>
              <p:cNvGrpSpPr>
                <a:grpSpLocks noChangeAspect="1"/>
              </p:cNvGrpSpPr>
              <p:nvPr/>
            </p:nvGrpSpPr>
            <p:grpSpPr bwMode="auto">
              <a:xfrm>
                <a:off x="4263" y="2387"/>
                <a:ext cx="903" cy="1018"/>
                <a:chOff x="1383" y="460"/>
                <a:chExt cx="744" cy="924"/>
              </a:xfrm>
            </p:grpSpPr>
            <p:pic>
              <p:nvPicPr>
                <p:cNvPr id="179226" name="Picture 26"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27" name="Picture 27"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228" name="Freeform 28"/>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229"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30"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231" name="Group 31"/>
          <p:cNvGrpSpPr>
            <a:grpSpLocks noChangeAspect="1"/>
          </p:cNvGrpSpPr>
          <p:nvPr/>
        </p:nvGrpSpPr>
        <p:grpSpPr bwMode="auto">
          <a:xfrm>
            <a:off x="2844800" y="4878388"/>
            <a:ext cx="334963" cy="101600"/>
            <a:chOff x="3120" y="4464"/>
            <a:chExt cx="432" cy="167"/>
          </a:xfrm>
        </p:grpSpPr>
        <p:grpSp>
          <p:nvGrpSpPr>
            <p:cNvPr id="179232" name="Group 32"/>
            <p:cNvGrpSpPr>
              <a:grpSpLocks noChangeAspect="1"/>
            </p:cNvGrpSpPr>
            <p:nvPr/>
          </p:nvGrpSpPr>
          <p:grpSpPr bwMode="auto">
            <a:xfrm>
              <a:off x="3120" y="4464"/>
              <a:ext cx="424" cy="167"/>
              <a:chOff x="4263" y="2364"/>
              <a:chExt cx="930" cy="1043"/>
            </a:xfrm>
          </p:grpSpPr>
          <p:grpSp>
            <p:nvGrpSpPr>
              <p:cNvPr id="179233" name="Group 33"/>
              <p:cNvGrpSpPr>
                <a:grpSpLocks noChangeAspect="1"/>
              </p:cNvGrpSpPr>
              <p:nvPr/>
            </p:nvGrpSpPr>
            <p:grpSpPr bwMode="auto">
              <a:xfrm>
                <a:off x="4263" y="2387"/>
                <a:ext cx="903" cy="1018"/>
                <a:chOff x="1383" y="460"/>
                <a:chExt cx="744" cy="924"/>
              </a:xfrm>
            </p:grpSpPr>
            <p:pic>
              <p:nvPicPr>
                <p:cNvPr id="179234" name="Picture 34"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35" name="Picture 35"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236" name="Freeform 36"/>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237"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38"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239" name="Group 39"/>
          <p:cNvGrpSpPr>
            <a:grpSpLocks noChangeAspect="1"/>
          </p:cNvGrpSpPr>
          <p:nvPr/>
        </p:nvGrpSpPr>
        <p:grpSpPr bwMode="auto">
          <a:xfrm>
            <a:off x="2468563" y="5092700"/>
            <a:ext cx="746125" cy="114300"/>
            <a:chOff x="4719" y="3782"/>
            <a:chExt cx="1041" cy="267"/>
          </a:xfrm>
        </p:grpSpPr>
        <p:pic>
          <p:nvPicPr>
            <p:cNvPr id="179240" name="Picture 51" descr="服务器终端"/>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5" y="3782"/>
              <a:ext cx="22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41" name="Picture 52" descr="可视电话"/>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4" y="3849"/>
              <a:ext cx="236"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42" name="Picture 57" descr="台式电脑"/>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4" y="3827"/>
              <a:ext cx="17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43" name="Picture 58" descr="笔记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 y="3816"/>
              <a:ext cx="15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9244" name="Picture 57" descr="台式电脑"/>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7288" y="5170488"/>
            <a:ext cx="1587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45" name="Rectangle 124"/>
          <p:cNvSpPr>
            <a:spLocks noChangeArrowheads="1"/>
          </p:cNvSpPr>
          <p:nvPr/>
        </p:nvSpPr>
        <p:spPr bwMode="auto">
          <a:xfrm>
            <a:off x="449263" y="4205288"/>
            <a:ext cx="944562" cy="1600200"/>
          </a:xfrm>
          <a:prstGeom prst="rect">
            <a:avLst/>
          </a:prstGeom>
          <a:gradFill rotWithShape="1">
            <a:gsLst>
              <a:gs pos="0">
                <a:srgbClr val="FFFFFF"/>
              </a:gs>
              <a:gs pos="100000">
                <a:srgbClr val="CC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pic>
        <p:nvPicPr>
          <p:cNvPr id="179246" name="Picture 58" descr="笔记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050" y="5111750"/>
            <a:ext cx="17145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47" name="Picture 58" descr="笔记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750" y="5111750"/>
            <a:ext cx="173038"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248" name="Group 48"/>
          <p:cNvGrpSpPr>
            <a:grpSpLocks noChangeAspect="1"/>
          </p:cNvGrpSpPr>
          <p:nvPr/>
        </p:nvGrpSpPr>
        <p:grpSpPr bwMode="auto">
          <a:xfrm>
            <a:off x="763588" y="5111750"/>
            <a:ext cx="96837" cy="160338"/>
            <a:chOff x="3887" y="273"/>
            <a:chExt cx="236" cy="500"/>
          </a:xfrm>
        </p:grpSpPr>
        <p:sp>
          <p:nvSpPr>
            <p:cNvPr id="179249" name="AutoShape 49"/>
            <p:cNvSpPr>
              <a:spLocks noChangeAspect="1" noChangeArrowheads="1" noTextEdit="1"/>
            </p:cNvSpPr>
            <p:nvPr/>
          </p:nvSpPr>
          <p:spPr bwMode="auto">
            <a:xfrm>
              <a:off x="3887" y="273"/>
              <a:ext cx="2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250" name="Freeform 50"/>
            <p:cNvSpPr>
              <a:spLocks/>
            </p:cNvSpPr>
            <p:nvPr/>
          </p:nvSpPr>
          <p:spPr bwMode="auto">
            <a:xfrm>
              <a:off x="4102" y="389"/>
              <a:ext cx="21" cy="384"/>
            </a:xfrm>
            <a:custGeom>
              <a:avLst/>
              <a:gdLst>
                <a:gd name="T0" fmla="*/ 1 w 21"/>
                <a:gd name="T1" fmla="*/ 12 h 384"/>
                <a:gd name="T2" fmla="*/ 21 w 21"/>
                <a:gd name="T3" fmla="*/ 0 h 384"/>
                <a:gd name="T4" fmla="*/ 20 w 21"/>
                <a:gd name="T5" fmla="*/ 373 h 384"/>
                <a:gd name="T6" fmla="*/ 0 w 21"/>
                <a:gd name="T7" fmla="*/ 384 h 384"/>
                <a:gd name="T8" fmla="*/ 1 w 21"/>
                <a:gd name="T9" fmla="*/ 12 h 384"/>
                <a:gd name="T10" fmla="*/ 1 w 21"/>
                <a:gd name="T11" fmla="*/ 12 h 384"/>
                <a:gd name="T12" fmla="*/ 1 w 21"/>
                <a:gd name="T13" fmla="*/ 12 h 384"/>
                <a:gd name="T14" fmla="*/ 1 w 21"/>
                <a:gd name="T15" fmla="*/ 12 h 38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84"/>
                <a:gd name="T26" fmla="*/ 21 w 21"/>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84">
                  <a:moveTo>
                    <a:pt x="1" y="12"/>
                  </a:moveTo>
                  <a:lnTo>
                    <a:pt x="21" y="0"/>
                  </a:lnTo>
                  <a:lnTo>
                    <a:pt x="20" y="373"/>
                  </a:lnTo>
                  <a:lnTo>
                    <a:pt x="0" y="384"/>
                  </a:lnTo>
                  <a:lnTo>
                    <a:pt x="1" y="12"/>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1" name="Freeform 51"/>
            <p:cNvSpPr>
              <a:spLocks/>
            </p:cNvSpPr>
            <p:nvPr/>
          </p:nvSpPr>
          <p:spPr bwMode="auto">
            <a:xfrm>
              <a:off x="3902" y="273"/>
              <a:ext cx="221" cy="128"/>
            </a:xfrm>
            <a:custGeom>
              <a:avLst/>
              <a:gdLst>
                <a:gd name="T0" fmla="*/ 0 w 221"/>
                <a:gd name="T1" fmla="*/ 11 h 128"/>
                <a:gd name="T2" fmla="*/ 20 w 221"/>
                <a:gd name="T3" fmla="*/ 0 h 128"/>
                <a:gd name="T4" fmla="*/ 221 w 221"/>
                <a:gd name="T5" fmla="*/ 116 h 128"/>
                <a:gd name="T6" fmla="*/ 201 w 221"/>
                <a:gd name="T7" fmla="*/ 128 h 128"/>
                <a:gd name="T8" fmla="*/ 0 w 221"/>
                <a:gd name="T9" fmla="*/ 11 h 128"/>
                <a:gd name="T10" fmla="*/ 0 w 221"/>
                <a:gd name="T11" fmla="*/ 11 h 128"/>
                <a:gd name="T12" fmla="*/ 0 w 221"/>
                <a:gd name="T13" fmla="*/ 11 h 128"/>
                <a:gd name="T14" fmla="*/ 0 w 221"/>
                <a:gd name="T15" fmla="*/ 11 h 128"/>
                <a:gd name="T16" fmla="*/ 0 60000 65536"/>
                <a:gd name="T17" fmla="*/ 0 60000 65536"/>
                <a:gd name="T18" fmla="*/ 0 60000 65536"/>
                <a:gd name="T19" fmla="*/ 0 60000 65536"/>
                <a:gd name="T20" fmla="*/ 0 60000 65536"/>
                <a:gd name="T21" fmla="*/ 0 60000 65536"/>
                <a:gd name="T22" fmla="*/ 0 60000 65536"/>
                <a:gd name="T23" fmla="*/ 0 60000 65536"/>
                <a:gd name="T24" fmla="*/ 0 w 221"/>
                <a:gd name="T25" fmla="*/ 0 h 128"/>
                <a:gd name="T26" fmla="*/ 221 w 221"/>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 h="128">
                  <a:moveTo>
                    <a:pt x="0" y="11"/>
                  </a:moveTo>
                  <a:lnTo>
                    <a:pt x="20" y="0"/>
                  </a:lnTo>
                  <a:lnTo>
                    <a:pt x="221" y="116"/>
                  </a:lnTo>
                  <a:lnTo>
                    <a:pt x="201" y="128"/>
                  </a:lnTo>
                  <a:lnTo>
                    <a:pt x="0" y="11"/>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2" name="Freeform 52"/>
            <p:cNvSpPr>
              <a:spLocks/>
            </p:cNvSpPr>
            <p:nvPr/>
          </p:nvSpPr>
          <p:spPr bwMode="auto">
            <a:xfrm>
              <a:off x="3900" y="284"/>
              <a:ext cx="203" cy="489"/>
            </a:xfrm>
            <a:custGeom>
              <a:avLst/>
              <a:gdLst>
                <a:gd name="T0" fmla="*/ 203 w 203"/>
                <a:gd name="T1" fmla="*/ 117 h 489"/>
                <a:gd name="T2" fmla="*/ 202 w 203"/>
                <a:gd name="T3" fmla="*/ 489 h 489"/>
                <a:gd name="T4" fmla="*/ 0 w 203"/>
                <a:gd name="T5" fmla="*/ 373 h 489"/>
                <a:gd name="T6" fmla="*/ 2 w 203"/>
                <a:gd name="T7" fmla="*/ 0 h 489"/>
                <a:gd name="T8" fmla="*/ 203 w 203"/>
                <a:gd name="T9" fmla="*/ 117 h 489"/>
                <a:gd name="T10" fmla="*/ 203 w 203"/>
                <a:gd name="T11" fmla="*/ 117 h 489"/>
                <a:gd name="T12" fmla="*/ 203 w 203"/>
                <a:gd name="T13" fmla="*/ 117 h 489"/>
                <a:gd name="T14" fmla="*/ 203 w 203"/>
                <a:gd name="T15" fmla="*/ 117 h 489"/>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489"/>
                <a:gd name="T26" fmla="*/ 203 w 203"/>
                <a:gd name="T27" fmla="*/ 489 h 4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489">
                  <a:moveTo>
                    <a:pt x="203" y="117"/>
                  </a:moveTo>
                  <a:lnTo>
                    <a:pt x="202" y="489"/>
                  </a:lnTo>
                  <a:lnTo>
                    <a:pt x="0" y="373"/>
                  </a:lnTo>
                  <a:lnTo>
                    <a:pt x="2" y="0"/>
                  </a:lnTo>
                  <a:lnTo>
                    <a:pt x="203"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3" name="Freeform 53"/>
            <p:cNvSpPr>
              <a:spLocks/>
            </p:cNvSpPr>
            <p:nvPr/>
          </p:nvSpPr>
          <p:spPr bwMode="auto">
            <a:xfrm>
              <a:off x="4089" y="716"/>
              <a:ext cx="8" cy="57"/>
            </a:xfrm>
            <a:custGeom>
              <a:avLst/>
              <a:gdLst>
                <a:gd name="T0" fmla="*/ 0 w 8"/>
                <a:gd name="T1" fmla="*/ 5 h 57"/>
                <a:gd name="T2" fmla="*/ 8 w 8"/>
                <a:gd name="T3" fmla="*/ 0 h 57"/>
                <a:gd name="T4" fmla="*/ 8 w 8"/>
                <a:gd name="T5" fmla="*/ 53 h 57"/>
                <a:gd name="T6" fmla="*/ 0 w 8"/>
                <a:gd name="T7" fmla="*/ 57 h 57"/>
                <a:gd name="T8" fmla="*/ 0 w 8"/>
                <a:gd name="T9" fmla="*/ 5 h 57"/>
                <a:gd name="T10" fmla="*/ 0 w 8"/>
                <a:gd name="T11" fmla="*/ 5 h 57"/>
                <a:gd name="T12" fmla="*/ 0 w 8"/>
                <a:gd name="T13" fmla="*/ 5 h 57"/>
                <a:gd name="T14" fmla="*/ 0 w 8"/>
                <a:gd name="T15" fmla="*/ 5 h 5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7"/>
                <a:gd name="T26" fmla="*/ 8 w 8"/>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7">
                  <a:moveTo>
                    <a:pt x="0" y="5"/>
                  </a:moveTo>
                  <a:lnTo>
                    <a:pt x="8" y="0"/>
                  </a:lnTo>
                  <a:lnTo>
                    <a:pt x="8" y="53"/>
                  </a:lnTo>
                  <a:lnTo>
                    <a:pt x="0" y="57"/>
                  </a:lnTo>
                  <a:lnTo>
                    <a:pt x="0"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4" name="Freeform 54"/>
            <p:cNvSpPr>
              <a:spLocks/>
            </p:cNvSpPr>
            <p:nvPr/>
          </p:nvSpPr>
          <p:spPr bwMode="auto">
            <a:xfrm>
              <a:off x="3888" y="599"/>
              <a:ext cx="209" cy="122"/>
            </a:xfrm>
            <a:custGeom>
              <a:avLst/>
              <a:gdLst>
                <a:gd name="T0" fmla="*/ 0 w 209"/>
                <a:gd name="T1" fmla="*/ 5 h 122"/>
                <a:gd name="T2" fmla="*/ 8 w 209"/>
                <a:gd name="T3" fmla="*/ 0 h 122"/>
                <a:gd name="T4" fmla="*/ 209 w 209"/>
                <a:gd name="T5" fmla="*/ 117 h 122"/>
                <a:gd name="T6" fmla="*/ 201 w 209"/>
                <a:gd name="T7" fmla="*/ 122 h 122"/>
                <a:gd name="T8" fmla="*/ 0 w 209"/>
                <a:gd name="T9" fmla="*/ 5 h 122"/>
                <a:gd name="T10" fmla="*/ 0 w 209"/>
                <a:gd name="T11" fmla="*/ 5 h 122"/>
                <a:gd name="T12" fmla="*/ 0 w 209"/>
                <a:gd name="T13" fmla="*/ 5 h 122"/>
                <a:gd name="T14" fmla="*/ 0 w 209"/>
                <a:gd name="T15" fmla="*/ 5 h 122"/>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2"/>
                <a:gd name="T26" fmla="*/ 209 w 209"/>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2">
                  <a:moveTo>
                    <a:pt x="0" y="5"/>
                  </a:moveTo>
                  <a:lnTo>
                    <a:pt x="8" y="0"/>
                  </a:lnTo>
                  <a:lnTo>
                    <a:pt x="209" y="117"/>
                  </a:lnTo>
                  <a:lnTo>
                    <a:pt x="201" y="122"/>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5" name="Freeform 55"/>
            <p:cNvSpPr>
              <a:spLocks/>
            </p:cNvSpPr>
            <p:nvPr/>
          </p:nvSpPr>
          <p:spPr bwMode="auto">
            <a:xfrm>
              <a:off x="3888" y="604"/>
              <a:ext cx="201" cy="169"/>
            </a:xfrm>
            <a:custGeom>
              <a:avLst/>
              <a:gdLst>
                <a:gd name="T0" fmla="*/ 201 w 201"/>
                <a:gd name="T1" fmla="*/ 117 h 169"/>
                <a:gd name="T2" fmla="*/ 201 w 201"/>
                <a:gd name="T3" fmla="*/ 169 h 169"/>
                <a:gd name="T4" fmla="*/ 0 w 201"/>
                <a:gd name="T5" fmla="*/ 53 h 169"/>
                <a:gd name="T6" fmla="*/ 0 w 201"/>
                <a:gd name="T7" fmla="*/ 0 h 169"/>
                <a:gd name="T8" fmla="*/ 201 w 201"/>
                <a:gd name="T9" fmla="*/ 117 h 169"/>
                <a:gd name="T10" fmla="*/ 201 w 201"/>
                <a:gd name="T11" fmla="*/ 117 h 169"/>
                <a:gd name="T12" fmla="*/ 201 w 201"/>
                <a:gd name="T13" fmla="*/ 117 h 169"/>
                <a:gd name="T14" fmla="*/ 201 w 201"/>
                <a:gd name="T15" fmla="*/ 117 h 169"/>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69"/>
                <a:gd name="T26" fmla="*/ 201 w 201"/>
                <a:gd name="T27" fmla="*/ 169 h 1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69">
                  <a:moveTo>
                    <a:pt x="201" y="117"/>
                  </a:moveTo>
                  <a:lnTo>
                    <a:pt x="201" y="169"/>
                  </a:lnTo>
                  <a:lnTo>
                    <a:pt x="0" y="53"/>
                  </a:lnTo>
                  <a:lnTo>
                    <a:pt x="0" y="0"/>
                  </a:lnTo>
                  <a:lnTo>
                    <a:pt x="201"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6" name="Freeform 56"/>
            <p:cNvSpPr>
              <a:spLocks/>
            </p:cNvSpPr>
            <p:nvPr/>
          </p:nvSpPr>
          <p:spPr bwMode="auto">
            <a:xfrm>
              <a:off x="4088" y="402"/>
              <a:ext cx="9" cy="308"/>
            </a:xfrm>
            <a:custGeom>
              <a:avLst/>
              <a:gdLst>
                <a:gd name="T0" fmla="*/ 1 w 9"/>
                <a:gd name="T1" fmla="*/ 5 h 308"/>
                <a:gd name="T2" fmla="*/ 9 w 9"/>
                <a:gd name="T3" fmla="*/ 0 h 308"/>
                <a:gd name="T4" fmla="*/ 8 w 9"/>
                <a:gd name="T5" fmla="*/ 304 h 308"/>
                <a:gd name="T6" fmla="*/ 0 w 9"/>
                <a:gd name="T7" fmla="*/ 308 h 308"/>
                <a:gd name="T8" fmla="*/ 1 w 9"/>
                <a:gd name="T9" fmla="*/ 5 h 308"/>
                <a:gd name="T10" fmla="*/ 1 w 9"/>
                <a:gd name="T11" fmla="*/ 5 h 308"/>
                <a:gd name="T12" fmla="*/ 1 w 9"/>
                <a:gd name="T13" fmla="*/ 5 h 308"/>
                <a:gd name="T14" fmla="*/ 1 w 9"/>
                <a:gd name="T15" fmla="*/ 5 h 30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8"/>
                <a:gd name="T26" fmla="*/ 9 w 9"/>
                <a:gd name="T27" fmla="*/ 308 h 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8">
                  <a:moveTo>
                    <a:pt x="1" y="5"/>
                  </a:moveTo>
                  <a:lnTo>
                    <a:pt x="9" y="0"/>
                  </a:lnTo>
                  <a:lnTo>
                    <a:pt x="8" y="304"/>
                  </a:lnTo>
                  <a:lnTo>
                    <a:pt x="0" y="308"/>
                  </a:lnTo>
                  <a:lnTo>
                    <a:pt x="1" y="5"/>
                  </a:lnTo>
                  <a:close/>
                </a:path>
              </a:pathLst>
            </a:custGeom>
            <a:solidFill>
              <a:srgbClr val="7172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7" name="Freeform 57"/>
            <p:cNvSpPr>
              <a:spLocks/>
            </p:cNvSpPr>
            <p:nvPr/>
          </p:nvSpPr>
          <p:spPr bwMode="auto">
            <a:xfrm>
              <a:off x="3889" y="287"/>
              <a:ext cx="208" cy="120"/>
            </a:xfrm>
            <a:custGeom>
              <a:avLst/>
              <a:gdLst>
                <a:gd name="T0" fmla="*/ 0 w 208"/>
                <a:gd name="T1" fmla="*/ 5 h 120"/>
                <a:gd name="T2" fmla="*/ 9 w 208"/>
                <a:gd name="T3" fmla="*/ 0 h 120"/>
                <a:gd name="T4" fmla="*/ 208 w 208"/>
                <a:gd name="T5" fmla="*/ 115 h 120"/>
                <a:gd name="T6" fmla="*/ 200 w 208"/>
                <a:gd name="T7" fmla="*/ 120 h 120"/>
                <a:gd name="T8" fmla="*/ 0 w 208"/>
                <a:gd name="T9" fmla="*/ 5 h 120"/>
                <a:gd name="T10" fmla="*/ 0 w 208"/>
                <a:gd name="T11" fmla="*/ 5 h 120"/>
                <a:gd name="T12" fmla="*/ 0 w 208"/>
                <a:gd name="T13" fmla="*/ 5 h 120"/>
                <a:gd name="T14" fmla="*/ 0 w 208"/>
                <a:gd name="T15" fmla="*/ 5 h 120"/>
                <a:gd name="T16" fmla="*/ 0 60000 65536"/>
                <a:gd name="T17" fmla="*/ 0 60000 65536"/>
                <a:gd name="T18" fmla="*/ 0 60000 65536"/>
                <a:gd name="T19" fmla="*/ 0 60000 65536"/>
                <a:gd name="T20" fmla="*/ 0 60000 65536"/>
                <a:gd name="T21" fmla="*/ 0 60000 65536"/>
                <a:gd name="T22" fmla="*/ 0 60000 65536"/>
                <a:gd name="T23" fmla="*/ 0 60000 65536"/>
                <a:gd name="T24" fmla="*/ 0 w 208"/>
                <a:gd name="T25" fmla="*/ 0 h 120"/>
                <a:gd name="T26" fmla="*/ 208 w 208"/>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8" h="120">
                  <a:moveTo>
                    <a:pt x="0" y="5"/>
                  </a:moveTo>
                  <a:lnTo>
                    <a:pt x="9" y="0"/>
                  </a:lnTo>
                  <a:lnTo>
                    <a:pt x="208" y="115"/>
                  </a:lnTo>
                  <a:lnTo>
                    <a:pt x="200" y="120"/>
                  </a:lnTo>
                  <a:lnTo>
                    <a:pt x="0" y="5"/>
                  </a:lnTo>
                  <a:close/>
                </a:path>
              </a:pathLst>
            </a:custGeom>
            <a:solidFill>
              <a:srgbClr val="8C88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8" name="Freeform 58"/>
            <p:cNvSpPr>
              <a:spLocks/>
            </p:cNvSpPr>
            <p:nvPr/>
          </p:nvSpPr>
          <p:spPr bwMode="auto">
            <a:xfrm>
              <a:off x="3889" y="292"/>
              <a:ext cx="200" cy="418"/>
            </a:xfrm>
            <a:custGeom>
              <a:avLst/>
              <a:gdLst>
                <a:gd name="T0" fmla="*/ 200 w 200"/>
                <a:gd name="T1" fmla="*/ 115 h 418"/>
                <a:gd name="T2" fmla="*/ 199 w 200"/>
                <a:gd name="T3" fmla="*/ 418 h 418"/>
                <a:gd name="T4" fmla="*/ 0 w 200"/>
                <a:gd name="T5" fmla="*/ 303 h 418"/>
                <a:gd name="T6" fmla="*/ 0 w 200"/>
                <a:gd name="T7" fmla="*/ 0 h 418"/>
                <a:gd name="T8" fmla="*/ 200 w 200"/>
                <a:gd name="T9" fmla="*/ 115 h 418"/>
                <a:gd name="T10" fmla="*/ 200 w 200"/>
                <a:gd name="T11" fmla="*/ 115 h 418"/>
                <a:gd name="T12" fmla="*/ 200 w 200"/>
                <a:gd name="T13" fmla="*/ 115 h 418"/>
                <a:gd name="T14" fmla="*/ 200 w 200"/>
                <a:gd name="T15" fmla="*/ 115 h 418"/>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418"/>
                <a:gd name="T26" fmla="*/ 200 w 200"/>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418">
                  <a:moveTo>
                    <a:pt x="200" y="115"/>
                  </a:moveTo>
                  <a:lnTo>
                    <a:pt x="199" y="418"/>
                  </a:lnTo>
                  <a:lnTo>
                    <a:pt x="0" y="303"/>
                  </a:lnTo>
                  <a:lnTo>
                    <a:pt x="0" y="0"/>
                  </a:lnTo>
                  <a:lnTo>
                    <a:pt x="200" y="115"/>
                  </a:lnTo>
                  <a:close/>
                </a:path>
              </a:pathLst>
            </a:custGeom>
            <a:solidFill>
              <a:srgbClr val="7F8F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9" name="Freeform 59"/>
            <p:cNvSpPr>
              <a:spLocks/>
            </p:cNvSpPr>
            <p:nvPr/>
          </p:nvSpPr>
          <p:spPr bwMode="auto">
            <a:xfrm>
              <a:off x="3902" y="580"/>
              <a:ext cx="180" cy="104"/>
            </a:xfrm>
            <a:custGeom>
              <a:avLst/>
              <a:gdLst>
                <a:gd name="T0" fmla="*/ 0 w 180"/>
                <a:gd name="T1" fmla="*/ 5 h 104"/>
                <a:gd name="T2" fmla="*/ 8 w 180"/>
                <a:gd name="T3" fmla="*/ 0 h 104"/>
                <a:gd name="T4" fmla="*/ 180 w 180"/>
                <a:gd name="T5" fmla="*/ 100 h 104"/>
                <a:gd name="T6" fmla="*/ 172 w 180"/>
                <a:gd name="T7" fmla="*/ 104 h 104"/>
                <a:gd name="T8" fmla="*/ 0 w 180"/>
                <a:gd name="T9" fmla="*/ 5 h 104"/>
                <a:gd name="T10" fmla="*/ 0 w 180"/>
                <a:gd name="T11" fmla="*/ 5 h 104"/>
                <a:gd name="T12" fmla="*/ 0 w 180"/>
                <a:gd name="T13" fmla="*/ 5 h 104"/>
                <a:gd name="T14" fmla="*/ 0 w 180"/>
                <a:gd name="T15" fmla="*/ 5 h 104"/>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104"/>
                <a:gd name="T26" fmla="*/ 180 w 180"/>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104">
                  <a:moveTo>
                    <a:pt x="0" y="5"/>
                  </a:moveTo>
                  <a:lnTo>
                    <a:pt x="8" y="0"/>
                  </a:lnTo>
                  <a:lnTo>
                    <a:pt x="180" y="100"/>
                  </a:lnTo>
                  <a:lnTo>
                    <a:pt x="172" y="104"/>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0" name="Freeform 60"/>
            <p:cNvSpPr>
              <a:spLocks/>
            </p:cNvSpPr>
            <p:nvPr/>
          </p:nvSpPr>
          <p:spPr bwMode="auto">
            <a:xfrm>
              <a:off x="3902" y="313"/>
              <a:ext cx="9" cy="272"/>
            </a:xfrm>
            <a:custGeom>
              <a:avLst/>
              <a:gdLst>
                <a:gd name="T0" fmla="*/ 1 w 9"/>
                <a:gd name="T1" fmla="*/ 4 h 272"/>
                <a:gd name="T2" fmla="*/ 9 w 9"/>
                <a:gd name="T3" fmla="*/ 0 h 272"/>
                <a:gd name="T4" fmla="*/ 8 w 9"/>
                <a:gd name="T5" fmla="*/ 267 h 272"/>
                <a:gd name="T6" fmla="*/ 0 w 9"/>
                <a:gd name="T7" fmla="*/ 272 h 272"/>
                <a:gd name="T8" fmla="*/ 1 w 9"/>
                <a:gd name="T9" fmla="*/ 4 h 272"/>
                <a:gd name="T10" fmla="*/ 1 w 9"/>
                <a:gd name="T11" fmla="*/ 4 h 272"/>
                <a:gd name="T12" fmla="*/ 1 w 9"/>
                <a:gd name="T13" fmla="*/ 4 h 272"/>
                <a:gd name="T14" fmla="*/ 1 w 9"/>
                <a:gd name="T15" fmla="*/ 4 h 27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272"/>
                <a:gd name="T26" fmla="*/ 9 w 9"/>
                <a:gd name="T27" fmla="*/ 272 h 2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272">
                  <a:moveTo>
                    <a:pt x="1" y="4"/>
                  </a:moveTo>
                  <a:lnTo>
                    <a:pt x="9" y="0"/>
                  </a:lnTo>
                  <a:lnTo>
                    <a:pt x="8" y="267"/>
                  </a:lnTo>
                  <a:lnTo>
                    <a:pt x="0" y="272"/>
                  </a:lnTo>
                  <a:lnTo>
                    <a:pt x="1" y="4"/>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1" name="Freeform 61"/>
            <p:cNvSpPr>
              <a:spLocks/>
            </p:cNvSpPr>
            <p:nvPr/>
          </p:nvSpPr>
          <p:spPr bwMode="auto">
            <a:xfrm>
              <a:off x="4089" y="402"/>
              <a:ext cx="9" cy="309"/>
            </a:xfrm>
            <a:custGeom>
              <a:avLst/>
              <a:gdLst>
                <a:gd name="T0" fmla="*/ 1 w 9"/>
                <a:gd name="T1" fmla="*/ 5 h 309"/>
                <a:gd name="T2" fmla="*/ 9 w 9"/>
                <a:gd name="T3" fmla="*/ 0 h 309"/>
                <a:gd name="T4" fmla="*/ 8 w 9"/>
                <a:gd name="T5" fmla="*/ 304 h 309"/>
                <a:gd name="T6" fmla="*/ 0 w 9"/>
                <a:gd name="T7" fmla="*/ 309 h 309"/>
                <a:gd name="T8" fmla="*/ 1 w 9"/>
                <a:gd name="T9" fmla="*/ 5 h 309"/>
                <a:gd name="T10" fmla="*/ 1 w 9"/>
                <a:gd name="T11" fmla="*/ 5 h 309"/>
                <a:gd name="T12" fmla="*/ 1 w 9"/>
                <a:gd name="T13" fmla="*/ 5 h 309"/>
                <a:gd name="T14" fmla="*/ 1 w 9"/>
                <a:gd name="T15" fmla="*/ 5 h 30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9"/>
                <a:gd name="T26" fmla="*/ 9 w 9"/>
                <a:gd name="T27" fmla="*/ 309 h 3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9">
                  <a:moveTo>
                    <a:pt x="1" y="5"/>
                  </a:moveTo>
                  <a:lnTo>
                    <a:pt x="9" y="0"/>
                  </a:lnTo>
                  <a:lnTo>
                    <a:pt x="8" y="304"/>
                  </a:lnTo>
                  <a:lnTo>
                    <a:pt x="0" y="309"/>
                  </a:lnTo>
                  <a:lnTo>
                    <a:pt x="1"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2" name="Freeform 62"/>
            <p:cNvSpPr>
              <a:spLocks/>
            </p:cNvSpPr>
            <p:nvPr/>
          </p:nvSpPr>
          <p:spPr bwMode="auto">
            <a:xfrm>
              <a:off x="3889" y="286"/>
              <a:ext cx="209" cy="121"/>
            </a:xfrm>
            <a:custGeom>
              <a:avLst/>
              <a:gdLst>
                <a:gd name="T0" fmla="*/ 0 w 209"/>
                <a:gd name="T1" fmla="*/ 5 h 121"/>
                <a:gd name="T2" fmla="*/ 8 w 209"/>
                <a:gd name="T3" fmla="*/ 0 h 121"/>
                <a:gd name="T4" fmla="*/ 209 w 209"/>
                <a:gd name="T5" fmla="*/ 116 h 121"/>
                <a:gd name="T6" fmla="*/ 201 w 209"/>
                <a:gd name="T7" fmla="*/ 121 h 121"/>
                <a:gd name="T8" fmla="*/ 0 w 209"/>
                <a:gd name="T9" fmla="*/ 5 h 121"/>
                <a:gd name="T10" fmla="*/ 0 w 209"/>
                <a:gd name="T11" fmla="*/ 5 h 121"/>
                <a:gd name="T12" fmla="*/ 0 w 209"/>
                <a:gd name="T13" fmla="*/ 5 h 121"/>
                <a:gd name="T14" fmla="*/ 0 w 209"/>
                <a:gd name="T15" fmla="*/ 5 h 121"/>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1"/>
                <a:gd name="T26" fmla="*/ 209 w 209"/>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1">
                  <a:moveTo>
                    <a:pt x="0" y="5"/>
                  </a:moveTo>
                  <a:lnTo>
                    <a:pt x="8" y="0"/>
                  </a:lnTo>
                  <a:lnTo>
                    <a:pt x="209" y="116"/>
                  </a:lnTo>
                  <a:lnTo>
                    <a:pt x="201" y="121"/>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3" name="Freeform 63"/>
            <p:cNvSpPr>
              <a:spLocks noEditPoints="1"/>
            </p:cNvSpPr>
            <p:nvPr/>
          </p:nvSpPr>
          <p:spPr bwMode="auto">
            <a:xfrm>
              <a:off x="3887" y="291"/>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close/>
                  <a:moveTo>
                    <a:pt x="187" y="393"/>
                  </a:moveTo>
                  <a:lnTo>
                    <a:pt x="188" y="126"/>
                  </a:lnTo>
                  <a:lnTo>
                    <a:pt x="16" y="26"/>
                  </a:lnTo>
                  <a:lnTo>
                    <a:pt x="15" y="294"/>
                  </a:lnTo>
                  <a:lnTo>
                    <a:pt x="187" y="39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4" name="Freeform 64"/>
            <p:cNvSpPr>
              <a:spLocks noEditPoints="1"/>
            </p:cNvSpPr>
            <p:nvPr/>
          </p:nvSpPr>
          <p:spPr bwMode="auto">
            <a:xfrm>
              <a:off x="3887" y="291"/>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moveTo>
                    <a:pt x="187" y="393"/>
                  </a:moveTo>
                  <a:lnTo>
                    <a:pt x="188" y="126"/>
                  </a:lnTo>
                  <a:lnTo>
                    <a:pt x="16" y="26"/>
                  </a:lnTo>
                  <a:lnTo>
                    <a:pt x="15" y="294"/>
                  </a:lnTo>
                  <a:lnTo>
                    <a:pt x="187" y="3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265" name="Group 65"/>
          <p:cNvGrpSpPr>
            <a:grpSpLocks noChangeAspect="1"/>
          </p:cNvGrpSpPr>
          <p:nvPr/>
        </p:nvGrpSpPr>
        <p:grpSpPr bwMode="auto">
          <a:xfrm>
            <a:off x="1157288" y="5111750"/>
            <a:ext cx="96837" cy="160338"/>
            <a:chOff x="3887" y="273"/>
            <a:chExt cx="236" cy="500"/>
          </a:xfrm>
        </p:grpSpPr>
        <p:sp>
          <p:nvSpPr>
            <p:cNvPr id="179266" name="AutoShape 66"/>
            <p:cNvSpPr>
              <a:spLocks noChangeAspect="1" noChangeArrowheads="1" noTextEdit="1"/>
            </p:cNvSpPr>
            <p:nvPr/>
          </p:nvSpPr>
          <p:spPr bwMode="auto">
            <a:xfrm>
              <a:off x="3887" y="273"/>
              <a:ext cx="2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267" name="Freeform 67"/>
            <p:cNvSpPr>
              <a:spLocks/>
            </p:cNvSpPr>
            <p:nvPr/>
          </p:nvSpPr>
          <p:spPr bwMode="auto">
            <a:xfrm>
              <a:off x="4102" y="389"/>
              <a:ext cx="21" cy="384"/>
            </a:xfrm>
            <a:custGeom>
              <a:avLst/>
              <a:gdLst>
                <a:gd name="T0" fmla="*/ 1 w 21"/>
                <a:gd name="T1" fmla="*/ 12 h 384"/>
                <a:gd name="T2" fmla="*/ 21 w 21"/>
                <a:gd name="T3" fmla="*/ 0 h 384"/>
                <a:gd name="T4" fmla="*/ 20 w 21"/>
                <a:gd name="T5" fmla="*/ 373 h 384"/>
                <a:gd name="T6" fmla="*/ 0 w 21"/>
                <a:gd name="T7" fmla="*/ 384 h 384"/>
                <a:gd name="T8" fmla="*/ 1 w 21"/>
                <a:gd name="T9" fmla="*/ 12 h 384"/>
                <a:gd name="T10" fmla="*/ 1 w 21"/>
                <a:gd name="T11" fmla="*/ 12 h 384"/>
                <a:gd name="T12" fmla="*/ 1 w 21"/>
                <a:gd name="T13" fmla="*/ 12 h 384"/>
                <a:gd name="T14" fmla="*/ 1 w 21"/>
                <a:gd name="T15" fmla="*/ 12 h 38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84"/>
                <a:gd name="T26" fmla="*/ 21 w 21"/>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84">
                  <a:moveTo>
                    <a:pt x="1" y="12"/>
                  </a:moveTo>
                  <a:lnTo>
                    <a:pt x="21" y="0"/>
                  </a:lnTo>
                  <a:lnTo>
                    <a:pt x="20" y="373"/>
                  </a:lnTo>
                  <a:lnTo>
                    <a:pt x="0" y="384"/>
                  </a:lnTo>
                  <a:lnTo>
                    <a:pt x="1" y="12"/>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8" name="Freeform 68"/>
            <p:cNvSpPr>
              <a:spLocks/>
            </p:cNvSpPr>
            <p:nvPr/>
          </p:nvSpPr>
          <p:spPr bwMode="auto">
            <a:xfrm>
              <a:off x="3902" y="273"/>
              <a:ext cx="221" cy="128"/>
            </a:xfrm>
            <a:custGeom>
              <a:avLst/>
              <a:gdLst>
                <a:gd name="T0" fmla="*/ 0 w 221"/>
                <a:gd name="T1" fmla="*/ 11 h 128"/>
                <a:gd name="T2" fmla="*/ 20 w 221"/>
                <a:gd name="T3" fmla="*/ 0 h 128"/>
                <a:gd name="T4" fmla="*/ 221 w 221"/>
                <a:gd name="T5" fmla="*/ 116 h 128"/>
                <a:gd name="T6" fmla="*/ 201 w 221"/>
                <a:gd name="T7" fmla="*/ 128 h 128"/>
                <a:gd name="T8" fmla="*/ 0 w 221"/>
                <a:gd name="T9" fmla="*/ 11 h 128"/>
                <a:gd name="T10" fmla="*/ 0 w 221"/>
                <a:gd name="T11" fmla="*/ 11 h 128"/>
                <a:gd name="T12" fmla="*/ 0 w 221"/>
                <a:gd name="T13" fmla="*/ 11 h 128"/>
                <a:gd name="T14" fmla="*/ 0 w 221"/>
                <a:gd name="T15" fmla="*/ 11 h 128"/>
                <a:gd name="T16" fmla="*/ 0 60000 65536"/>
                <a:gd name="T17" fmla="*/ 0 60000 65536"/>
                <a:gd name="T18" fmla="*/ 0 60000 65536"/>
                <a:gd name="T19" fmla="*/ 0 60000 65536"/>
                <a:gd name="T20" fmla="*/ 0 60000 65536"/>
                <a:gd name="T21" fmla="*/ 0 60000 65536"/>
                <a:gd name="T22" fmla="*/ 0 60000 65536"/>
                <a:gd name="T23" fmla="*/ 0 60000 65536"/>
                <a:gd name="T24" fmla="*/ 0 w 221"/>
                <a:gd name="T25" fmla="*/ 0 h 128"/>
                <a:gd name="T26" fmla="*/ 221 w 221"/>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 h="128">
                  <a:moveTo>
                    <a:pt x="0" y="11"/>
                  </a:moveTo>
                  <a:lnTo>
                    <a:pt x="20" y="0"/>
                  </a:lnTo>
                  <a:lnTo>
                    <a:pt x="221" y="116"/>
                  </a:lnTo>
                  <a:lnTo>
                    <a:pt x="201" y="128"/>
                  </a:lnTo>
                  <a:lnTo>
                    <a:pt x="0" y="11"/>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9" name="Freeform 69"/>
            <p:cNvSpPr>
              <a:spLocks/>
            </p:cNvSpPr>
            <p:nvPr/>
          </p:nvSpPr>
          <p:spPr bwMode="auto">
            <a:xfrm>
              <a:off x="3900" y="284"/>
              <a:ext cx="203" cy="489"/>
            </a:xfrm>
            <a:custGeom>
              <a:avLst/>
              <a:gdLst>
                <a:gd name="T0" fmla="*/ 203 w 203"/>
                <a:gd name="T1" fmla="*/ 117 h 489"/>
                <a:gd name="T2" fmla="*/ 202 w 203"/>
                <a:gd name="T3" fmla="*/ 489 h 489"/>
                <a:gd name="T4" fmla="*/ 0 w 203"/>
                <a:gd name="T5" fmla="*/ 373 h 489"/>
                <a:gd name="T6" fmla="*/ 2 w 203"/>
                <a:gd name="T7" fmla="*/ 0 h 489"/>
                <a:gd name="T8" fmla="*/ 203 w 203"/>
                <a:gd name="T9" fmla="*/ 117 h 489"/>
                <a:gd name="T10" fmla="*/ 203 w 203"/>
                <a:gd name="T11" fmla="*/ 117 h 489"/>
                <a:gd name="T12" fmla="*/ 203 w 203"/>
                <a:gd name="T13" fmla="*/ 117 h 489"/>
                <a:gd name="T14" fmla="*/ 203 w 203"/>
                <a:gd name="T15" fmla="*/ 117 h 489"/>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489"/>
                <a:gd name="T26" fmla="*/ 203 w 203"/>
                <a:gd name="T27" fmla="*/ 489 h 4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489">
                  <a:moveTo>
                    <a:pt x="203" y="117"/>
                  </a:moveTo>
                  <a:lnTo>
                    <a:pt x="202" y="489"/>
                  </a:lnTo>
                  <a:lnTo>
                    <a:pt x="0" y="373"/>
                  </a:lnTo>
                  <a:lnTo>
                    <a:pt x="2" y="0"/>
                  </a:lnTo>
                  <a:lnTo>
                    <a:pt x="203"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0" name="Freeform 70"/>
            <p:cNvSpPr>
              <a:spLocks/>
            </p:cNvSpPr>
            <p:nvPr/>
          </p:nvSpPr>
          <p:spPr bwMode="auto">
            <a:xfrm>
              <a:off x="4089" y="716"/>
              <a:ext cx="8" cy="57"/>
            </a:xfrm>
            <a:custGeom>
              <a:avLst/>
              <a:gdLst>
                <a:gd name="T0" fmla="*/ 0 w 8"/>
                <a:gd name="T1" fmla="*/ 5 h 57"/>
                <a:gd name="T2" fmla="*/ 8 w 8"/>
                <a:gd name="T3" fmla="*/ 0 h 57"/>
                <a:gd name="T4" fmla="*/ 8 w 8"/>
                <a:gd name="T5" fmla="*/ 53 h 57"/>
                <a:gd name="T6" fmla="*/ 0 w 8"/>
                <a:gd name="T7" fmla="*/ 57 h 57"/>
                <a:gd name="T8" fmla="*/ 0 w 8"/>
                <a:gd name="T9" fmla="*/ 5 h 57"/>
                <a:gd name="T10" fmla="*/ 0 w 8"/>
                <a:gd name="T11" fmla="*/ 5 h 57"/>
                <a:gd name="T12" fmla="*/ 0 w 8"/>
                <a:gd name="T13" fmla="*/ 5 h 57"/>
                <a:gd name="T14" fmla="*/ 0 w 8"/>
                <a:gd name="T15" fmla="*/ 5 h 5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7"/>
                <a:gd name="T26" fmla="*/ 8 w 8"/>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7">
                  <a:moveTo>
                    <a:pt x="0" y="5"/>
                  </a:moveTo>
                  <a:lnTo>
                    <a:pt x="8" y="0"/>
                  </a:lnTo>
                  <a:lnTo>
                    <a:pt x="8" y="53"/>
                  </a:lnTo>
                  <a:lnTo>
                    <a:pt x="0" y="57"/>
                  </a:lnTo>
                  <a:lnTo>
                    <a:pt x="0"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1" name="Freeform 71"/>
            <p:cNvSpPr>
              <a:spLocks/>
            </p:cNvSpPr>
            <p:nvPr/>
          </p:nvSpPr>
          <p:spPr bwMode="auto">
            <a:xfrm>
              <a:off x="3888" y="599"/>
              <a:ext cx="209" cy="122"/>
            </a:xfrm>
            <a:custGeom>
              <a:avLst/>
              <a:gdLst>
                <a:gd name="T0" fmla="*/ 0 w 209"/>
                <a:gd name="T1" fmla="*/ 5 h 122"/>
                <a:gd name="T2" fmla="*/ 8 w 209"/>
                <a:gd name="T3" fmla="*/ 0 h 122"/>
                <a:gd name="T4" fmla="*/ 209 w 209"/>
                <a:gd name="T5" fmla="*/ 117 h 122"/>
                <a:gd name="T6" fmla="*/ 201 w 209"/>
                <a:gd name="T7" fmla="*/ 122 h 122"/>
                <a:gd name="T8" fmla="*/ 0 w 209"/>
                <a:gd name="T9" fmla="*/ 5 h 122"/>
                <a:gd name="T10" fmla="*/ 0 w 209"/>
                <a:gd name="T11" fmla="*/ 5 h 122"/>
                <a:gd name="T12" fmla="*/ 0 w 209"/>
                <a:gd name="T13" fmla="*/ 5 h 122"/>
                <a:gd name="T14" fmla="*/ 0 w 209"/>
                <a:gd name="T15" fmla="*/ 5 h 122"/>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2"/>
                <a:gd name="T26" fmla="*/ 209 w 209"/>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2">
                  <a:moveTo>
                    <a:pt x="0" y="5"/>
                  </a:moveTo>
                  <a:lnTo>
                    <a:pt x="8" y="0"/>
                  </a:lnTo>
                  <a:lnTo>
                    <a:pt x="209" y="117"/>
                  </a:lnTo>
                  <a:lnTo>
                    <a:pt x="201" y="122"/>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2" name="Freeform 72"/>
            <p:cNvSpPr>
              <a:spLocks/>
            </p:cNvSpPr>
            <p:nvPr/>
          </p:nvSpPr>
          <p:spPr bwMode="auto">
            <a:xfrm>
              <a:off x="3888" y="604"/>
              <a:ext cx="201" cy="169"/>
            </a:xfrm>
            <a:custGeom>
              <a:avLst/>
              <a:gdLst>
                <a:gd name="T0" fmla="*/ 201 w 201"/>
                <a:gd name="T1" fmla="*/ 117 h 169"/>
                <a:gd name="T2" fmla="*/ 201 w 201"/>
                <a:gd name="T3" fmla="*/ 169 h 169"/>
                <a:gd name="T4" fmla="*/ 0 w 201"/>
                <a:gd name="T5" fmla="*/ 53 h 169"/>
                <a:gd name="T6" fmla="*/ 0 w 201"/>
                <a:gd name="T7" fmla="*/ 0 h 169"/>
                <a:gd name="T8" fmla="*/ 201 w 201"/>
                <a:gd name="T9" fmla="*/ 117 h 169"/>
                <a:gd name="T10" fmla="*/ 201 w 201"/>
                <a:gd name="T11" fmla="*/ 117 h 169"/>
                <a:gd name="T12" fmla="*/ 201 w 201"/>
                <a:gd name="T13" fmla="*/ 117 h 169"/>
                <a:gd name="T14" fmla="*/ 201 w 201"/>
                <a:gd name="T15" fmla="*/ 117 h 169"/>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69"/>
                <a:gd name="T26" fmla="*/ 201 w 201"/>
                <a:gd name="T27" fmla="*/ 169 h 1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69">
                  <a:moveTo>
                    <a:pt x="201" y="117"/>
                  </a:moveTo>
                  <a:lnTo>
                    <a:pt x="201" y="169"/>
                  </a:lnTo>
                  <a:lnTo>
                    <a:pt x="0" y="53"/>
                  </a:lnTo>
                  <a:lnTo>
                    <a:pt x="0" y="0"/>
                  </a:lnTo>
                  <a:lnTo>
                    <a:pt x="201"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3" name="Freeform 73"/>
            <p:cNvSpPr>
              <a:spLocks/>
            </p:cNvSpPr>
            <p:nvPr/>
          </p:nvSpPr>
          <p:spPr bwMode="auto">
            <a:xfrm>
              <a:off x="4088" y="402"/>
              <a:ext cx="9" cy="308"/>
            </a:xfrm>
            <a:custGeom>
              <a:avLst/>
              <a:gdLst>
                <a:gd name="T0" fmla="*/ 1 w 9"/>
                <a:gd name="T1" fmla="*/ 5 h 308"/>
                <a:gd name="T2" fmla="*/ 9 w 9"/>
                <a:gd name="T3" fmla="*/ 0 h 308"/>
                <a:gd name="T4" fmla="*/ 8 w 9"/>
                <a:gd name="T5" fmla="*/ 304 h 308"/>
                <a:gd name="T6" fmla="*/ 0 w 9"/>
                <a:gd name="T7" fmla="*/ 308 h 308"/>
                <a:gd name="T8" fmla="*/ 1 w 9"/>
                <a:gd name="T9" fmla="*/ 5 h 308"/>
                <a:gd name="T10" fmla="*/ 1 w 9"/>
                <a:gd name="T11" fmla="*/ 5 h 308"/>
                <a:gd name="T12" fmla="*/ 1 w 9"/>
                <a:gd name="T13" fmla="*/ 5 h 308"/>
                <a:gd name="T14" fmla="*/ 1 w 9"/>
                <a:gd name="T15" fmla="*/ 5 h 30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8"/>
                <a:gd name="T26" fmla="*/ 9 w 9"/>
                <a:gd name="T27" fmla="*/ 308 h 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8">
                  <a:moveTo>
                    <a:pt x="1" y="5"/>
                  </a:moveTo>
                  <a:lnTo>
                    <a:pt x="9" y="0"/>
                  </a:lnTo>
                  <a:lnTo>
                    <a:pt x="8" y="304"/>
                  </a:lnTo>
                  <a:lnTo>
                    <a:pt x="0" y="308"/>
                  </a:lnTo>
                  <a:lnTo>
                    <a:pt x="1" y="5"/>
                  </a:lnTo>
                  <a:close/>
                </a:path>
              </a:pathLst>
            </a:custGeom>
            <a:solidFill>
              <a:srgbClr val="7172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4" name="Freeform 74"/>
            <p:cNvSpPr>
              <a:spLocks/>
            </p:cNvSpPr>
            <p:nvPr/>
          </p:nvSpPr>
          <p:spPr bwMode="auto">
            <a:xfrm>
              <a:off x="3889" y="287"/>
              <a:ext cx="208" cy="120"/>
            </a:xfrm>
            <a:custGeom>
              <a:avLst/>
              <a:gdLst>
                <a:gd name="T0" fmla="*/ 0 w 208"/>
                <a:gd name="T1" fmla="*/ 5 h 120"/>
                <a:gd name="T2" fmla="*/ 9 w 208"/>
                <a:gd name="T3" fmla="*/ 0 h 120"/>
                <a:gd name="T4" fmla="*/ 208 w 208"/>
                <a:gd name="T5" fmla="*/ 115 h 120"/>
                <a:gd name="T6" fmla="*/ 200 w 208"/>
                <a:gd name="T7" fmla="*/ 120 h 120"/>
                <a:gd name="T8" fmla="*/ 0 w 208"/>
                <a:gd name="T9" fmla="*/ 5 h 120"/>
                <a:gd name="T10" fmla="*/ 0 w 208"/>
                <a:gd name="T11" fmla="*/ 5 h 120"/>
                <a:gd name="T12" fmla="*/ 0 w 208"/>
                <a:gd name="T13" fmla="*/ 5 h 120"/>
                <a:gd name="T14" fmla="*/ 0 w 208"/>
                <a:gd name="T15" fmla="*/ 5 h 120"/>
                <a:gd name="T16" fmla="*/ 0 60000 65536"/>
                <a:gd name="T17" fmla="*/ 0 60000 65536"/>
                <a:gd name="T18" fmla="*/ 0 60000 65536"/>
                <a:gd name="T19" fmla="*/ 0 60000 65536"/>
                <a:gd name="T20" fmla="*/ 0 60000 65536"/>
                <a:gd name="T21" fmla="*/ 0 60000 65536"/>
                <a:gd name="T22" fmla="*/ 0 60000 65536"/>
                <a:gd name="T23" fmla="*/ 0 60000 65536"/>
                <a:gd name="T24" fmla="*/ 0 w 208"/>
                <a:gd name="T25" fmla="*/ 0 h 120"/>
                <a:gd name="T26" fmla="*/ 208 w 208"/>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8" h="120">
                  <a:moveTo>
                    <a:pt x="0" y="5"/>
                  </a:moveTo>
                  <a:lnTo>
                    <a:pt x="9" y="0"/>
                  </a:lnTo>
                  <a:lnTo>
                    <a:pt x="208" y="115"/>
                  </a:lnTo>
                  <a:lnTo>
                    <a:pt x="200" y="120"/>
                  </a:lnTo>
                  <a:lnTo>
                    <a:pt x="0" y="5"/>
                  </a:lnTo>
                  <a:close/>
                </a:path>
              </a:pathLst>
            </a:custGeom>
            <a:solidFill>
              <a:srgbClr val="8C88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5" name="Freeform 75"/>
            <p:cNvSpPr>
              <a:spLocks/>
            </p:cNvSpPr>
            <p:nvPr/>
          </p:nvSpPr>
          <p:spPr bwMode="auto">
            <a:xfrm>
              <a:off x="3889" y="292"/>
              <a:ext cx="200" cy="418"/>
            </a:xfrm>
            <a:custGeom>
              <a:avLst/>
              <a:gdLst>
                <a:gd name="T0" fmla="*/ 200 w 200"/>
                <a:gd name="T1" fmla="*/ 115 h 418"/>
                <a:gd name="T2" fmla="*/ 199 w 200"/>
                <a:gd name="T3" fmla="*/ 418 h 418"/>
                <a:gd name="T4" fmla="*/ 0 w 200"/>
                <a:gd name="T5" fmla="*/ 303 h 418"/>
                <a:gd name="T6" fmla="*/ 0 w 200"/>
                <a:gd name="T7" fmla="*/ 0 h 418"/>
                <a:gd name="T8" fmla="*/ 200 w 200"/>
                <a:gd name="T9" fmla="*/ 115 h 418"/>
                <a:gd name="T10" fmla="*/ 200 w 200"/>
                <a:gd name="T11" fmla="*/ 115 h 418"/>
                <a:gd name="T12" fmla="*/ 200 w 200"/>
                <a:gd name="T13" fmla="*/ 115 h 418"/>
                <a:gd name="T14" fmla="*/ 200 w 200"/>
                <a:gd name="T15" fmla="*/ 115 h 418"/>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418"/>
                <a:gd name="T26" fmla="*/ 200 w 200"/>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418">
                  <a:moveTo>
                    <a:pt x="200" y="115"/>
                  </a:moveTo>
                  <a:lnTo>
                    <a:pt x="199" y="418"/>
                  </a:lnTo>
                  <a:lnTo>
                    <a:pt x="0" y="303"/>
                  </a:lnTo>
                  <a:lnTo>
                    <a:pt x="0" y="0"/>
                  </a:lnTo>
                  <a:lnTo>
                    <a:pt x="200" y="115"/>
                  </a:lnTo>
                  <a:close/>
                </a:path>
              </a:pathLst>
            </a:custGeom>
            <a:solidFill>
              <a:srgbClr val="7F8F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6" name="Freeform 76"/>
            <p:cNvSpPr>
              <a:spLocks/>
            </p:cNvSpPr>
            <p:nvPr/>
          </p:nvSpPr>
          <p:spPr bwMode="auto">
            <a:xfrm>
              <a:off x="3902" y="580"/>
              <a:ext cx="180" cy="104"/>
            </a:xfrm>
            <a:custGeom>
              <a:avLst/>
              <a:gdLst>
                <a:gd name="T0" fmla="*/ 0 w 180"/>
                <a:gd name="T1" fmla="*/ 5 h 104"/>
                <a:gd name="T2" fmla="*/ 8 w 180"/>
                <a:gd name="T3" fmla="*/ 0 h 104"/>
                <a:gd name="T4" fmla="*/ 180 w 180"/>
                <a:gd name="T5" fmla="*/ 100 h 104"/>
                <a:gd name="T6" fmla="*/ 172 w 180"/>
                <a:gd name="T7" fmla="*/ 104 h 104"/>
                <a:gd name="T8" fmla="*/ 0 w 180"/>
                <a:gd name="T9" fmla="*/ 5 h 104"/>
                <a:gd name="T10" fmla="*/ 0 w 180"/>
                <a:gd name="T11" fmla="*/ 5 h 104"/>
                <a:gd name="T12" fmla="*/ 0 w 180"/>
                <a:gd name="T13" fmla="*/ 5 h 104"/>
                <a:gd name="T14" fmla="*/ 0 w 180"/>
                <a:gd name="T15" fmla="*/ 5 h 104"/>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104"/>
                <a:gd name="T26" fmla="*/ 180 w 180"/>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104">
                  <a:moveTo>
                    <a:pt x="0" y="5"/>
                  </a:moveTo>
                  <a:lnTo>
                    <a:pt x="8" y="0"/>
                  </a:lnTo>
                  <a:lnTo>
                    <a:pt x="180" y="100"/>
                  </a:lnTo>
                  <a:lnTo>
                    <a:pt x="172" y="104"/>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7" name="Freeform 77"/>
            <p:cNvSpPr>
              <a:spLocks/>
            </p:cNvSpPr>
            <p:nvPr/>
          </p:nvSpPr>
          <p:spPr bwMode="auto">
            <a:xfrm>
              <a:off x="3902" y="313"/>
              <a:ext cx="9" cy="272"/>
            </a:xfrm>
            <a:custGeom>
              <a:avLst/>
              <a:gdLst>
                <a:gd name="T0" fmla="*/ 1 w 9"/>
                <a:gd name="T1" fmla="*/ 4 h 272"/>
                <a:gd name="T2" fmla="*/ 9 w 9"/>
                <a:gd name="T3" fmla="*/ 0 h 272"/>
                <a:gd name="T4" fmla="*/ 8 w 9"/>
                <a:gd name="T5" fmla="*/ 267 h 272"/>
                <a:gd name="T6" fmla="*/ 0 w 9"/>
                <a:gd name="T7" fmla="*/ 272 h 272"/>
                <a:gd name="T8" fmla="*/ 1 w 9"/>
                <a:gd name="T9" fmla="*/ 4 h 272"/>
                <a:gd name="T10" fmla="*/ 1 w 9"/>
                <a:gd name="T11" fmla="*/ 4 h 272"/>
                <a:gd name="T12" fmla="*/ 1 w 9"/>
                <a:gd name="T13" fmla="*/ 4 h 272"/>
                <a:gd name="T14" fmla="*/ 1 w 9"/>
                <a:gd name="T15" fmla="*/ 4 h 27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272"/>
                <a:gd name="T26" fmla="*/ 9 w 9"/>
                <a:gd name="T27" fmla="*/ 272 h 2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272">
                  <a:moveTo>
                    <a:pt x="1" y="4"/>
                  </a:moveTo>
                  <a:lnTo>
                    <a:pt x="9" y="0"/>
                  </a:lnTo>
                  <a:lnTo>
                    <a:pt x="8" y="267"/>
                  </a:lnTo>
                  <a:lnTo>
                    <a:pt x="0" y="272"/>
                  </a:lnTo>
                  <a:lnTo>
                    <a:pt x="1" y="4"/>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8" name="Freeform 78"/>
            <p:cNvSpPr>
              <a:spLocks/>
            </p:cNvSpPr>
            <p:nvPr/>
          </p:nvSpPr>
          <p:spPr bwMode="auto">
            <a:xfrm>
              <a:off x="4089" y="402"/>
              <a:ext cx="9" cy="309"/>
            </a:xfrm>
            <a:custGeom>
              <a:avLst/>
              <a:gdLst>
                <a:gd name="T0" fmla="*/ 1 w 9"/>
                <a:gd name="T1" fmla="*/ 5 h 309"/>
                <a:gd name="T2" fmla="*/ 9 w 9"/>
                <a:gd name="T3" fmla="*/ 0 h 309"/>
                <a:gd name="T4" fmla="*/ 8 w 9"/>
                <a:gd name="T5" fmla="*/ 304 h 309"/>
                <a:gd name="T6" fmla="*/ 0 w 9"/>
                <a:gd name="T7" fmla="*/ 309 h 309"/>
                <a:gd name="T8" fmla="*/ 1 w 9"/>
                <a:gd name="T9" fmla="*/ 5 h 309"/>
                <a:gd name="T10" fmla="*/ 1 w 9"/>
                <a:gd name="T11" fmla="*/ 5 h 309"/>
                <a:gd name="T12" fmla="*/ 1 w 9"/>
                <a:gd name="T13" fmla="*/ 5 h 309"/>
                <a:gd name="T14" fmla="*/ 1 w 9"/>
                <a:gd name="T15" fmla="*/ 5 h 30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9"/>
                <a:gd name="T26" fmla="*/ 9 w 9"/>
                <a:gd name="T27" fmla="*/ 309 h 3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9">
                  <a:moveTo>
                    <a:pt x="1" y="5"/>
                  </a:moveTo>
                  <a:lnTo>
                    <a:pt x="9" y="0"/>
                  </a:lnTo>
                  <a:lnTo>
                    <a:pt x="8" y="304"/>
                  </a:lnTo>
                  <a:lnTo>
                    <a:pt x="0" y="309"/>
                  </a:lnTo>
                  <a:lnTo>
                    <a:pt x="1"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9" name="Freeform 79"/>
            <p:cNvSpPr>
              <a:spLocks/>
            </p:cNvSpPr>
            <p:nvPr/>
          </p:nvSpPr>
          <p:spPr bwMode="auto">
            <a:xfrm>
              <a:off x="3889" y="286"/>
              <a:ext cx="209" cy="121"/>
            </a:xfrm>
            <a:custGeom>
              <a:avLst/>
              <a:gdLst>
                <a:gd name="T0" fmla="*/ 0 w 209"/>
                <a:gd name="T1" fmla="*/ 5 h 121"/>
                <a:gd name="T2" fmla="*/ 8 w 209"/>
                <a:gd name="T3" fmla="*/ 0 h 121"/>
                <a:gd name="T4" fmla="*/ 209 w 209"/>
                <a:gd name="T5" fmla="*/ 116 h 121"/>
                <a:gd name="T6" fmla="*/ 201 w 209"/>
                <a:gd name="T7" fmla="*/ 121 h 121"/>
                <a:gd name="T8" fmla="*/ 0 w 209"/>
                <a:gd name="T9" fmla="*/ 5 h 121"/>
                <a:gd name="T10" fmla="*/ 0 w 209"/>
                <a:gd name="T11" fmla="*/ 5 h 121"/>
                <a:gd name="T12" fmla="*/ 0 w 209"/>
                <a:gd name="T13" fmla="*/ 5 h 121"/>
                <a:gd name="T14" fmla="*/ 0 w 209"/>
                <a:gd name="T15" fmla="*/ 5 h 121"/>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1"/>
                <a:gd name="T26" fmla="*/ 209 w 209"/>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1">
                  <a:moveTo>
                    <a:pt x="0" y="5"/>
                  </a:moveTo>
                  <a:lnTo>
                    <a:pt x="8" y="0"/>
                  </a:lnTo>
                  <a:lnTo>
                    <a:pt x="209" y="116"/>
                  </a:lnTo>
                  <a:lnTo>
                    <a:pt x="201" y="121"/>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80" name="Freeform 80"/>
            <p:cNvSpPr>
              <a:spLocks noEditPoints="1"/>
            </p:cNvSpPr>
            <p:nvPr/>
          </p:nvSpPr>
          <p:spPr bwMode="auto">
            <a:xfrm>
              <a:off x="3887" y="291"/>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close/>
                  <a:moveTo>
                    <a:pt x="187" y="393"/>
                  </a:moveTo>
                  <a:lnTo>
                    <a:pt x="188" y="126"/>
                  </a:lnTo>
                  <a:lnTo>
                    <a:pt x="16" y="26"/>
                  </a:lnTo>
                  <a:lnTo>
                    <a:pt x="15" y="294"/>
                  </a:lnTo>
                  <a:lnTo>
                    <a:pt x="187" y="39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81" name="Freeform 81"/>
            <p:cNvSpPr>
              <a:spLocks noEditPoints="1"/>
            </p:cNvSpPr>
            <p:nvPr/>
          </p:nvSpPr>
          <p:spPr bwMode="auto">
            <a:xfrm>
              <a:off x="3887" y="291"/>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moveTo>
                    <a:pt x="187" y="393"/>
                  </a:moveTo>
                  <a:lnTo>
                    <a:pt x="188" y="126"/>
                  </a:lnTo>
                  <a:lnTo>
                    <a:pt x="16" y="26"/>
                  </a:lnTo>
                  <a:lnTo>
                    <a:pt x="15" y="294"/>
                  </a:lnTo>
                  <a:lnTo>
                    <a:pt x="187" y="3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79282" name="Freeform 718"/>
          <p:cNvSpPr>
            <a:spLocks noChangeAspect="1"/>
          </p:cNvSpPr>
          <p:nvPr/>
        </p:nvSpPr>
        <p:spPr bwMode="auto">
          <a:xfrm rot="1977066">
            <a:off x="615950" y="4892675"/>
            <a:ext cx="65088" cy="150813"/>
          </a:xfrm>
          <a:custGeom>
            <a:avLst/>
            <a:gdLst>
              <a:gd name="T0" fmla="*/ 10486256 w 404"/>
              <a:gd name="T1" fmla="*/ 10472762 h 1294"/>
              <a:gd name="T2" fmla="*/ 2258102 w 404"/>
              <a:gd name="T3" fmla="*/ 0 h 1294"/>
              <a:gd name="T4" fmla="*/ 5814099 w 404"/>
              <a:gd name="T5" fmla="*/ 7796940 h 1294"/>
              <a:gd name="T6" fmla="*/ 0 w 404"/>
              <a:gd name="T7" fmla="*/ 6329833 h 1294"/>
              <a:gd name="T8" fmla="*/ 7812816 w 404"/>
              <a:gd name="T9" fmla="*/ 17576941 h 1294"/>
              <a:gd name="T10" fmla="*/ 4023212 w 404"/>
              <a:gd name="T11" fmla="*/ 9318239 h 1294"/>
              <a:gd name="T12" fmla="*/ 10486256 w 404"/>
              <a:gd name="T13" fmla="*/ 1047276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83" name="Freeform 718"/>
          <p:cNvSpPr>
            <a:spLocks noChangeAspect="1"/>
          </p:cNvSpPr>
          <p:nvPr/>
        </p:nvSpPr>
        <p:spPr bwMode="auto">
          <a:xfrm rot="1977066">
            <a:off x="777875" y="4892675"/>
            <a:ext cx="65088" cy="150813"/>
          </a:xfrm>
          <a:custGeom>
            <a:avLst/>
            <a:gdLst>
              <a:gd name="T0" fmla="*/ 10486256 w 404"/>
              <a:gd name="T1" fmla="*/ 10472762 h 1294"/>
              <a:gd name="T2" fmla="*/ 2258102 w 404"/>
              <a:gd name="T3" fmla="*/ 0 h 1294"/>
              <a:gd name="T4" fmla="*/ 5814099 w 404"/>
              <a:gd name="T5" fmla="*/ 7796940 h 1294"/>
              <a:gd name="T6" fmla="*/ 0 w 404"/>
              <a:gd name="T7" fmla="*/ 6329833 h 1294"/>
              <a:gd name="T8" fmla="*/ 7812816 w 404"/>
              <a:gd name="T9" fmla="*/ 17576941 h 1294"/>
              <a:gd name="T10" fmla="*/ 4023212 w 404"/>
              <a:gd name="T11" fmla="*/ 9318239 h 1294"/>
              <a:gd name="T12" fmla="*/ 10486256 w 404"/>
              <a:gd name="T13" fmla="*/ 1047276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84" name="Freeform 718"/>
          <p:cNvSpPr>
            <a:spLocks noChangeAspect="1"/>
          </p:cNvSpPr>
          <p:nvPr/>
        </p:nvSpPr>
        <p:spPr bwMode="auto">
          <a:xfrm rot="1977066">
            <a:off x="1009650" y="4892675"/>
            <a:ext cx="65088" cy="150813"/>
          </a:xfrm>
          <a:custGeom>
            <a:avLst/>
            <a:gdLst>
              <a:gd name="T0" fmla="*/ 10486256 w 404"/>
              <a:gd name="T1" fmla="*/ 10472762 h 1294"/>
              <a:gd name="T2" fmla="*/ 2258102 w 404"/>
              <a:gd name="T3" fmla="*/ 0 h 1294"/>
              <a:gd name="T4" fmla="*/ 5814099 w 404"/>
              <a:gd name="T5" fmla="*/ 7796940 h 1294"/>
              <a:gd name="T6" fmla="*/ 0 w 404"/>
              <a:gd name="T7" fmla="*/ 6329833 h 1294"/>
              <a:gd name="T8" fmla="*/ 7812816 w 404"/>
              <a:gd name="T9" fmla="*/ 17576941 h 1294"/>
              <a:gd name="T10" fmla="*/ 4023212 w 404"/>
              <a:gd name="T11" fmla="*/ 9318239 h 1294"/>
              <a:gd name="T12" fmla="*/ 10486256 w 404"/>
              <a:gd name="T13" fmla="*/ 1047276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85" name="Freeform 718"/>
          <p:cNvSpPr>
            <a:spLocks noChangeAspect="1"/>
          </p:cNvSpPr>
          <p:nvPr/>
        </p:nvSpPr>
        <p:spPr bwMode="auto">
          <a:xfrm rot="1977066">
            <a:off x="1168400" y="4892675"/>
            <a:ext cx="63500" cy="150813"/>
          </a:xfrm>
          <a:custGeom>
            <a:avLst/>
            <a:gdLst>
              <a:gd name="T0" fmla="*/ 9980816 w 404"/>
              <a:gd name="T1" fmla="*/ 10472762 h 1294"/>
              <a:gd name="T2" fmla="*/ 2149412 w 404"/>
              <a:gd name="T3" fmla="*/ 0 h 1294"/>
              <a:gd name="T4" fmla="*/ 5533931 w 404"/>
              <a:gd name="T5" fmla="*/ 7796940 h 1294"/>
              <a:gd name="T6" fmla="*/ 0 w 404"/>
              <a:gd name="T7" fmla="*/ 6329833 h 1294"/>
              <a:gd name="T8" fmla="*/ 7436259 w 404"/>
              <a:gd name="T9" fmla="*/ 17576941 h 1294"/>
              <a:gd name="T10" fmla="*/ 3829333 w 404"/>
              <a:gd name="T11" fmla="*/ 9318239 h 1294"/>
              <a:gd name="T12" fmla="*/ 9980816 w 404"/>
              <a:gd name="T13" fmla="*/ 1047276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pic>
        <p:nvPicPr>
          <p:cNvPr id="179286" name="Picture 86" descr="CRT"/>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0125" y="5170488"/>
            <a:ext cx="122238"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287" name="Group 87"/>
          <p:cNvGrpSpPr>
            <a:grpSpLocks noChangeAspect="1"/>
          </p:cNvGrpSpPr>
          <p:nvPr/>
        </p:nvGrpSpPr>
        <p:grpSpPr bwMode="auto">
          <a:xfrm>
            <a:off x="3903663" y="5170488"/>
            <a:ext cx="109537" cy="101600"/>
            <a:chOff x="4848" y="2208"/>
            <a:chExt cx="404" cy="480"/>
          </a:xfrm>
        </p:grpSpPr>
        <p:sp>
          <p:nvSpPr>
            <p:cNvPr id="179288" name="AutoShape 88"/>
            <p:cNvSpPr>
              <a:spLocks noChangeAspect="1" noChangeArrowheads="1" noTextEdit="1"/>
            </p:cNvSpPr>
            <p:nvPr/>
          </p:nvSpPr>
          <p:spPr bwMode="auto">
            <a:xfrm>
              <a:off x="4848" y="2208"/>
              <a:ext cx="4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289" name="Freeform 89"/>
            <p:cNvSpPr>
              <a:spLocks/>
            </p:cNvSpPr>
            <p:nvPr/>
          </p:nvSpPr>
          <p:spPr bwMode="auto">
            <a:xfrm>
              <a:off x="4891" y="2226"/>
              <a:ext cx="85" cy="444"/>
            </a:xfrm>
            <a:custGeom>
              <a:avLst/>
              <a:gdLst>
                <a:gd name="T0" fmla="*/ 68 w 147"/>
                <a:gd name="T1" fmla="*/ 309 h 771"/>
                <a:gd name="T2" fmla="*/ 64 w 147"/>
                <a:gd name="T3" fmla="*/ 307 h 771"/>
                <a:gd name="T4" fmla="*/ 35 w 147"/>
                <a:gd name="T5" fmla="*/ 185 h 771"/>
                <a:gd name="T6" fmla="*/ 40 w 147"/>
                <a:gd name="T7" fmla="*/ 118 h 771"/>
                <a:gd name="T8" fmla="*/ 68 w 147"/>
                <a:gd name="T9" fmla="*/ 102 h 771"/>
                <a:gd name="T10" fmla="*/ 84 w 147"/>
                <a:gd name="T11" fmla="*/ 41 h 771"/>
                <a:gd name="T12" fmla="*/ 80 w 147"/>
                <a:gd name="T13" fmla="*/ 0 h 771"/>
                <a:gd name="T14" fmla="*/ 46 w 147"/>
                <a:gd name="T15" fmla="*/ 20 h 771"/>
                <a:gd name="T16" fmla="*/ 50 w 147"/>
                <a:gd name="T17" fmla="*/ 62 h 771"/>
                <a:gd name="T18" fmla="*/ 42 w 147"/>
                <a:gd name="T19" fmla="*/ 104 h 771"/>
                <a:gd name="T20" fmla="*/ 17 w 147"/>
                <a:gd name="T21" fmla="*/ 119 h 771"/>
                <a:gd name="T22" fmla="*/ 1 w 147"/>
                <a:gd name="T23" fmla="*/ 204 h 771"/>
                <a:gd name="T24" fmla="*/ 29 w 147"/>
                <a:gd name="T25" fmla="*/ 327 h 771"/>
                <a:gd name="T26" fmla="*/ 34 w 147"/>
                <a:gd name="T27" fmla="*/ 329 h 771"/>
                <a:gd name="T28" fmla="*/ 51 w 147"/>
                <a:gd name="T29" fmla="*/ 408 h 771"/>
                <a:gd name="T30" fmla="*/ 45 w 147"/>
                <a:gd name="T31" fmla="*/ 444 h 771"/>
                <a:gd name="T32" fmla="*/ 78 w 147"/>
                <a:gd name="T33" fmla="*/ 424 h 771"/>
                <a:gd name="T34" fmla="*/ 85 w 147"/>
                <a:gd name="T35" fmla="*/ 388 h 771"/>
                <a:gd name="T36" fmla="*/ 68 w 147"/>
                <a:gd name="T37" fmla="*/ 309 h 7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
                <a:gd name="T58" fmla="*/ 0 h 771"/>
                <a:gd name="T59" fmla="*/ 147 w 147"/>
                <a:gd name="T60" fmla="*/ 771 h 7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 h="771">
                  <a:moveTo>
                    <a:pt x="117" y="537"/>
                  </a:moveTo>
                  <a:cubicBezTo>
                    <a:pt x="110" y="533"/>
                    <a:pt x="110" y="533"/>
                    <a:pt x="110" y="533"/>
                  </a:cubicBezTo>
                  <a:cubicBezTo>
                    <a:pt x="76" y="514"/>
                    <a:pt x="59" y="443"/>
                    <a:pt x="60" y="321"/>
                  </a:cubicBezTo>
                  <a:cubicBezTo>
                    <a:pt x="60" y="269"/>
                    <a:pt x="63" y="231"/>
                    <a:pt x="70" y="205"/>
                  </a:cubicBezTo>
                  <a:cubicBezTo>
                    <a:pt x="118" y="177"/>
                    <a:pt x="118" y="177"/>
                    <a:pt x="118" y="177"/>
                  </a:cubicBezTo>
                  <a:cubicBezTo>
                    <a:pt x="136" y="145"/>
                    <a:pt x="145" y="110"/>
                    <a:pt x="145" y="72"/>
                  </a:cubicBezTo>
                  <a:cubicBezTo>
                    <a:pt x="145" y="50"/>
                    <a:pt x="143" y="26"/>
                    <a:pt x="138" y="0"/>
                  </a:cubicBezTo>
                  <a:cubicBezTo>
                    <a:pt x="79" y="34"/>
                    <a:pt x="79" y="34"/>
                    <a:pt x="79" y="34"/>
                  </a:cubicBezTo>
                  <a:cubicBezTo>
                    <a:pt x="84" y="60"/>
                    <a:pt x="86" y="84"/>
                    <a:pt x="86" y="107"/>
                  </a:cubicBezTo>
                  <a:cubicBezTo>
                    <a:pt x="86" y="133"/>
                    <a:pt x="82" y="157"/>
                    <a:pt x="73" y="180"/>
                  </a:cubicBezTo>
                  <a:cubicBezTo>
                    <a:pt x="30" y="206"/>
                    <a:pt x="30" y="206"/>
                    <a:pt x="30" y="206"/>
                  </a:cubicBezTo>
                  <a:cubicBezTo>
                    <a:pt x="11" y="217"/>
                    <a:pt x="1" y="266"/>
                    <a:pt x="1" y="355"/>
                  </a:cubicBezTo>
                  <a:cubicBezTo>
                    <a:pt x="0" y="477"/>
                    <a:pt x="17" y="548"/>
                    <a:pt x="51" y="567"/>
                  </a:cubicBezTo>
                  <a:cubicBezTo>
                    <a:pt x="58" y="571"/>
                    <a:pt x="58" y="571"/>
                    <a:pt x="58" y="571"/>
                  </a:cubicBezTo>
                  <a:cubicBezTo>
                    <a:pt x="78" y="624"/>
                    <a:pt x="88" y="669"/>
                    <a:pt x="88" y="708"/>
                  </a:cubicBezTo>
                  <a:cubicBezTo>
                    <a:pt x="88" y="732"/>
                    <a:pt x="84" y="753"/>
                    <a:pt x="77" y="771"/>
                  </a:cubicBezTo>
                  <a:cubicBezTo>
                    <a:pt x="135" y="737"/>
                    <a:pt x="135" y="737"/>
                    <a:pt x="135" y="737"/>
                  </a:cubicBezTo>
                  <a:cubicBezTo>
                    <a:pt x="143" y="719"/>
                    <a:pt x="147" y="697"/>
                    <a:pt x="147" y="674"/>
                  </a:cubicBezTo>
                  <a:cubicBezTo>
                    <a:pt x="147" y="635"/>
                    <a:pt x="137" y="589"/>
                    <a:pt x="117" y="53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0" name="Freeform 90"/>
            <p:cNvSpPr>
              <a:spLocks/>
            </p:cNvSpPr>
            <p:nvPr/>
          </p:nvSpPr>
          <p:spPr bwMode="auto">
            <a:xfrm>
              <a:off x="4936" y="2561"/>
              <a:ext cx="52" cy="129"/>
            </a:xfrm>
            <a:custGeom>
              <a:avLst/>
              <a:gdLst>
                <a:gd name="T0" fmla="*/ 7 w 91"/>
                <a:gd name="T1" fmla="*/ 4 h 224"/>
                <a:gd name="T2" fmla="*/ 51 w 91"/>
                <a:gd name="T3" fmla="*/ 96 h 224"/>
                <a:gd name="T4" fmla="*/ 45 w 91"/>
                <a:gd name="T5" fmla="*/ 126 h 224"/>
                <a:gd name="T6" fmla="*/ 17 w 91"/>
                <a:gd name="T7" fmla="*/ 119 h 224"/>
                <a:gd name="T8" fmla="*/ 9 w 91"/>
                <a:gd name="T9" fmla="*/ 114 h 224"/>
                <a:gd name="T10" fmla="*/ 15 w 91"/>
                <a:gd name="T11" fmla="*/ 77 h 224"/>
                <a:gd name="T12" fmla="*/ 0 w 91"/>
                <a:gd name="T13" fmla="*/ 0 h 224"/>
                <a:gd name="T14" fmla="*/ 7 w 91"/>
                <a:gd name="T15" fmla="*/ 4 h 224"/>
                <a:gd name="T16" fmla="*/ 7 w 91"/>
                <a:gd name="T17" fmla="*/ 4 h 224"/>
                <a:gd name="T18" fmla="*/ 7 w 91"/>
                <a:gd name="T19" fmla="*/ 4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24"/>
                <a:gd name="T32" fmla="*/ 91 w 91"/>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24">
                  <a:moveTo>
                    <a:pt x="12" y="7"/>
                  </a:moveTo>
                  <a:cubicBezTo>
                    <a:pt x="65" y="37"/>
                    <a:pt x="91" y="90"/>
                    <a:pt x="90" y="167"/>
                  </a:cubicBezTo>
                  <a:cubicBezTo>
                    <a:pt x="90" y="196"/>
                    <a:pt x="86" y="213"/>
                    <a:pt x="78" y="219"/>
                  </a:cubicBezTo>
                  <a:cubicBezTo>
                    <a:pt x="70" y="224"/>
                    <a:pt x="54" y="220"/>
                    <a:pt x="30" y="206"/>
                  </a:cubicBezTo>
                  <a:cubicBezTo>
                    <a:pt x="15" y="198"/>
                    <a:pt x="15" y="198"/>
                    <a:pt x="15" y="198"/>
                  </a:cubicBezTo>
                  <a:cubicBezTo>
                    <a:pt x="23" y="176"/>
                    <a:pt x="27" y="155"/>
                    <a:pt x="27" y="133"/>
                  </a:cubicBezTo>
                  <a:cubicBezTo>
                    <a:pt x="27" y="92"/>
                    <a:pt x="18" y="48"/>
                    <a:pt x="0" y="0"/>
                  </a:cubicBezTo>
                  <a:cubicBezTo>
                    <a:pt x="12" y="7"/>
                    <a:pt x="12" y="7"/>
                    <a:pt x="12" y="7"/>
                  </a:cubicBezTo>
                  <a:cubicBezTo>
                    <a:pt x="12" y="7"/>
                    <a:pt x="12" y="7"/>
                    <a:pt x="12" y="7"/>
                  </a:cubicBezTo>
                  <a:cubicBezTo>
                    <a:pt x="12" y="7"/>
                    <a:pt x="12" y="7"/>
                    <a:pt x="12" y="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1" name="Freeform 91"/>
            <p:cNvSpPr>
              <a:spLocks/>
            </p:cNvSpPr>
            <p:nvPr/>
          </p:nvSpPr>
          <p:spPr bwMode="auto">
            <a:xfrm>
              <a:off x="4936" y="2542"/>
              <a:ext cx="86" cy="145"/>
            </a:xfrm>
            <a:custGeom>
              <a:avLst/>
              <a:gdLst>
                <a:gd name="T0" fmla="*/ 41 w 150"/>
                <a:gd name="T1" fmla="*/ 4 h 253"/>
                <a:gd name="T2" fmla="*/ 34 w 150"/>
                <a:gd name="T3" fmla="*/ 0 h 253"/>
                <a:gd name="T4" fmla="*/ 0 w 150"/>
                <a:gd name="T5" fmla="*/ 19 h 253"/>
                <a:gd name="T6" fmla="*/ 7 w 150"/>
                <a:gd name="T7" fmla="*/ 23 h 253"/>
                <a:gd name="T8" fmla="*/ 52 w 150"/>
                <a:gd name="T9" fmla="*/ 115 h 253"/>
                <a:gd name="T10" fmla="*/ 45 w 150"/>
                <a:gd name="T11" fmla="*/ 145 h 253"/>
                <a:gd name="T12" fmla="*/ 44 w 150"/>
                <a:gd name="T13" fmla="*/ 145 h 253"/>
                <a:gd name="T14" fmla="*/ 78 w 150"/>
                <a:gd name="T15" fmla="*/ 126 h 253"/>
                <a:gd name="T16" fmla="*/ 79 w 150"/>
                <a:gd name="T17" fmla="*/ 125 h 253"/>
                <a:gd name="T18" fmla="*/ 85 w 150"/>
                <a:gd name="T19" fmla="*/ 96 h 253"/>
                <a:gd name="T20" fmla="*/ 41 w 150"/>
                <a:gd name="T21" fmla="*/ 4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53"/>
                <a:gd name="T35" fmla="*/ 150 w 150"/>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53">
                  <a:moveTo>
                    <a:pt x="71" y="7"/>
                  </a:moveTo>
                  <a:cubicBezTo>
                    <a:pt x="59" y="0"/>
                    <a:pt x="59" y="0"/>
                    <a:pt x="59" y="0"/>
                  </a:cubicBezTo>
                  <a:cubicBezTo>
                    <a:pt x="0" y="34"/>
                    <a:pt x="0" y="34"/>
                    <a:pt x="0" y="34"/>
                  </a:cubicBezTo>
                  <a:cubicBezTo>
                    <a:pt x="12" y="41"/>
                    <a:pt x="12" y="41"/>
                    <a:pt x="12" y="41"/>
                  </a:cubicBezTo>
                  <a:cubicBezTo>
                    <a:pt x="65" y="71"/>
                    <a:pt x="91" y="124"/>
                    <a:pt x="90" y="201"/>
                  </a:cubicBezTo>
                  <a:cubicBezTo>
                    <a:pt x="90" y="230"/>
                    <a:pt x="86" y="247"/>
                    <a:pt x="78" y="253"/>
                  </a:cubicBezTo>
                  <a:cubicBezTo>
                    <a:pt x="78" y="253"/>
                    <a:pt x="78" y="253"/>
                    <a:pt x="77" y="253"/>
                  </a:cubicBezTo>
                  <a:cubicBezTo>
                    <a:pt x="136" y="219"/>
                    <a:pt x="136" y="219"/>
                    <a:pt x="136" y="219"/>
                  </a:cubicBezTo>
                  <a:cubicBezTo>
                    <a:pt x="136" y="219"/>
                    <a:pt x="137" y="219"/>
                    <a:pt x="137" y="218"/>
                  </a:cubicBezTo>
                  <a:cubicBezTo>
                    <a:pt x="145" y="213"/>
                    <a:pt x="149" y="196"/>
                    <a:pt x="149" y="167"/>
                  </a:cubicBezTo>
                  <a:cubicBezTo>
                    <a:pt x="150" y="90"/>
                    <a:pt x="124" y="37"/>
                    <a:pt x="71" y="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2" name="Freeform 92"/>
            <p:cNvSpPr>
              <a:spLocks/>
            </p:cNvSpPr>
            <p:nvPr/>
          </p:nvSpPr>
          <p:spPr bwMode="auto">
            <a:xfrm>
              <a:off x="4848" y="2233"/>
              <a:ext cx="94" cy="437"/>
            </a:xfrm>
            <a:custGeom>
              <a:avLst/>
              <a:gdLst>
                <a:gd name="T0" fmla="*/ 73 w 163"/>
                <a:gd name="T1" fmla="*/ 319 h 758"/>
                <a:gd name="T2" fmla="*/ 77 w 163"/>
                <a:gd name="T3" fmla="*/ 322 h 758"/>
                <a:gd name="T4" fmla="*/ 94 w 163"/>
                <a:gd name="T5" fmla="*/ 401 h 758"/>
                <a:gd name="T6" fmla="*/ 88 w 163"/>
                <a:gd name="T7" fmla="*/ 437 h 758"/>
                <a:gd name="T8" fmla="*/ 27 w 163"/>
                <a:gd name="T9" fmla="*/ 378 h 758"/>
                <a:gd name="T10" fmla="*/ 7 w 163"/>
                <a:gd name="T11" fmla="*/ 276 h 758"/>
                <a:gd name="T12" fmla="*/ 0 w 163"/>
                <a:gd name="T13" fmla="*/ 174 h 758"/>
                <a:gd name="T14" fmla="*/ 7 w 163"/>
                <a:gd name="T15" fmla="*/ 80 h 758"/>
                <a:gd name="T16" fmla="*/ 28 w 163"/>
                <a:gd name="T17" fmla="*/ 2 h 758"/>
                <a:gd name="T18" fmla="*/ 89 w 163"/>
                <a:gd name="T19" fmla="*/ 12 h 758"/>
                <a:gd name="T20" fmla="*/ 93 w 163"/>
                <a:gd name="T21" fmla="*/ 54 h 758"/>
                <a:gd name="T22" fmla="*/ 77 w 163"/>
                <a:gd name="T23" fmla="*/ 115 h 758"/>
                <a:gd name="T24" fmla="*/ 73 w 163"/>
                <a:gd name="T25" fmla="*/ 112 h 758"/>
                <a:gd name="T26" fmla="*/ 44 w 163"/>
                <a:gd name="T27" fmla="*/ 197 h 758"/>
                <a:gd name="T28" fmla="*/ 73 w 163"/>
                <a:gd name="T29" fmla="*/ 319 h 758"/>
                <a:gd name="T30" fmla="*/ 73 w 163"/>
                <a:gd name="T31" fmla="*/ 319 h 758"/>
                <a:gd name="T32" fmla="*/ 73 w 163"/>
                <a:gd name="T33" fmla="*/ 319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758"/>
                <a:gd name="T53" fmla="*/ 163 w 163"/>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758">
                  <a:moveTo>
                    <a:pt x="126" y="554"/>
                  </a:moveTo>
                  <a:cubicBezTo>
                    <a:pt x="133" y="558"/>
                    <a:pt x="133" y="558"/>
                    <a:pt x="133" y="558"/>
                  </a:cubicBezTo>
                  <a:cubicBezTo>
                    <a:pt x="153" y="611"/>
                    <a:pt x="163" y="656"/>
                    <a:pt x="163" y="695"/>
                  </a:cubicBezTo>
                  <a:cubicBezTo>
                    <a:pt x="163" y="719"/>
                    <a:pt x="159" y="740"/>
                    <a:pt x="152" y="758"/>
                  </a:cubicBezTo>
                  <a:cubicBezTo>
                    <a:pt x="116" y="731"/>
                    <a:pt x="81" y="696"/>
                    <a:pt x="47" y="655"/>
                  </a:cubicBezTo>
                  <a:cubicBezTo>
                    <a:pt x="31" y="596"/>
                    <a:pt x="19" y="537"/>
                    <a:pt x="12" y="478"/>
                  </a:cubicBezTo>
                  <a:cubicBezTo>
                    <a:pt x="4" y="419"/>
                    <a:pt x="0" y="361"/>
                    <a:pt x="0" y="302"/>
                  </a:cubicBezTo>
                  <a:cubicBezTo>
                    <a:pt x="0" y="242"/>
                    <a:pt x="4" y="188"/>
                    <a:pt x="12" y="138"/>
                  </a:cubicBezTo>
                  <a:cubicBezTo>
                    <a:pt x="21" y="88"/>
                    <a:pt x="33" y="44"/>
                    <a:pt x="49" y="4"/>
                  </a:cubicBezTo>
                  <a:cubicBezTo>
                    <a:pt x="80" y="0"/>
                    <a:pt x="115" y="6"/>
                    <a:pt x="154" y="21"/>
                  </a:cubicBezTo>
                  <a:cubicBezTo>
                    <a:pt x="159" y="47"/>
                    <a:pt x="161" y="71"/>
                    <a:pt x="161" y="94"/>
                  </a:cubicBezTo>
                  <a:cubicBezTo>
                    <a:pt x="161" y="131"/>
                    <a:pt x="152" y="166"/>
                    <a:pt x="134" y="199"/>
                  </a:cubicBezTo>
                  <a:cubicBezTo>
                    <a:pt x="127" y="194"/>
                    <a:pt x="127" y="194"/>
                    <a:pt x="127" y="194"/>
                  </a:cubicBezTo>
                  <a:cubicBezTo>
                    <a:pt x="93" y="175"/>
                    <a:pt x="76" y="224"/>
                    <a:pt x="76" y="342"/>
                  </a:cubicBezTo>
                  <a:cubicBezTo>
                    <a:pt x="75" y="464"/>
                    <a:pt x="92" y="535"/>
                    <a:pt x="126" y="554"/>
                  </a:cubicBezTo>
                  <a:cubicBezTo>
                    <a:pt x="126" y="554"/>
                    <a:pt x="126" y="554"/>
                    <a:pt x="126" y="554"/>
                  </a:cubicBezTo>
                  <a:cubicBezTo>
                    <a:pt x="126" y="554"/>
                    <a:pt x="126" y="554"/>
                    <a:pt x="126" y="554"/>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3" name="Freeform 93"/>
            <p:cNvSpPr>
              <a:spLocks/>
            </p:cNvSpPr>
            <p:nvPr/>
          </p:nvSpPr>
          <p:spPr bwMode="auto">
            <a:xfrm>
              <a:off x="4876" y="2214"/>
              <a:ext cx="95" cy="31"/>
            </a:xfrm>
            <a:custGeom>
              <a:avLst/>
              <a:gdLst>
                <a:gd name="T0" fmla="*/ 0 w 164"/>
                <a:gd name="T1" fmla="*/ 21 h 55"/>
                <a:gd name="T2" fmla="*/ 34 w 164"/>
                <a:gd name="T3" fmla="*/ 2 h 55"/>
                <a:gd name="T4" fmla="*/ 95 w 164"/>
                <a:gd name="T5" fmla="*/ 12 h 55"/>
                <a:gd name="T6" fmla="*/ 61 w 164"/>
                <a:gd name="T7" fmla="*/ 31 h 55"/>
                <a:gd name="T8" fmla="*/ 0 w 164"/>
                <a:gd name="T9" fmla="*/ 21 h 55"/>
                <a:gd name="T10" fmla="*/ 0 w 164"/>
                <a:gd name="T11" fmla="*/ 21 h 55"/>
                <a:gd name="T12" fmla="*/ 0 w 164"/>
                <a:gd name="T13" fmla="*/ 21 h 55"/>
                <a:gd name="T14" fmla="*/ 0 60000 65536"/>
                <a:gd name="T15" fmla="*/ 0 60000 65536"/>
                <a:gd name="T16" fmla="*/ 0 60000 65536"/>
                <a:gd name="T17" fmla="*/ 0 60000 65536"/>
                <a:gd name="T18" fmla="*/ 0 60000 65536"/>
                <a:gd name="T19" fmla="*/ 0 60000 65536"/>
                <a:gd name="T20" fmla="*/ 0 60000 65536"/>
                <a:gd name="T21" fmla="*/ 0 w 164"/>
                <a:gd name="T22" fmla="*/ 0 h 55"/>
                <a:gd name="T23" fmla="*/ 164 w 16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4" h="55">
                  <a:moveTo>
                    <a:pt x="0" y="38"/>
                  </a:moveTo>
                  <a:cubicBezTo>
                    <a:pt x="59" y="4"/>
                    <a:pt x="59" y="4"/>
                    <a:pt x="59" y="4"/>
                  </a:cubicBezTo>
                  <a:cubicBezTo>
                    <a:pt x="90" y="0"/>
                    <a:pt x="125" y="6"/>
                    <a:pt x="164" y="21"/>
                  </a:cubicBezTo>
                  <a:cubicBezTo>
                    <a:pt x="105" y="55"/>
                    <a:pt x="105" y="55"/>
                    <a:pt x="105" y="55"/>
                  </a:cubicBezTo>
                  <a:cubicBezTo>
                    <a:pt x="66" y="40"/>
                    <a:pt x="31" y="34"/>
                    <a:pt x="0" y="38"/>
                  </a:cubicBezTo>
                  <a:cubicBezTo>
                    <a:pt x="0" y="38"/>
                    <a:pt x="0" y="38"/>
                    <a:pt x="0" y="38"/>
                  </a:cubicBezTo>
                  <a:cubicBezTo>
                    <a:pt x="0" y="38"/>
                    <a:pt x="0" y="38"/>
                    <a:pt x="0" y="38"/>
                  </a:cubicBez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4" name="Freeform 94"/>
            <p:cNvSpPr>
              <a:spLocks/>
            </p:cNvSpPr>
            <p:nvPr/>
          </p:nvSpPr>
          <p:spPr bwMode="auto">
            <a:xfrm>
              <a:off x="4946" y="2231"/>
              <a:ext cx="44" cy="25"/>
            </a:xfrm>
            <a:custGeom>
              <a:avLst/>
              <a:gdLst>
                <a:gd name="T0" fmla="*/ 0 w 44"/>
                <a:gd name="T1" fmla="*/ 20 h 25"/>
                <a:gd name="T2" fmla="*/ 34 w 44"/>
                <a:gd name="T3" fmla="*/ 0 h 25"/>
                <a:gd name="T4" fmla="*/ 44 w 44"/>
                <a:gd name="T5" fmla="*/ 6 h 25"/>
                <a:gd name="T6" fmla="*/ 10 w 44"/>
                <a:gd name="T7" fmla="*/ 25 h 25"/>
                <a:gd name="T8" fmla="*/ 0 w 44"/>
                <a:gd name="T9" fmla="*/ 20 h 25"/>
                <a:gd name="T10" fmla="*/ 0 w 44"/>
                <a:gd name="T11" fmla="*/ 20 h 25"/>
                <a:gd name="T12" fmla="*/ 0 w 44"/>
                <a:gd name="T13" fmla="*/ 20 h 25"/>
                <a:gd name="T14" fmla="*/ 0 w 44"/>
                <a:gd name="T15" fmla="*/ 20 h 25"/>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25"/>
                <a:gd name="T26" fmla="*/ 44 w 4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25">
                  <a:moveTo>
                    <a:pt x="0" y="20"/>
                  </a:moveTo>
                  <a:lnTo>
                    <a:pt x="34" y="0"/>
                  </a:lnTo>
                  <a:lnTo>
                    <a:pt x="44" y="6"/>
                  </a:lnTo>
                  <a:lnTo>
                    <a:pt x="10" y="25"/>
                  </a:lnTo>
                  <a:lnTo>
                    <a:pt x="0" y="2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5" name="Freeform 95"/>
            <p:cNvSpPr>
              <a:spLocks/>
            </p:cNvSpPr>
            <p:nvPr/>
          </p:nvSpPr>
          <p:spPr bwMode="auto">
            <a:xfrm>
              <a:off x="4956" y="2237"/>
              <a:ext cx="65" cy="126"/>
            </a:xfrm>
            <a:custGeom>
              <a:avLst/>
              <a:gdLst>
                <a:gd name="T0" fmla="*/ 51 w 113"/>
                <a:gd name="T1" fmla="*/ 106 h 219"/>
                <a:gd name="T2" fmla="*/ 17 w 113"/>
                <a:gd name="T3" fmla="*/ 126 h 219"/>
                <a:gd name="T4" fmla="*/ 31 w 113"/>
                <a:gd name="T5" fmla="*/ 79 h 219"/>
                <a:gd name="T6" fmla="*/ 25 w 113"/>
                <a:gd name="T7" fmla="*/ 43 h 219"/>
                <a:gd name="T8" fmla="*/ 0 w 113"/>
                <a:gd name="T9" fmla="*/ 20 h 219"/>
                <a:gd name="T10" fmla="*/ 34 w 113"/>
                <a:gd name="T11" fmla="*/ 0 h 219"/>
                <a:gd name="T12" fmla="*/ 58 w 113"/>
                <a:gd name="T13" fmla="*/ 23 h 219"/>
                <a:gd name="T14" fmla="*/ 65 w 113"/>
                <a:gd name="T15" fmla="*/ 60 h 219"/>
                <a:gd name="T16" fmla="*/ 51 w 113"/>
                <a:gd name="T17" fmla="*/ 106 h 219"/>
                <a:gd name="T18" fmla="*/ 51 w 113"/>
                <a:gd name="T19" fmla="*/ 106 h 219"/>
                <a:gd name="T20" fmla="*/ 51 w 113"/>
                <a:gd name="T21" fmla="*/ 106 h 2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
                <a:gd name="T34" fmla="*/ 0 h 219"/>
                <a:gd name="T35" fmla="*/ 113 w 113"/>
                <a:gd name="T36" fmla="*/ 219 h 2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 h="219">
                  <a:moveTo>
                    <a:pt x="88" y="185"/>
                  </a:moveTo>
                  <a:cubicBezTo>
                    <a:pt x="29" y="219"/>
                    <a:pt x="29" y="219"/>
                    <a:pt x="29" y="219"/>
                  </a:cubicBezTo>
                  <a:cubicBezTo>
                    <a:pt x="46" y="209"/>
                    <a:pt x="54" y="183"/>
                    <a:pt x="54" y="138"/>
                  </a:cubicBezTo>
                  <a:cubicBezTo>
                    <a:pt x="54" y="110"/>
                    <a:pt x="50" y="89"/>
                    <a:pt x="43" y="74"/>
                  </a:cubicBezTo>
                  <a:cubicBezTo>
                    <a:pt x="35" y="59"/>
                    <a:pt x="21" y="46"/>
                    <a:pt x="0" y="34"/>
                  </a:cubicBezTo>
                  <a:cubicBezTo>
                    <a:pt x="59" y="0"/>
                    <a:pt x="59" y="0"/>
                    <a:pt x="59" y="0"/>
                  </a:cubicBezTo>
                  <a:cubicBezTo>
                    <a:pt x="80" y="12"/>
                    <a:pt x="94" y="25"/>
                    <a:pt x="101" y="40"/>
                  </a:cubicBezTo>
                  <a:cubicBezTo>
                    <a:pt x="109" y="55"/>
                    <a:pt x="113" y="76"/>
                    <a:pt x="113" y="104"/>
                  </a:cubicBezTo>
                  <a:cubicBezTo>
                    <a:pt x="113" y="148"/>
                    <a:pt x="104" y="175"/>
                    <a:pt x="88" y="185"/>
                  </a:cubicBezTo>
                  <a:cubicBezTo>
                    <a:pt x="88" y="185"/>
                    <a:pt x="88" y="185"/>
                    <a:pt x="88" y="185"/>
                  </a:cubicBezTo>
                  <a:cubicBezTo>
                    <a:pt x="88" y="185"/>
                    <a:pt x="88" y="185"/>
                    <a:pt x="88" y="185"/>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6" name="Freeform 96"/>
            <p:cNvSpPr>
              <a:spLocks/>
            </p:cNvSpPr>
            <p:nvPr/>
          </p:nvSpPr>
          <p:spPr bwMode="auto">
            <a:xfrm>
              <a:off x="4935" y="2251"/>
              <a:ext cx="52" cy="124"/>
            </a:xfrm>
            <a:custGeom>
              <a:avLst/>
              <a:gdLst>
                <a:gd name="T0" fmla="*/ 0 w 90"/>
                <a:gd name="T1" fmla="*/ 102 h 215"/>
                <a:gd name="T2" fmla="*/ 16 w 90"/>
                <a:gd name="T3" fmla="*/ 42 h 215"/>
                <a:gd name="T4" fmla="*/ 12 w 90"/>
                <a:gd name="T5" fmla="*/ 0 h 215"/>
                <a:gd name="T6" fmla="*/ 21 w 90"/>
                <a:gd name="T7" fmla="*/ 5 h 215"/>
                <a:gd name="T8" fmla="*/ 46 w 90"/>
                <a:gd name="T9" fmla="*/ 28 h 215"/>
                <a:gd name="T10" fmla="*/ 52 w 90"/>
                <a:gd name="T11" fmla="*/ 65 h 215"/>
                <a:gd name="T12" fmla="*/ 9 w 90"/>
                <a:gd name="T13" fmla="*/ 107 h 215"/>
                <a:gd name="T14" fmla="*/ 0 w 90"/>
                <a:gd name="T15" fmla="*/ 102 h 215"/>
                <a:gd name="T16" fmla="*/ 0 w 90"/>
                <a:gd name="T17" fmla="*/ 102 h 215"/>
                <a:gd name="T18" fmla="*/ 0 w 90"/>
                <a:gd name="T19" fmla="*/ 102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215"/>
                <a:gd name="T32" fmla="*/ 90 w 90"/>
                <a:gd name="T33" fmla="*/ 215 h 2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215">
                  <a:moveTo>
                    <a:pt x="0" y="177"/>
                  </a:moveTo>
                  <a:cubicBezTo>
                    <a:pt x="18" y="150"/>
                    <a:pt x="27" y="115"/>
                    <a:pt x="27" y="72"/>
                  </a:cubicBezTo>
                  <a:cubicBezTo>
                    <a:pt x="27" y="48"/>
                    <a:pt x="25" y="24"/>
                    <a:pt x="20" y="0"/>
                  </a:cubicBezTo>
                  <a:cubicBezTo>
                    <a:pt x="36" y="9"/>
                    <a:pt x="36" y="9"/>
                    <a:pt x="36" y="9"/>
                  </a:cubicBezTo>
                  <a:cubicBezTo>
                    <a:pt x="57" y="21"/>
                    <a:pt x="71" y="34"/>
                    <a:pt x="79" y="49"/>
                  </a:cubicBezTo>
                  <a:cubicBezTo>
                    <a:pt x="86" y="64"/>
                    <a:pt x="90" y="85"/>
                    <a:pt x="90" y="113"/>
                  </a:cubicBezTo>
                  <a:cubicBezTo>
                    <a:pt x="90" y="190"/>
                    <a:pt x="65" y="215"/>
                    <a:pt x="16" y="186"/>
                  </a:cubicBezTo>
                  <a:cubicBezTo>
                    <a:pt x="0" y="177"/>
                    <a:pt x="0" y="177"/>
                    <a:pt x="0" y="177"/>
                  </a:cubicBezTo>
                  <a:cubicBezTo>
                    <a:pt x="0" y="177"/>
                    <a:pt x="0" y="177"/>
                    <a:pt x="0" y="177"/>
                  </a:cubicBezTo>
                  <a:cubicBezTo>
                    <a:pt x="0" y="177"/>
                    <a:pt x="0" y="177"/>
                    <a:pt x="0" y="17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7" name="Freeform 97"/>
            <p:cNvSpPr>
              <a:spLocks/>
            </p:cNvSpPr>
            <p:nvPr/>
          </p:nvSpPr>
          <p:spPr bwMode="auto">
            <a:xfrm>
              <a:off x="5020" y="2265"/>
              <a:ext cx="64" cy="37"/>
            </a:xfrm>
            <a:custGeom>
              <a:avLst/>
              <a:gdLst>
                <a:gd name="T0" fmla="*/ 0 w 64"/>
                <a:gd name="T1" fmla="*/ 37 h 37"/>
                <a:gd name="T2" fmla="*/ 33 w 64"/>
                <a:gd name="T3" fmla="*/ 17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3" y="17"/>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8" name="Freeform 98"/>
            <p:cNvSpPr>
              <a:spLocks/>
            </p:cNvSpPr>
            <p:nvPr/>
          </p:nvSpPr>
          <p:spPr bwMode="auto">
            <a:xfrm>
              <a:off x="5050" y="2265"/>
              <a:ext cx="59" cy="158"/>
            </a:xfrm>
            <a:custGeom>
              <a:avLst/>
              <a:gdLst>
                <a:gd name="T0" fmla="*/ 0 w 103"/>
                <a:gd name="T1" fmla="*/ 20 h 275"/>
                <a:gd name="T2" fmla="*/ 34 w 103"/>
                <a:gd name="T3" fmla="*/ 0 h 275"/>
                <a:gd name="T4" fmla="*/ 59 w 103"/>
                <a:gd name="T5" fmla="*/ 84 h 275"/>
                <a:gd name="T6" fmla="*/ 34 w 103"/>
                <a:gd name="T7" fmla="*/ 138 h 275"/>
                <a:gd name="T8" fmla="*/ 0 w 103"/>
                <a:gd name="T9" fmla="*/ 158 h 275"/>
                <a:gd name="T10" fmla="*/ 25 w 103"/>
                <a:gd name="T11" fmla="*/ 103 h 275"/>
                <a:gd name="T12" fmla="*/ 0 w 103"/>
                <a:gd name="T13" fmla="*/ 20 h 275"/>
                <a:gd name="T14" fmla="*/ 0 w 103"/>
                <a:gd name="T15" fmla="*/ 20 h 275"/>
                <a:gd name="T16" fmla="*/ 0 w 103"/>
                <a:gd name="T17" fmla="*/ 20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275"/>
                <a:gd name="T29" fmla="*/ 103 w 103"/>
                <a:gd name="T30" fmla="*/ 275 h 2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275">
                  <a:moveTo>
                    <a:pt x="0" y="34"/>
                  </a:moveTo>
                  <a:cubicBezTo>
                    <a:pt x="59" y="0"/>
                    <a:pt x="59" y="0"/>
                    <a:pt x="59" y="0"/>
                  </a:cubicBezTo>
                  <a:cubicBezTo>
                    <a:pt x="86" y="46"/>
                    <a:pt x="103" y="99"/>
                    <a:pt x="103" y="146"/>
                  </a:cubicBezTo>
                  <a:cubicBezTo>
                    <a:pt x="102" y="193"/>
                    <a:pt x="86" y="226"/>
                    <a:pt x="59" y="241"/>
                  </a:cubicBezTo>
                  <a:cubicBezTo>
                    <a:pt x="0" y="275"/>
                    <a:pt x="0" y="275"/>
                    <a:pt x="0" y="275"/>
                  </a:cubicBezTo>
                  <a:cubicBezTo>
                    <a:pt x="27" y="260"/>
                    <a:pt x="44" y="227"/>
                    <a:pt x="44" y="180"/>
                  </a:cubicBezTo>
                  <a:cubicBezTo>
                    <a:pt x="44" y="133"/>
                    <a:pt x="27" y="81"/>
                    <a:pt x="0" y="34"/>
                  </a:cubicBezTo>
                  <a:cubicBezTo>
                    <a:pt x="0" y="34"/>
                    <a:pt x="0" y="34"/>
                    <a:pt x="0" y="34"/>
                  </a:cubicBezTo>
                  <a:cubicBezTo>
                    <a:pt x="0" y="34"/>
                    <a:pt x="0" y="34"/>
                    <a:pt x="0"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9" name="Freeform 99"/>
            <p:cNvSpPr>
              <a:spLocks/>
            </p:cNvSpPr>
            <p:nvPr/>
          </p:nvSpPr>
          <p:spPr bwMode="auto">
            <a:xfrm>
              <a:off x="5019" y="2285"/>
              <a:ext cx="56" cy="138"/>
            </a:xfrm>
            <a:custGeom>
              <a:avLst/>
              <a:gdLst>
                <a:gd name="T0" fmla="*/ 31 w 97"/>
                <a:gd name="T1" fmla="*/ 0 h 241"/>
                <a:gd name="T2" fmla="*/ 56 w 97"/>
                <a:gd name="T3" fmla="*/ 84 h 241"/>
                <a:gd name="T4" fmla="*/ 31 w 97"/>
                <a:gd name="T5" fmla="*/ 138 h 241"/>
                <a:gd name="T6" fmla="*/ 0 w 97"/>
                <a:gd name="T7" fmla="*/ 86 h 241"/>
                <a:gd name="T8" fmla="*/ 13 w 97"/>
                <a:gd name="T9" fmla="*/ 59 h 241"/>
                <a:gd name="T10" fmla="*/ 1 w 97"/>
                <a:gd name="T11" fmla="*/ 17 h 241"/>
                <a:gd name="T12" fmla="*/ 31 w 97"/>
                <a:gd name="T13" fmla="*/ 0 h 241"/>
                <a:gd name="T14" fmla="*/ 31 w 97"/>
                <a:gd name="T15" fmla="*/ 0 h 241"/>
                <a:gd name="T16" fmla="*/ 31 w 97"/>
                <a:gd name="T17" fmla="*/ 0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41"/>
                <a:gd name="T29" fmla="*/ 97 w 97"/>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41">
                  <a:moveTo>
                    <a:pt x="53" y="0"/>
                  </a:moveTo>
                  <a:cubicBezTo>
                    <a:pt x="80" y="47"/>
                    <a:pt x="97" y="99"/>
                    <a:pt x="97" y="146"/>
                  </a:cubicBezTo>
                  <a:cubicBezTo>
                    <a:pt x="97" y="193"/>
                    <a:pt x="80" y="226"/>
                    <a:pt x="53" y="241"/>
                  </a:cubicBezTo>
                  <a:cubicBezTo>
                    <a:pt x="0" y="150"/>
                    <a:pt x="0" y="150"/>
                    <a:pt x="0" y="150"/>
                  </a:cubicBezTo>
                  <a:cubicBezTo>
                    <a:pt x="14" y="143"/>
                    <a:pt x="22" y="126"/>
                    <a:pt x="22" y="103"/>
                  </a:cubicBezTo>
                  <a:cubicBezTo>
                    <a:pt x="22" y="79"/>
                    <a:pt x="14" y="54"/>
                    <a:pt x="1" y="30"/>
                  </a:cubicBezTo>
                  <a:cubicBezTo>
                    <a:pt x="53" y="0"/>
                    <a:pt x="53" y="0"/>
                    <a:pt x="53" y="0"/>
                  </a:cubicBezTo>
                  <a:cubicBezTo>
                    <a:pt x="53" y="0"/>
                    <a:pt x="53" y="0"/>
                    <a:pt x="53" y="0"/>
                  </a:cubicBezTo>
                  <a:cubicBezTo>
                    <a:pt x="53" y="0"/>
                    <a:pt x="53" y="0"/>
                    <a:pt x="53"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0" name="Freeform 100"/>
            <p:cNvSpPr>
              <a:spLocks/>
            </p:cNvSpPr>
            <p:nvPr/>
          </p:nvSpPr>
          <p:spPr bwMode="auto">
            <a:xfrm>
              <a:off x="5071" y="2255"/>
              <a:ext cx="77" cy="257"/>
            </a:xfrm>
            <a:custGeom>
              <a:avLst/>
              <a:gdLst>
                <a:gd name="T0" fmla="*/ 31 w 135"/>
                <a:gd name="T1" fmla="*/ 0 h 447"/>
                <a:gd name="T2" fmla="*/ 76 w 135"/>
                <a:gd name="T3" fmla="*/ 155 h 447"/>
                <a:gd name="T4" fmla="*/ 30 w 135"/>
                <a:gd name="T5" fmla="*/ 257 h 447"/>
                <a:gd name="T6" fmla="*/ 0 w 135"/>
                <a:gd name="T7" fmla="*/ 205 h 447"/>
                <a:gd name="T8" fmla="*/ 34 w 135"/>
                <a:gd name="T9" fmla="*/ 131 h 447"/>
                <a:gd name="T10" fmla="*/ 1 w 135"/>
                <a:gd name="T11" fmla="*/ 17 h 447"/>
                <a:gd name="T12" fmla="*/ 31 w 135"/>
                <a:gd name="T13" fmla="*/ 0 h 447"/>
                <a:gd name="T14" fmla="*/ 31 w 135"/>
                <a:gd name="T15" fmla="*/ 0 h 447"/>
                <a:gd name="T16" fmla="*/ 31 w 135"/>
                <a:gd name="T17" fmla="*/ 0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
                <a:gd name="T28" fmla="*/ 0 h 447"/>
                <a:gd name="T29" fmla="*/ 135 w 135"/>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 h="447">
                  <a:moveTo>
                    <a:pt x="54" y="0"/>
                  </a:moveTo>
                  <a:cubicBezTo>
                    <a:pt x="104" y="86"/>
                    <a:pt x="135" y="183"/>
                    <a:pt x="134" y="270"/>
                  </a:cubicBezTo>
                  <a:cubicBezTo>
                    <a:pt x="134" y="357"/>
                    <a:pt x="103" y="418"/>
                    <a:pt x="53" y="447"/>
                  </a:cubicBezTo>
                  <a:cubicBezTo>
                    <a:pt x="0" y="356"/>
                    <a:pt x="0" y="356"/>
                    <a:pt x="0" y="356"/>
                  </a:cubicBezTo>
                  <a:cubicBezTo>
                    <a:pt x="37" y="335"/>
                    <a:pt x="60" y="291"/>
                    <a:pt x="60" y="227"/>
                  </a:cubicBezTo>
                  <a:cubicBezTo>
                    <a:pt x="60" y="163"/>
                    <a:pt x="38" y="93"/>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1" name="Freeform 101"/>
            <p:cNvSpPr>
              <a:spLocks/>
            </p:cNvSpPr>
            <p:nvPr/>
          </p:nvSpPr>
          <p:spPr bwMode="auto">
            <a:xfrm>
              <a:off x="5101" y="2236"/>
              <a:ext cx="81" cy="276"/>
            </a:xfrm>
            <a:custGeom>
              <a:avLst/>
              <a:gdLst>
                <a:gd name="T0" fmla="*/ 1 w 140"/>
                <a:gd name="T1" fmla="*/ 20 h 481"/>
                <a:gd name="T2" fmla="*/ 35 w 140"/>
                <a:gd name="T3" fmla="*/ 0 h 481"/>
                <a:gd name="T4" fmla="*/ 81 w 140"/>
                <a:gd name="T5" fmla="*/ 155 h 481"/>
                <a:gd name="T6" fmla="*/ 34 w 140"/>
                <a:gd name="T7" fmla="*/ 256 h 481"/>
                <a:gd name="T8" fmla="*/ 0 w 140"/>
                <a:gd name="T9" fmla="*/ 276 h 481"/>
                <a:gd name="T10" fmla="*/ 47 w 140"/>
                <a:gd name="T11" fmla="*/ 174 h 481"/>
                <a:gd name="T12" fmla="*/ 1 w 140"/>
                <a:gd name="T13" fmla="*/ 20 h 481"/>
                <a:gd name="T14" fmla="*/ 1 w 140"/>
                <a:gd name="T15" fmla="*/ 20 h 481"/>
                <a:gd name="T16" fmla="*/ 1 w 140"/>
                <a:gd name="T17" fmla="*/ 2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481"/>
                <a:gd name="T29" fmla="*/ 140 w 140"/>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481">
                  <a:moveTo>
                    <a:pt x="1" y="34"/>
                  </a:moveTo>
                  <a:cubicBezTo>
                    <a:pt x="60" y="0"/>
                    <a:pt x="60" y="0"/>
                    <a:pt x="60" y="0"/>
                  </a:cubicBezTo>
                  <a:cubicBezTo>
                    <a:pt x="110" y="86"/>
                    <a:pt x="140" y="183"/>
                    <a:pt x="140" y="270"/>
                  </a:cubicBezTo>
                  <a:cubicBezTo>
                    <a:pt x="140" y="357"/>
                    <a:pt x="109" y="418"/>
                    <a:pt x="59" y="447"/>
                  </a:cubicBezTo>
                  <a:cubicBezTo>
                    <a:pt x="0" y="481"/>
                    <a:pt x="0" y="481"/>
                    <a:pt x="0" y="481"/>
                  </a:cubicBezTo>
                  <a:cubicBezTo>
                    <a:pt x="50" y="452"/>
                    <a:pt x="81" y="391"/>
                    <a:pt x="81" y="304"/>
                  </a:cubicBezTo>
                  <a:cubicBezTo>
                    <a:pt x="82" y="217"/>
                    <a:pt x="51" y="120"/>
                    <a:pt x="1" y="34"/>
                  </a:cubicBezTo>
                  <a:cubicBezTo>
                    <a:pt x="1" y="34"/>
                    <a:pt x="1" y="34"/>
                    <a:pt x="1" y="34"/>
                  </a:cubicBezTo>
                  <a:cubicBezTo>
                    <a:pt x="1" y="34"/>
                    <a:pt x="1" y="34"/>
                    <a:pt x="1"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2" name="Freeform 102"/>
            <p:cNvSpPr>
              <a:spLocks/>
            </p:cNvSpPr>
            <p:nvPr/>
          </p:nvSpPr>
          <p:spPr bwMode="auto">
            <a:xfrm>
              <a:off x="5071" y="2236"/>
              <a:ext cx="65" cy="36"/>
            </a:xfrm>
            <a:custGeom>
              <a:avLst/>
              <a:gdLst>
                <a:gd name="T0" fmla="*/ 0 w 65"/>
                <a:gd name="T1" fmla="*/ 36 h 36"/>
                <a:gd name="T2" fmla="*/ 34 w 65"/>
                <a:gd name="T3" fmla="*/ 17 h 36"/>
                <a:gd name="T4" fmla="*/ 65 w 65"/>
                <a:gd name="T5" fmla="*/ 0 h 36"/>
                <a:gd name="T6" fmla="*/ 31 w 65"/>
                <a:gd name="T7" fmla="*/ 19 h 36"/>
                <a:gd name="T8" fmla="*/ 0 w 65"/>
                <a:gd name="T9" fmla="*/ 36 h 36"/>
                <a:gd name="T10" fmla="*/ 0 w 65"/>
                <a:gd name="T11" fmla="*/ 36 h 36"/>
                <a:gd name="T12" fmla="*/ 0 w 65"/>
                <a:gd name="T13" fmla="*/ 36 h 36"/>
                <a:gd name="T14" fmla="*/ 0 w 65"/>
                <a:gd name="T15" fmla="*/ 36 h 36"/>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36"/>
                <a:gd name="T26" fmla="*/ 65 w 6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36">
                  <a:moveTo>
                    <a:pt x="0" y="36"/>
                  </a:moveTo>
                  <a:lnTo>
                    <a:pt x="34" y="17"/>
                  </a:lnTo>
                  <a:lnTo>
                    <a:pt x="65" y="0"/>
                  </a:lnTo>
                  <a:lnTo>
                    <a:pt x="31" y="19"/>
                  </a:lnTo>
                  <a:lnTo>
                    <a:pt x="0" y="36"/>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3" name="Freeform 103"/>
            <p:cNvSpPr>
              <a:spLocks/>
            </p:cNvSpPr>
            <p:nvPr/>
          </p:nvSpPr>
          <p:spPr bwMode="auto">
            <a:xfrm>
              <a:off x="5121" y="2207"/>
              <a:ext cx="64" cy="37"/>
            </a:xfrm>
            <a:custGeom>
              <a:avLst/>
              <a:gdLst>
                <a:gd name="T0" fmla="*/ 0 w 64"/>
                <a:gd name="T1" fmla="*/ 37 h 37"/>
                <a:gd name="T2" fmla="*/ 34 w 64"/>
                <a:gd name="T3" fmla="*/ 18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4" y="18"/>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4" name="Freeform 104"/>
            <p:cNvSpPr>
              <a:spLocks/>
            </p:cNvSpPr>
            <p:nvPr/>
          </p:nvSpPr>
          <p:spPr bwMode="auto">
            <a:xfrm>
              <a:off x="5150" y="2207"/>
              <a:ext cx="102" cy="391"/>
            </a:xfrm>
            <a:custGeom>
              <a:avLst/>
              <a:gdLst>
                <a:gd name="T0" fmla="*/ 1 w 177"/>
                <a:gd name="T1" fmla="*/ 20 h 678"/>
                <a:gd name="T2" fmla="*/ 35 w 177"/>
                <a:gd name="T3" fmla="*/ 0 h 678"/>
                <a:gd name="T4" fmla="*/ 101 w 177"/>
                <a:gd name="T5" fmla="*/ 224 h 678"/>
                <a:gd name="T6" fmla="*/ 34 w 177"/>
                <a:gd name="T7" fmla="*/ 371 h 678"/>
                <a:gd name="T8" fmla="*/ 0 w 177"/>
                <a:gd name="T9" fmla="*/ 391 h 678"/>
                <a:gd name="T10" fmla="*/ 67 w 177"/>
                <a:gd name="T11" fmla="*/ 244 h 678"/>
                <a:gd name="T12" fmla="*/ 1 w 177"/>
                <a:gd name="T13" fmla="*/ 20 h 678"/>
                <a:gd name="T14" fmla="*/ 1 w 177"/>
                <a:gd name="T15" fmla="*/ 20 h 678"/>
                <a:gd name="T16" fmla="*/ 1 w 177"/>
                <a:gd name="T17" fmla="*/ 20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
                <a:gd name="T28" fmla="*/ 0 h 678"/>
                <a:gd name="T29" fmla="*/ 177 w 177"/>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 h="678">
                  <a:moveTo>
                    <a:pt x="2" y="34"/>
                  </a:moveTo>
                  <a:cubicBezTo>
                    <a:pt x="61" y="0"/>
                    <a:pt x="61" y="0"/>
                    <a:pt x="61" y="0"/>
                  </a:cubicBezTo>
                  <a:cubicBezTo>
                    <a:pt x="132" y="124"/>
                    <a:pt x="177" y="263"/>
                    <a:pt x="176" y="389"/>
                  </a:cubicBezTo>
                  <a:cubicBezTo>
                    <a:pt x="176" y="514"/>
                    <a:pt x="131" y="602"/>
                    <a:pt x="59" y="643"/>
                  </a:cubicBezTo>
                  <a:cubicBezTo>
                    <a:pt x="0" y="678"/>
                    <a:pt x="0" y="678"/>
                    <a:pt x="0" y="678"/>
                  </a:cubicBezTo>
                  <a:cubicBezTo>
                    <a:pt x="72" y="637"/>
                    <a:pt x="117" y="548"/>
                    <a:pt x="117" y="423"/>
                  </a:cubicBezTo>
                  <a:cubicBezTo>
                    <a:pt x="118" y="297"/>
                    <a:pt x="74" y="158"/>
                    <a:pt x="2" y="34"/>
                  </a:cubicBezTo>
                  <a:cubicBezTo>
                    <a:pt x="2" y="34"/>
                    <a:pt x="2" y="34"/>
                    <a:pt x="2" y="34"/>
                  </a:cubicBezTo>
                  <a:cubicBezTo>
                    <a:pt x="2" y="34"/>
                    <a:pt x="2" y="34"/>
                    <a:pt x="2"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5" name="Freeform 105"/>
            <p:cNvSpPr>
              <a:spLocks/>
            </p:cNvSpPr>
            <p:nvPr/>
          </p:nvSpPr>
          <p:spPr bwMode="auto">
            <a:xfrm>
              <a:off x="5120" y="2227"/>
              <a:ext cx="98" cy="371"/>
            </a:xfrm>
            <a:custGeom>
              <a:avLst/>
              <a:gdLst>
                <a:gd name="T0" fmla="*/ 31 w 170"/>
                <a:gd name="T1" fmla="*/ 0 h 644"/>
                <a:gd name="T2" fmla="*/ 97 w 170"/>
                <a:gd name="T3" fmla="*/ 224 h 644"/>
                <a:gd name="T4" fmla="*/ 30 w 170"/>
                <a:gd name="T5" fmla="*/ 371 h 644"/>
                <a:gd name="T6" fmla="*/ 0 w 170"/>
                <a:gd name="T7" fmla="*/ 319 h 644"/>
                <a:gd name="T8" fmla="*/ 55 w 170"/>
                <a:gd name="T9" fmla="*/ 199 h 644"/>
                <a:gd name="T10" fmla="*/ 1 w 170"/>
                <a:gd name="T11" fmla="*/ 17 h 644"/>
                <a:gd name="T12" fmla="*/ 31 w 170"/>
                <a:gd name="T13" fmla="*/ 0 h 644"/>
                <a:gd name="T14" fmla="*/ 31 w 170"/>
                <a:gd name="T15" fmla="*/ 0 h 644"/>
                <a:gd name="T16" fmla="*/ 31 w 170"/>
                <a:gd name="T17" fmla="*/ 0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
                <a:gd name="T28" fmla="*/ 0 h 644"/>
                <a:gd name="T29" fmla="*/ 170 w 170"/>
                <a:gd name="T30" fmla="*/ 644 h 6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 h="644">
                  <a:moveTo>
                    <a:pt x="54" y="0"/>
                  </a:moveTo>
                  <a:cubicBezTo>
                    <a:pt x="126" y="124"/>
                    <a:pt x="170" y="263"/>
                    <a:pt x="169" y="389"/>
                  </a:cubicBezTo>
                  <a:cubicBezTo>
                    <a:pt x="169" y="514"/>
                    <a:pt x="124" y="603"/>
                    <a:pt x="52" y="644"/>
                  </a:cubicBezTo>
                  <a:cubicBezTo>
                    <a:pt x="0" y="553"/>
                    <a:pt x="0" y="553"/>
                    <a:pt x="0" y="553"/>
                  </a:cubicBezTo>
                  <a:cubicBezTo>
                    <a:pt x="58" y="519"/>
                    <a:pt x="95" y="448"/>
                    <a:pt x="95" y="346"/>
                  </a:cubicBezTo>
                  <a:cubicBezTo>
                    <a:pt x="95" y="244"/>
                    <a:pt x="59" y="131"/>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6" name="Freeform 106"/>
            <p:cNvSpPr>
              <a:spLocks/>
            </p:cNvSpPr>
            <p:nvPr/>
          </p:nvSpPr>
          <p:spPr bwMode="auto">
            <a:xfrm>
              <a:off x="4936" y="2542"/>
              <a:ext cx="39" cy="23"/>
            </a:xfrm>
            <a:custGeom>
              <a:avLst/>
              <a:gdLst>
                <a:gd name="T0" fmla="*/ 34 w 39"/>
                <a:gd name="T1" fmla="*/ 0 h 23"/>
                <a:gd name="T2" fmla="*/ 0 w 39"/>
                <a:gd name="T3" fmla="*/ 19 h 23"/>
                <a:gd name="T4" fmla="*/ 6 w 39"/>
                <a:gd name="T5" fmla="*/ 23 h 23"/>
                <a:gd name="T6" fmla="*/ 39 w 39"/>
                <a:gd name="T7" fmla="*/ 3 h 23"/>
                <a:gd name="T8" fmla="*/ 34 w 39"/>
                <a:gd name="T9" fmla="*/ 0 h 23"/>
                <a:gd name="T10" fmla="*/ 34 w 39"/>
                <a:gd name="T11" fmla="*/ 0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34" y="0"/>
                  </a:moveTo>
                  <a:lnTo>
                    <a:pt x="0" y="19"/>
                  </a:lnTo>
                  <a:lnTo>
                    <a:pt x="6" y="23"/>
                  </a:lnTo>
                  <a:lnTo>
                    <a:pt x="39" y="3"/>
                  </a:lnTo>
                  <a:lnTo>
                    <a:pt x="34" y="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307" name="Picture 57" descr="台式电脑"/>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9738" y="5170488"/>
            <a:ext cx="157162"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08" name="Picture 108" descr="CRT"/>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92575" y="5170488"/>
            <a:ext cx="122238"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309" name="Group 109"/>
          <p:cNvGrpSpPr>
            <a:grpSpLocks noChangeAspect="1"/>
          </p:cNvGrpSpPr>
          <p:nvPr/>
        </p:nvGrpSpPr>
        <p:grpSpPr bwMode="auto">
          <a:xfrm>
            <a:off x="4456113" y="5170488"/>
            <a:ext cx="107950" cy="101600"/>
            <a:chOff x="4848" y="2208"/>
            <a:chExt cx="404" cy="480"/>
          </a:xfrm>
        </p:grpSpPr>
        <p:sp>
          <p:nvSpPr>
            <p:cNvPr id="179310" name="AutoShape 110"/>
            <p:cNvSpPr>
              <a:spLocks noChangeAspect="1" noChangeArrowheads="1" noTextEdit="1"/>
            </p:cNvSpPr>
            <p:nvPr/>
          </p:nvSpPr>
          <p:spPr bwMode="auto">
            <a:xfrm>
              <a:off x="4848" y="2208"/>
              <a:ext cx="4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311" name="Freeform 111"/>
            <p:cNvSpPr>
              <a:spLocks/>
            </p:cNvSpPr>
            <p:nvPr/>
          </p:nvSpPr>
          <p:spPr bwMode="auto">
            <a:xfrm>
              <a:off x="4891" y="2226"/>
              <a:ext cx="85" cy="444"/>
            </a:xfrm>
            <a:custGeom>
              <a:avLst/>
              <a:gdLst>
                <a:gd name="T0" fmla="*/ 68 w 147"/>
                <a:gd name="T1" fmla="*/ 309 h 771"/>
                <a:gd name="T2" fmla="*/ 64 w 147"/>
                <a:gd name="T3" fmla="*/ 307 h 771"/>
                <a:gd name="T4" fmla="*/ 35 w 147"/>
                <a:gd name="T5" fmla="*/ 185 h 771"/>
                <a:gd name="T6" fmla="*/ 40 w 147"/>
                <a:gd name="T7" fmla="*/ 118 h 771"/>
                <a:gd name="T8" fmla="*/ 68 w 147"/>
                <a:gd name="T9" fmla="*/ 102 h 771"/>
                <a:gd name="T10" fmla="*/ 84 w 147"/>
                <a:gd name="T11" fmla="*/ 41 h 771"/>
                <a:gd name="T12" fmla="*/ 80 w 147"/>
                <a:gd name="T13" fmla="*/ 0 h 771"/>
                <a:gd name="T14" fmla="*/ 46 w 147"/>
                <a:gd name="T15" fmla="*/ 20 h 771"/>
                <a:gd name="T16" fmla="*/ 50 w 147"/>
                <a:gd name="T17" fmla="*/ 62 h 771"/>
                <a:gd name="T18" fmla="*/ 42 w 147"/>
                <a:gd name="T19" fmla="*/ 104 h 771"/>
                <a:gd name="T20" fmla="*/ 17 w 147"/>
                <a:gd name="T21" fmla="*/ 119 h 771"/>
                <a:gd name="T22" fmla="*/ 1 w 147"/>
                <a:gd name="T23" fmla="*/ 204 h 771"/>
                <a:gd name="T24" fmla="*/ 29 w 147"/>
                <a:gd name="T25" fmla="*/ 327 h 771"/>
                <a:gd name="T26" fmla="*/ 34 w 147"/>
                <a:gd name="T27" fmla="*/ 329 h 771"/>
                <a:gd name="T28" fmla="*/ 51 w 147"/>
                <a:gd name="T29" fmla="*/ 408 h 771"/>
                <a:gd name="T30" fmla="*/ 45 w 147"/>
                <a:gd name="T31" fmla="*/ 444 h 771"/>
                <a:gd name="T32" fmla="*/ 78 w 147"/>
                <a:gd name="T33" fmla="*/ 424 h 771"/>
                <a:gd name="T34" fmla="*/ 85 w 147"/>
                <a:gd name="T35" fmla="*/ 388 h 771"/>
                <a:gd name="T36" fmla="*/ 68 w 147"/>
                <a:gd name="T37" fmla="*/ 309 h 7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
                <a:gd name="T58" fmla="*/ 0 h 771"/>
                <a:gd name="T59" fmla="*/ 147 w 147"/>
                <a:gd name="T60" fmla="*/ 771 h 7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 h="771">
                  <a:moveTo>
                    <a:pt x="117" y="537"/>
                  </a:moveTo>
                  <a:cubicBezTo>
                    <a:pt x="110" y="533"/>
                    <a:pt x="110" y="533"/>
                    <a:pt x="110" y="533"/>
                  </a:cubicBezTo>
                  <a:cubicBezTo>
                    <a:pt x="76" y="514"/>
                    <a:pt x="59" y="443"/>
                    <a:pt x="60" y="321"/>
                  </a:cubicBezTo>
                  <a:cubicBezTo>
                    <a:pt x="60" y="269"/>
                    <a:pt x="63" y="231"/>
                    <a:pt x="70" y="205"/>
                  </a:cubicBezTo>
                  <a:cubicBezTo>
                    <a:pt x="118" y="177"/>
                    <a:pt x="118" y="177"/>
                    <a:pt x="118" y="177"/>
                  </a:cubicBezTo>
                  <a:cubicBezTo>
                    <a:pt x="136" y="145"/>
                    <a:pt x="145" y="110"/>
                    <a:pt x="145" y="72"/>
                  </a:cubicBezTo>
                  <a:cubicBezTo>
                    <a:pt x="145" y="50"/>
                    <a:pt x="143" y="26"/>
                    <a:pt x="138" y="0"/>
                  </a:cubicBezTo>
                  <a:cubicBezTo>
                    <a:pt x="79" y="34"/>
                    <a:pt x="79" y="34"/>
                    <a:pt x="79" y="34"/>
                  </a:cubicBezTo>
                  <a:cubicBezTo>
                    <a:pt x="84" y="60"/>
                    <a:pt x="86" y="84"/>
                    <a:pt x="86" y="107"/>
                  </a:cubicBezTo>
                  <a:cubicBezTo>
                    <a:pt x="86" y="133"/>
                    <a:pt x="82" y="157"/>
                    <a:pt x="73" y="180"/>
                  </a:cubicBezTo>
                  <a:cubicBezTo>
                    <a:pt x="30" y="206"/>
                    <a:pt x="30" y="206"/>
                    <a:pt x="30" y="206"/>
                  </a:cubicBezTo>
                  <a:cubicBezTo>
                    <a:pt x="11" y="217"/>
                    <a:pt x="1" y="266"/>
                    <a:pt x="1" y="355"/>
                  </a:cubicBezTo>
                  <a:cubicBezTo>
                    <a:pt x="0" y="477"/>
                    <a:pt x="17" y="548"/>
                    <a:pt x="51" y="567"/>
                  </a:cubicBezTo>
                  <a:cubicBezTo>
                    <a:pt x="58" y="571"/>
                    <a:pt x="58" y="571"/>
                    <a:pt x="58" y="571"/>
                  </a:cubicBezTo>
                  <a:cubicBezTo>
                    <a:pt x="78" y="624"/>
                    <a:pt x="88" y="669"/>
                    <a:pt x="88" y="708"/>
                  </a:cubicBezTo>
                  <a:cubicBezTo>
                    <a:pt x="88" y="732"/>
                    <a:pt x="84" y="753"/>
                    <a:pt x="77" y="771"/>
                  </a:cubicBezTo>
                  <a:cubicBezTo>
                    <a:pt x="135" y="737"/>
                    <a:pt x="135" y="737"/>
                    <a:pt x="135" y="737"/>
                  </a:cubicBezTo>
                  <a:cubicBezTo>
                    <a:pt x="143" y="719"/>
                    <a:pt x="147" y="697"/>
                    <a:pt x="147" y="674"/>
                  </a:cubicBezTo>
                  <a:cubicBezTo>
                    <a:pt x="147" y="635"/>
                    <a:pt x="137" y="589"/>
                    <a:pt x="117" y="53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2" name="Freeform 112"/>
            <p:cNvSpPr>
              <a:spLocks/>
            </p:cNvSpPr>
            <p:nvPr/>
          </p:nvSpPr>
          <p:spPr bwMode="auto">
            <a:xfrm>
              <a:off x="4936" y="2561"/>
              <a:ext cx="52" cy="129"/>
            </a:xfrm>
            <a:custGeom>
              <a:avLst/>
              <a:gdLst>
                <a:gd name="T0" fmla="*/ 7 w 91"/>
                <a:gd name="T1" fmla="*/ 4 h 224"/>
                <a:gd name="T2" fmla="*/ 51 w 91"/>
                <a:gd name="T3" fmla="*/ 96 h 224"/>
                <a:gd name="T4" fmla="*/ 45 w 91"/>
                <a:gd name="T5" fmla="*/ 126 h 224"/>
                <a:gd name="T6" fmla="*/ 17 w 91"/>
                <a:gd name="T7" fmla="*/ 119 h 224"/>
                <a:gd name="T8" fmla="*/ 9 w 91"/>
                <a:gd name="T9" fmla="*/ 114 h 224"/>
                <a:gd name="T10" fmla="*/ 15 w 91"/>
                <a:gd name="T11" fmla="*/ 77 h 224"/>
                <a:gd name="T12" fmla="*/ 0 w 91"/>
                <a:gd name="T13" fmla="*/ 0 h 224"/>
                <a:gd name="T14" fmla="*/ 7 w 91"/>
                <a:gd name="T15" fmla="*/ 4 h 224"/>
                <a:gd name="T16" fmla="*/ 7 w 91"/>
                <a:gd name="T17" fmla="*/ 4 h 224"/>
                <a:gd name="T18" fmla="*/ 7 w 91"/>
                <a:gd name="T19" fmla="*/ 4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24"/>
                <a:gd name="T32" fmla="*/ 91 w 91"/>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24">
                  <a:moveTo>
                    <a:pt x="12" y="7"/>
                  </a:moveTo>
                  <a:cubicBezTo>
                    <a:pt x="65" y="37"/>
                    <a:pt x="91" y="90"/>
                    <a:pt x="90" y="167"/>
                  </a:cubicBezTo>
                  <a:cubicBezTo>
                    <a:pt x="90" y="196"/>
                    <a:pt x="86" y="213"/>
                    <a:pt x="78" y="219"/>
                  </a:cubicBezTo>
                  <a:cubicBezTo>
                    <a:pt x="70" y="224"/>
                    <a:pt x="54" y="220"/>
                    <a:pt x="30" y="206"/>
                  </a:cubicBezTo>
                  <a:cubicBezTo>
                    <a:pt x="15" y="198"/>
                    <a:pt x="15" y="198"/>
                    <a:pt x="15" y="198"/>
                  </a:cubicBezTo>
                  <a:cubicBezTo>
                    <a:pt x="23" y="176"/>
                    <a:pt x="27" y="155"/>
                    <a:pt x="27" y="133"/>
                  </a:cubicBezTo>
                  <a:cubicBezTo>
                    <a:pt x="27" y="92"/>
                    <a:pt x="18" y="48"/>
                    <a:pt x="0" y="0"/>
                  </a:cubicBezTo>
                  <a:cubicBezTo>
                    <a:pt x="12" y="7"/>
                    <a:pt x="12" y="7"/>
                    <a:pt x="12" y="7"/>
                  </a:cubicBezTo>
                  <a:cubicBezTo>
                    <a:pt x="12" y="7"/>
                    <a:pt x="12" y="7"/>
                    <a:pt x="12" y="7"/>
                  </a:cubicBezTo>
                  <a:cubicBezTo>
                    <a:pt x="12" y="7"/>
                    <a:pt x="12" y="7"/>
                    <a:pt x="12" y="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3" name="Freeform 113"/>
            <p:cNvSpPr>
              <a:spLocks/>
            </p:cNvSpPr>
            <p:nvPr/>
          </p:nvSpPr>
          <p:spPr bwMode="auto">
            <a:xfrm>
              <a:off x="4936" y="2542"/>
              <a:ext cx="86" cy="145"/>
            </a:xfrm>
            <a:custGeom>
              <a:avLst/>
              <a:gdLst>
                <a:gd name="T0" fmla="*/ 41 w 150"/>
                <a:gd name="T1" fmla="*/ 4 h 253"/>
                <a:gd name="T2" fmla="*/ 34 w 150"/>
                <a:gd name="T3" fmla="*/ 0 h 253"/>
                <a:gd name="T4" fmla="*/ 0 w 150"/>
                <a:gd name="T5" fmla="*/ 19 h 253"/>
                <a:gd name="T6" fmla="*/ 7 w 150"/>
                <a:gd name="T7" fmla="*/ 23 h 253"/>
                <a:gd name="T8" fmla="*/ 52 w 150"/>
                <a:gd name="T9" fmla="*/ 115 h 253"/>
                <a:gd name="T10" fmla="*/ 45 w 150"/>
                <a:gd name="T11" fmla="*/ 145 h 253"/>
                <a:gd name="T12" fmla="*/ 44 w 150"/>
                <a:gd name="T13" fmla="*/ 145 h 253"/>
                <a:gd name="T14" fmla="*/ 78 w 150"/>
                <a:gd name="T15" fmla="*/ 126 h 253"/>
                <a:gd name="T16" fmla="*/ 79 w 150"/>
                <a:gd name="T17" fmla="*/ 125 h 253"/>
                <a:gd name="T18" fmla="*/ 85 w 150"/>
                <a:gd name="T19" fmla="*/ 96 h 253"/>
                <a:gd name="T20" fmla="*/ 41 w 150"/>
                <a:gd name="T21" fmla="*/ 4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53"/>
                <a:gd name="T35" fmla="*/ 150 w 150"/>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53">
                  <a:moveTo>
                    <a:pt x="71" y="7"/>
                  </a:moveTo>
                  <a:cubicBezTo>
                    <a:pt x="59" y="0"/>
                    <a:pt x="59" y="0"/>
                    <a:pt x="59" y="0"/>
                  </a:cubicBezTo>
                  <a:cubicBezTo>
                    <a:pt x="0" y="34"/>
                    <a:pt x="0" y="34"/>
                    <a:pt x="0" y="34"/>
                  </a:cubicBezTo>
                  <a:cubicBezTo>
                    <a:pt x="12" y="41"/>
                    <a:pt x="12" y="41"/>
                    <a:pt x="12" y="41"/>
                  </a:cubicBezTo>
                  <a:cubicBezTo>
                    <a:pt x="65" y="71"/>
                    <a:pt x="91" y="124"/>
                    <a:pt x="90" y="201"/>
                  </a:cubicBezTo>
                  <a:cubicBezTo>
                    <a:pt x="90" y="230"/>
                    <a:pt x="86" y="247"/>
                    <a:pt x="78" y="253"/>
                  </a:cubicBezTo>
                  <a:cubicBezTo>
                    <a:pt x="78" y="253"/>
                    <a:pt x="78" y="253"/>
                    <a:pt x="77" y="253"/>
                  </a:cubicBezTo>
                  <a:cubicBezTo>
                    <a:pt x="136" y="219"/>
                    <a:pt x="136" y="219"/>
                    <a:pt x="136" y="219"/>
                  </a:cubicBezTo>
                  <a:cubicBezTo>
                    <a:pt x="136" y="219"/>
                    <a:pt x="137" y="219"/>
                    <a:pt x="137" y="218"/>
                  </a:cubicBezTo>
                  <a:cubicBezTo>
                    <a:pt x="145" y="213"/>
                    <a:pt x="149" y="196"/>
                    <a:pt x="149" y="167"/>
                  </a:cubicBezTo>
                  <a:cubicBezTo>
                    <a:pt x="150" y="90"/>
                    <a:pt x="124" y="37"/>
                    <a:pt x="71" y="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4" name="Freeform 114"/>
            <p:cNvSpPr>
              <a:spLocks/>
            </p:cNvSpPr>
            <p:nvPr/>
          </p:nvSpPr>
          <p:spPr bwMode="auto">
            <a:xfrm>
              <a:off x="4848" y="2233"/>
              <a:ext cx="94" cy="437"/>
            </a:xfrm>
            <a:custGeom>
              <a:avLst/>
              <a:gdLst>
                <a:gd name="T0" fmla="*/ 73 w 163"/>
                <a:gd name="T1" fmla="*/ 319 h 758"/>
                <a:gd name="T2" fmla="*/ 77 w 163"/>
                <a:gd name="T3" fmla="*/ 322 h 758"/>
                <a:gd name="T4" fmla="*/ 94 w 163"/>
                <a:gd name="T5" fmla="*/ 401 h 758"/>
                <a:gd name="T6" fmla="*/ 88 w 163"/>
                <a:gd name="T7" fmla="*/ 437 h 758"/>
                <a:gd name="T8" fmla="*/ 27 w 163"/>
                <a:gd name="T9" fmla="*/ 378 h 758"/>
                <a:gd name="T10" fmla="*/ 7 w 163"/>
                <a:gd name="T11" fmla="*/ 276 h 758"/>
                <a:gd name="T12" fmla="*/ 0 w 163"/>
                <a:gd name="T13" fmla="*/ 174 h 758"/>
                <a:gd name="T14" fmla="*/ 7 w 163"/>
                <a:gd name="T15" fmla="*/ 80 h 758"/>
                <a:gd name="T16" fmla="*/ 28 w 163"/>
                <a:gd name="T17" fmla="*/ 2 h 758"/>
                <a:gd name="T18" fmla="*/ 89 w 163"/>
                <a:gd name="T19" fmla="*/ 12 h 758"/>
                <a:gd name="T20" fmla="*/ 93 w 163"/>
                <a:gd name="T21" fmla="*/ 54 h 758"/>
                <a:gd name="T22" fmla="*/ 77 w 163"/>
                <a:gd name="T23" fmla="*/ 115 h 758"/>
                <a:gd name="T24" fmla="*/ 73 w 163"/>
                <a:gd name="T25" fmla="*/ 112 h 758"/>
                <a:gd name="T26" fmla="*/ 44 w 163"/>
                <a:gd name="T27" fmla="*/ 197 h 758"/>
                <a:gd name="T28" fmla="*/ 73 w 163"/>
                <a:gd name="T29" fmla="*/ 319 h 758"/>
                <a:gd name="T30" fmla="*/ 73 w 163"/>
                <a:gd name="T31" fmla="*/ 319 h 758"/>
                <a:gd name="T32" fmla="*/ 73 w 163"/>
                <a:gd name="T33" fmla="*/ 319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758"/>
                <a:gd name="T53" fmla="*/ 163 w 163"/>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758">
                  <a:moveTo>
                    <a:pt x="126" y="554"/>
                  </a:moveTo>
                  <a:cubicBezTo>
                    <a:pt x="133" y="558"/>
                    <a:pt x="133" y="558"/>
                    <a:pt x="133" y="558"/>
                  </a:cubicBezTo>
                  <a:cubicBezTo>
                    <a:pt x="153" y="611"/>
                    <a:pt x="163" y="656"/>
                    <a:pt x="163" y="695"/>
                  </a:cubicBezTo>
                  <a:cubicBezTo>
                    <a:pt x="163" y="719"/>
                    <a:pt x="159" y="740"/>
                    <a:pt x="152" y="758"/>
                  </a:cubicBezTo>
                  <a:cubicBezTo>
                    <a:pt x="116" y="731"/>
                    <a:pt x="81" y="696"/>
                    <a:pt x="47" y="655"/>
                  </a:cubicBezTo>
                  <a:cubicBezTo>
                    <a:pt x="31" y="596"/>
                    <a:pt x="19" y="537"/>
                    <a:pt x="12" y="478"/>
                  </a:cubicBezTo>
                  <a:cubicBezTo>
                    <a:pt x="4" y="419"/>
                    <a:pt x="0" y="361"/>
                    <a:pt x="0" y="302"/>
                  </a:cubicBezTo>
                  <a:cubicBezTo>
                    <a:pt x="0" y="242"/>
                    <a:pt x="4" y="188"/>
                    <a:pt x="12" y="138"/>
                  </a:cubicBezTo>
                  <a:cubicBezTo>
                    <a:pt x="21" y="88"/>
                    <a:pt x="33" y="44"/>
                    <a:pt x="49" y="4"/>
                  </a:cubicBezTo>
                  <a:cubicBezTo>
                    <a:pt x="80" y="0"/>
                    <a:pt x="115" y="6"/>
                    <a:pt x="154" y="21"/>
                  </a:cubicBezTo>
                  <a:cubicBezTo>
                    <a:pt x="159" y="47"/>
                    <a:pt x="161" y="71"/>
                    <a:pt x="161" y="94"/>
                  </a:cubicBezTo>
                  <a:cubicBezTo>
                    <a:pt x="161" y="131"/>
                    <a:pt x="152" y="166"/>
                    <a:pt x="134" y="199"/>
                  </a:cubicBezTo>
                  <a:cubicBezTo>
                    <a:pt x="127" y="194"/>
                    <a:pt x="127" y="194"/>
                    <a:pt x="127" y="194"/>
                  </a:cubicBezTo>
                  <a:cubicBezTo>
                    <a:pt x="93" y="175"/>
                    <a:pt x="76" y="224"/>
                    <a:pt x="76" y="342"/>
                  </a:cubicBezTo>
                  <a:cubicBezTo>
                    <a:pt x="75" y="464"/>
                    <a:pt x="92" y="535"/>
                    <a:pt x="126" y="554"/>
                  </a:cubicBezTo>
                  <a:cubicBezTo>
                    <a:pt x="126" y="554"/>
                    <a:pt x="126" y="554"/>
                    <a:pt x="126" y="554"/>
                  </a:cubicBezTo>
                  <a:cubicBezTo>
                    <a:pt x="126" y="554"/>
                    <a:pt x="126" y="554"/>
                    <a:pt x="126" y="554"/>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5" name="Freeform 115"/>
            <p:cNvSpPr>
              <a:spLocks/>
            </p:cNvSpPr>
            <p:nvPr/>
          </p:nvSpPr>
          <p:spPr bwMode="auto">
            <a:xfrm>
              <a:off x="4876" y="2214"/>
              <a:ext cx="95" cy="31"/>
            </a:xfrm>
            <a:custGeom>
              <a:avLst/>
              <a:gdLst>
                <a:gd name="T0" fmla="*/ 0 w 164"/>
                <a:gd name="T1" fmla="*/ 21 h 55"/>
                <a:gd name="T2" fmla="*/ 34 w 164"/>
                <a:gd name="T3" fmla="*/ 2 h 55"/>
                <a:gd name="T4" fmla="*/ 95 w 164"/>
                <a:gd name="T5" fmla="*/ 12 h 55"/>
                <a:gd name="T6" fmla="*/ 61 w 164"/>
                <a:gd name="T7" fmla="*/ 31 h 55"/>
                <a:gd name="T8" fmla="*/ 0 w 164"/>
                <a:gd name="T9" fmla="*/ 21 h 55"/>
                <a:gd name="T10" fmla="*/ 0 w 164"/>
                <a:gd name="T11" fmla="*/ 21 h 55"/>
                <a:gd name="T12" fmla="*/ 0 w 164"/>
                <a:gd name="T13" fmla="*/ 21 h 55"/>
                <a:gd name="T14" fmla="*/ 0 60000 65536"/>
                <a:gd name="T15" fmla="*/ 0 60000 65536"/>
                <a:gd name="T16" fmla="*/ 0 60000 65536"/>
                <a:gd name="T17" fmla="*/ 0 60000 65536"/>
                <a:gd name="T18" fmla="*/ 0 60000 65536"/>
                <a:gd name="T19" fmla="*/ 0 60000 65536"/>
                <a:gd name="T20" fmla="*/ 0 60000 65536"/>
                <a:gd name="T21" fmla="*/ 0 w 164"/>
                <a:gd name="T22" fmla="*/ 0 h 55"/>
                <a:gd name="T23" fmla="*/ 164 w 16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4" h="55">
                  <a:moveTo>
                    <a:pt x="0" y="38"/>
                  </a:moveTo>
                  <a:cubicBezTo>
                    <a:pt x="59" y="4"/>
                    <a:pt x="59" y="4"/>
                    <a:pt x="59" y="4"/>
                  </a:cubicBezTo>
                  <a:cubicBezTo>
                    <a:pt x="90" y="0"/>
                    <a:pt x="125" y="6"/>
                    <a:pt x="164" y="21"/>
                  </a:cubicBezTo>
                  <a:cubicBezTo>
                    <a:pt x="105" y="55"/>
                    <a:pt x="105" y="55"/>
                    <a:pt x="105" y="55"/>
                  </a:cubicBezTo>
                  <a:cubicBezTo>
                    <a:pt x="66" y="40"/>
                    <a:pt x="31" y="34"/>
                    <a:pt x="0" y="38"/>
                  </a:cubicBezTo>
                  <a:cubicBezTo>
                    <a:pt x="0" y="38"/>
                    <a:pt x="0" y="38"/>
                    <a:pt x="0" y="38"/>
                  </a:cubicBezTo>
                  <a:cubicBezTo>
                    <a:pt x="0" y="38"/>
                    <a:pt x="0" y="38"/>
                    <a:pt x="0" y="38"/>
                  </a:cubicBez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6" name="Freeform 116"/>
            <p:cNvSpPr>
              <a:spLocks/>
            </p:cNvSpPr>
            <p:nvPr/>
          </p:nvSpPr>
          <p:spPr bwMode="auto">
            <a:xfrm>
              <a:off x="4946" y="2231"/>
              <a:ext cx="44" cy="25"/>
            </a:xfrm>
            <a:custGeom>
              <a:avLst/>
              <a:gdLst>
                <a:gd name="T0" fmla="*/ 0 w 44"/>
                <a:gd name="T1" fmla="*/ 20 h 25"/>
                <a:gd name="T2" fmla="*/ 34 w 44"/>
                <a:gd name="T3" fmla="*/ 0 h 25"/>
                <a:gd name="T4" fmla="*/ 44 w 44"/>
                <a:gd name="T5" fmla="*/ 6 h 25"/>
                <a:gd name="T6" fmla="*/ 10 w 44"/>
                <a:gd name="T7" fmla="*/ 25 h 25"/>
                <a:gd name="T8" fmla="*/ 0 w 44"/>
                <a:gd name="T9" fmla="*/ 20 h 25"/>
                <a:gd name="T10" fmla="*/ 0 w 44"/>
                <a:gd name="T11" fmla="*/ 20 h 25"/>
                <a:gd name="T12" fmla="*/ 0 w 44"/>
                <a:gd name="T13" fmla="*/ 20 h 25"/>
                <a:gd name="T14" fmla="*/ 0 w 44"/>
                <a:gd name="T15" fmla="*/ 20 h 25"/>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25"/>
                <a:gd name="T26" fmla="*/ 44 w 4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25">
                  <a:moveTo>
                    <a:pt x="0" y="20"/>
                  </a:moveTo>
                  <a:lnTo>
                    <a:pt x="34" y="0"/>
                  </a:lnTo>
                  <a:lnTo>
                    <a:pt x="44" y="6"/>
                  </a:lnTo>
                  <a:lnTo>
                    <a:pt x="10" y="25"/>
                  </a:lnTo>
                  <a:lnTo>
                    <a:pt x="0" y="2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7" name="Freeform 117"/>
            <p:cNvSpPr>
              <a:spLocks/>
            </p:cNvSpPr>
            <p:nvPr/>
          </p:nvSpPr>
          <p:spPr bwMode="auto">
            <a:xfrm>
              <a:off x="4956" y="2237"/>
              <a:ext cx="65" cy="126"/>
            </a:xfrm>
            <a:custGeom>
              <a:avLst/>
              <a:gdLst>
                <a:gd name="T0" fmla="*/ 51 w 113"/>
                <a:gd name="T1" fmla="*/ 106 h 219"/>
                <a:gd name="T2" fmla="*/ 17 w 113"/>
                <a:gd name="T3" fmla="*/ 126 h 219"/>
                <a:gd name="T4" fmla="*/ 31 w 113"/>
                <a:gd name="T5" fmla="*/ 79 h 219"/>
                <a:gd name="T6" fmla="*/ 25 w 113"/>
                <a:gd name="T7" fmla="*/ 43 h 219"/>
                <a:gd name="T8" fmla="*/ 0 w 113"/>
                <a:gd name="T9" fmla="*/ 20 h 219"/>
                <a:gd name="T10" fmla="*/ 34 w 113"/>
                <a:gd name="T11" fmla="*/ 0 h 219"/>
                <a:gd name="T12" fmla="*/ 58 w 113"/>
                <a:gd name="T13" fmla="*/ 23 h 219"/>
                <a:gd name="T14" fmla="*/ 65 w 113"/>
                <a:gd name="T15" fmla="*/ 60 h 219"/>
                <a:gd name="T16" fmla="*/ 51 w 113"/>
                <a:gd name="T17" fmla="*/ 106 h 219"/>
                <a:gd name="T18" fmla="*/ 51 w 113"/>
                <a:gd name="T19" fmla="*/ 106 h 219"/>
                <a:gd name="T20" fmla="*/ 51 w 113"/>
                <a:gd name="T21" fmla="*/ 106 h 2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
                <a:gd name="T34" fmla="*/ 0 h 219"/>
                <a:gd name="T35" fmla="*/ 113 w 113"/>
                <a:gd name="T36" fmla="*/ 219 h 2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 h="219">
                  <a:moveTo>
                    <a:pt x="88" y="185"/>
                  </a:moveTo>
                  <a:cubicBezTo>
                    <a:pt x="29" y="219"/>
                    <a:pt x="29" y="219"/>
                    <a:pt x="29" y="219"/>
                  </a:cubicBezTo>
                  <a:cubicBezTo>
                    <a:pt x="46" y="209"/>
                    <a:pt x="54" y="183"/>
                    <a:pt x="54" y="138"/>
                  </a:cubicBezTo>
                  <a:cubicBezTo>
                    <a:pt x="54" y="110"/>
                    <a:pt x="50" y="89"/>
                    <a:pt x="43" y="74"/>
                  </a:cubicBezTo>
                  <a:cubicBezTo>
                    <a:pt x="35" y="59"/>
                    <a:pt x="21" y="46"/>
                    <a:pt x="0" y="34"/>
                  </a:cubicBezTo>
                  <a:cubicBezTo>
                    <a:pt x="59" y="0"/>
                    <a:pt x="59" y="0"/>
                    <a:pt x="59" y="0"/>
                  </a:cubicBezTo>
                  <a:cubicBezTo>
                    <a:pt x="80" y="12"/>
                    <a:pt x="94" y="25"/>
                    <a:pt x="101" y="40"/>
                  </a:cubicBezTo>
                  <a:cubicBezTo>
                    <a:pt x="109" y="55"/>
                    <a:pt x="113" y="76"/>
                    <a:pt x="113" y="104"/>
                  </a:cubicBezTo>
                  <a:cubicBezTo>
                    <a:pt x="113" y="148"/>
                    <a:pt x="104" y="175"/>
                    <a:pt x="88" y="185"/>
                  </a:cubicBezTo>
                  <a:cubicBezTo>
                    <a:pt x="88" y="185"/>
                    <a:pt x="88" y="185"/>
                    <a:pt x="88" y="185"/>
                  </a:cubicBezTo>
                  <a:cubicBezTo>
                    <a:pt x="88" y="185"/>
                    <a:pt x="88" y="185"/>
                    <a:pt x="88" y="185"/>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8" name="Freeform 118"/>
            <p:cNvSpPr>
              <a:spLocks/>
            </p:cNvSpPr>
            <p:nvPr/>
          </p:nvSpPr>
          <p:spPr bwMode="auto">
            <a:xfrm>
              <a:off x="4935" y="2251"/>
              <a:ext cx="52" cy="124"/>
            </a:xfrm>
            <a:custGeom>
              <a:avLst/>
              <a:gdLst>
                <a:gd name="T0" fmla="*/ 0 w 90"/>
                <a:gd name="T1" fmla="*/ 102 h 215"/>
                <a:gd name="T2" fmla="*/ 16 w 90"/>
                <a:gd name="T3" fmla="*/ 42 h 215"/>
                <a:gd name="T4" fmla="*/ 12 w 90"/>
                <a:gd name="T5" fmla="*/ 0 h 215"/>
                <a:gd name="T6" fmla="*/ 21 w 90"/>
                <a:gd name="T7" fmla="*/ 5 h 215"/>
                <a:gd name="T8" fmla="*/ 46 w 90"/>
                <a:gd name="T9" fmla="*/ 28 h 215"/>
                <a:gd name="T10" fmla="*/ 52 w 90"/>
                <a:gd name="T11" fmla="*/ 65 h 215"/>
                <a:gd name="T12" fmla="*/ 9 w 90"/>
                <a:gd name="T13" fmla="*/ 107 h 215"/>
                <a:gd name="T14" fmla="*/ 0 w 90"/>
                <a:gd name="T15" fmla="*/ 102 h 215"/>
                <a:gd name="T16" fmla="*/ 0 w 90"/>
                <a:gd name="T17" fmla="*/ 102 h 215"/>
                <a:gd name="T18" fmla="*/ 0 w 90"/>
                <a:gd name="T19" fmla="*/ 102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215"/>
                <a:gd name="T32" fmla="*/ 90 w 90"/>
                <a:gd name="T33" fmla="*/ 215 h 2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215">
                  <a:moveTo>
                    <a:pt x="0" y="177"/>
                  </a:moveTo>
                  <a:cubicBezTo>
                    <a:pt x="18" y="150"/>
                    <a:pt x="27" y="115"/>
                    <a:pt x="27" y="72"/>
                  </a:cubicBezTo>
                  <a:cubicBezTo>
                    <a:pt x="27" y="48"/>
                    <a:pt x="25" y="24"/>
                    <a:pt x="20" y="0"/>
                  </a:cubicBezTo>
                  <a:cubicBezTo>
                    <a:pt x="36" y="9"/>
                    <a:pt x="36" y="9"/>
                    <a:pt x="36" y="9"/>
                  </a:cubicBezTo>
                  <a:cubicBezTo>
                    <a:pt x="57" y="21"/>
                    <a:pt x="71" y="34"/>
                    <a:pt x="79" y="49"/>
                  </a:cubicBezTo>
                  <a:cubicBezTo>
                    <a:pt x="86" y="64"/>
                    <a:pt x="90" y="85"/>
                    <a:pt x="90" y="113"/>
                  </a:cubicBezTo>
                  <a:cubicBezTo>
                    <a:pt x="90" y="190"/>
                    <a:pt x="65" y="215"/>
                    <a:pt x="16" y="186"/>
                  </a:cubicBezTo>
                  <a:cubicBezTo>
                    <a:pt x="0" y="177"/>
                    <a:pt x="0" y="177"/>
                    <a:pt x="0" y="177"/>
                  </a:cubicBezTo>
                  <a:cubicBezTo>
                    <a:pt x="0" y="177"/>
                    <a:pt x="0" y="177"/>
                    <a:pt x="0" y="177"/>
                  </a:cubicBezTo>
                  <a:cubicBezTo>
                    <a:pt x="0" y="177"/>
                    <a:pt x="0" y="177"/>
                    <a:pt x="0" y="17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9" name="Freeform 119"/>
            <p:cNvSpPr>
              <a:spLocks/>
            </p:cNvSpPr>
            <p:nvPr/>
          </p:nvSpPr>
          <p:spPr bwMode="auto">
            <a:xfrm>
              <a:off x="5020" y="2265"/>
              <a:ext cx="64" cy="37"/>
            </a:xfrm>
            <a:custGeom>
              <a:avLst/>
              <a:gdLst>
                <a:gd name="T0" fmla="*/ 0 w 64"/>
                <a:gd name="T1" fmla="*/ 37 h 37"/>
                <a:gd name="T2" fmla="*/ 33 w 64"/>
                <a:gd name="T3" fmla="*/ 17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3" y="17"/>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0" name="Freeform 120"/>
            <p:cNvSpPr>
              <a:spLocks/>
            </p:cNvSpPr>
            <p:nvPr/>
          </p:nvSpPr>
          <p:spPr bwMode="auto">
            <a:xfrm>
              <a:off x="5050" y="2265"/>
              <a:ext cx="59" cy="158"/>
            </a:xfrm>
            <a:custGeom>
              <a:avLst/>
              <a:gdLst>
                <a:gd name="T0" fmla="*/ 0 w 103"/>
                <a:gd name="T1" fmla="*/ 20 h 275"/>
                <a:gd name="T2" fmla="*/ 34 w 103"/>
                <a:gd name="T3" fmla="*/ 0 h 275"/>
                <a:gd name="T4" fmla="*/ 59 w 103"/>
                <a:gd name="T5" fmla="*/ 84 h 275"/>
                <a:gd name="T6" fmla="*/ 34 w 103"/>
                <a:gd name="T7" fmla="*/ 138 h 275"/>
                <a:gd name="T8" fmla="*/ 0 w 103"/>
                <a:gd name="T9" fmla="*/ 158 h 275"/>
                <a:gd name="T10" fmla="*/ 25 w 103"/>
                <a:gd name="T11" fmla="*/ 103 h 275"/>
                <a:gd name="T12" fmla="*/ 0 w 103"/>
                <a:gd name="T13" fmla="*/ 20 h 275"/>
                <a:gd name="T14" fmla="*/ 0 w 103"/>
                <a:gd name="T15" fmla="*/ 20 h 275"/>
                <a:gd name="T16" fmla="*/ 0 w 103"/>
                <a:gd name="T17" fmla="*/ 20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275"/>
                <a:gd name="T29" fmla="*/ 103 w 103"/>
                <a:gd name="T30" fmla="*/ 275 h 2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275">
                  <a:moveTo>
                    <a:pt x="0" y="34"/>
                  </a:moveTo>
                  <a:cubicBezTo>
                    <a:pt x="59" y="0"/>
                    <a:pt x="59" y="0"/>
                    <a:pt x="59" y="0"/>
                  </a:cubicBezTo>
                  <a:cubicBezTo>
                    <a:pt x="86" y="46"/>
                    <a:pt x="103" y="99"/>
                    <a:pt x="103" y="146"/>
                  </a:cubicBezTo>
                  <a:cubicBezTo>
                    <a:pt x="102" y="193"/>
                    <a:pt x="86" y="226"/>
                    <a:pt x="59" y="241"/>
                  </a:cubicBezTo>
                  <a:cubicBezTo>
                    <a:pt x="0" y="275"/>
                    <a:pt x="0" y="275"/>
                    <a:pt x="0" y="275"/>
                  </a:cubicBezTo>
                  <a:cubicBezTo>
                    <a:pt x="27" y="260"/>
                    <a:pt x="44" y="227"/>
                    <a:pt x="44" y="180"/>
                  </a:cubicBezTo>
                  <a:cubicBezTo>
                    <a:pt x="44" y="133"/>
                    <a:pt x="27" y="81"/>
                    <a:pt x="0" y="34"/>
                  </a:cubicBezTo>
                  <a:cubicBezTo>
                    <a:pt x="0" y="34"/>
                    <a:pt x="0" y="34"/>
                    <a:pt x="0" y="34"/>
                  </a:cubicBezTo>
                  <a:cubicBezTo>
                    <a:pt x="0" y="34"/>
                    <a:pt x="0" y="34"/>
                    <a:pt x="0"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1" name="Freeform 121"/>
            <p:cNvSpPr>
              <a:spLocks/>
            </p:cNvSpPr>
            <p:nvPr/>
          </p:nvSpPr>
          <p:spPr bwMode="auto">
            <a:xfrm>
              <a:off x="5019" y="2285"/>
              <a:ext cx="56" cy="138"/>
            </a:xfrm>
            <a:custGeom>
              <a:avLst/>
              <a:gdLst>
                <a:gd name="T0" fmla="*/ 31 w 97"/>
                <a:gd name="T1" fmla="*/ 0 h 241"/>
                <a:gd name="T2" fmla="*/ 56 w 97"/>
                <a:gd name="T3" fmla="*/ 84 h 241"/>
                <a:gd name="T4" fmla="*/ 31 w 97"/>
                <a:gd name="T5" fmla="*/ 138 h 241"/>
                <a:gd name="T6" fmla="*/ 0 w 97"/>
                <a:gd name="T7" fmla="*/ 86 h 241"/>
                <a:gd name="T8" fmla="*/ 13 w 97"/>
                <a:gd name="T9" fmla="*/ 59 h 241"/>
                <a:gd name="T10" fmla="*/ 1 w 97"/>
                <a:gd name="T11" fmla="*/ 17 h 241"/>
                <a:gd name="T12" fmla="*/ 31 w 97"/>
                <a:gd name="T13" fmla="*/ 0 h 241"/>
                <a:gd name="T14" fmla="*/ 31 w 97"/>
                <a:gd name="T15" fmla="*/ 0 h 241"/>
                <a:gd name="T16" fmla="*/ 31 w 97"/>
                <a:gd name="T17" fmla="*/ 0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41"/>
                <a:gd name="T29" fmla="*/ 97 w 97"/>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41">
                  <a:moveTo>
                    <a:pt x="53" y="0"/>
                  </a:moveTo>
                  <a:cubicBezTo>
                    <a:pt x="80" y="47"/>
                    <a:pt x="97" y="99"/>
                    <a:pt x="97" y="146"/>
                  </a:cubicBezTo>
                  <a:cubicBezTo>
                    <a:pt x="97" y="193"/>
                    <a:pt x="80" y="226"/>
                    <a:pt x="53" y="241"/>
                  </a:cubicBezTo>
                  <a:cubicBezTo>
                    <a:pt x="0" y="150"/>
                    <a:pt x="0" y="150"/>
                    <a:pt x="0" y="150"/>
                  </a:cubicBezTo>
                  <a:cubicBezTo>
                    <a:pt x="14" y="143"/>
                    <a:pt x="22" y="126"/>
                    <a:pt x="22" y="103"/>
                  </a:cubicBezTo>
                  <a:cubicBezTo>
                    <a:pt x="22" y="79"/>
                    <a:pt x="14" y="54"/>
                    <a:pt x="1" y="30"/>
                  </a:cubicBezTo>
                  <a:cubicBezTo>
                    <a:pt x="53" y="0"/>
                    <a:pt x="53" y="0"/>
                    <a:pt x="53" y="0"/>
                  </a:cubicBezTo>
                  <a:cubicBezTo>
                    <a:pt x="53" y="0"/>
                    <a:pt x="53" y="0"/>
                    <a:pt x="53" y="0"/>
                  </a:cubicBezTo>
                  <a:cubicBezTo>
                    <a:pt x="53" y="0"/>
                    <a:pt x="53" y="0"/>
                    <a:pt x="53"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2" name="Freeform 122"/>
            <p:cNvSpPr>
              <a:spLocks/>
            </p:cNvSpPr>
            <p:nvPr/>
          </p:nvSpPr>
          <p:spPr bwMode="auto">
            <a:xfrm>
              <a:off x="5071" y="2255"/>
              <a:ext cx="77" cy="257"/>
            </a:xfrm>
            <a:custGeom>
              <a:avLst/>
              <a:gdLst>
                <a:gd name="T0" fmla="*/ 31 w 135"/>
                <a:gd name="T1" fmla="*/ 0 h 447"/>
                <a:gd name="T2" fmla="*/ 76 w 135"/>
                <a:gd name="T3" fmla="*/ 155 h 447"/>
                <a:gd name="T4" fmla="*/ 30 w 135"/>
                <a:gd name="T5" fmla="*/ 257 h 447"/>
                <a:gd name="T6" fmla="*/ 0 w 135"/>
                <a:gd name="T7" fmla="*/ 205 h 447"/>
                <a:gd name="T8" fmla="*/ 34 w 135"/>
                <a:gd name="T9" fmla="*/ 131 h 447"/>
                <a:gd name="T10" fmla="*/ 1 w 135"/>
                <a:gd name="T11" fmla="*/ 17 h 447"/>
                <a:gd name="T12" fmla="*/ 31 w 135"/>
                <a:gd name="T13" fmla="*/ 0 h 447"/>
                <a:gd name="T14" fmla="*/ 31 w 135"/>
                <a:gd name="T15" fmla="*/ 0 h 447"/>
                <a:gd name="T16" fmla="*/ 31 w 135"/>
                <a:gd name="T17" fmla="*/ 0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
                <a:gd name="T28" fmla="*/ 0 h 447"/>
                <a:gd name="T29" fmla="*/ 135 w 135"/>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 h="447">
                  <a:moveTo>
                    <a:pt x="54" y="0"/>
                  </a:moveTo>
                  <a:cubicBezTo>
                    <a:pt x="104" y="86"/>
                    <a:pt x="135" y="183"/>
                    <a:pt x="134" y="270"/>
                  </a:cubicBezTo>
                  <a:cubicBezTo>
                    <a:pt x="134" y="357"/>
                    <a:pt x="103" y="418"/>
                    <a:pt x="53" y="447"/>
                  </a:cubicBezTo>
                  <a:cubicBezTo>
                    <a:pt x="0" y="356"/>
                    <a:pt x="0" y="356"/>
                    <a:pt x="0" y="356"/>
                  </a:cubicBezTo>
                  <a:cubicBezTo>
                    <a:pt x="37" y="335"/>
                    <a:pt x="60" y="291"/>
                    <a:pt x="60" y="227"/>
                  </a:cubicBezTo>
                  <a:cubicBezTo>
                    <a:pt x="60" y="163"/>
                    <a:pt x="38" y="93"/>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3" name="Freeform 123"/>
            <p:cNvSpPr>
              <a:spLocks/>
            </p:cNvSpPr>
            <p:nvPr/>
          </p:nvSpPr>
          <p:spPr bwMode="auto">
            <a:xfrm>
              <a:off x="5101" y="2236"/>
              <a:ext cx="81" cy="276"/>
            </a:xfrm>
            <a:custGeom>
              <a:avLst/>
              <a:gdLst>
                <a:gd name="T0" fmla="*/ 1 w 140"/>
                <a:gd name="T1" fmla="*/ 20 h 481"/>
                <a:gd name="T2" fmla="*/ 35 w 140"/>
                <a:gd name="T3" fmla="*/ 0 h 481"/>
                <a:gd name="T4" fmla="*/ 81 w 140"/>
                <a:gd name="T5" fmla="*/ 155 h 481"/>
                <a:gd name="T6" fmla="*/ 34 w 140"/>
                <a:gd name="T7" fmla="*/ 256 h 481"/>
                <a:gd name="T8" fmla="*/ 0 w 140"/>
                <a:gd name="T9" fmla="*/ 276 h 481"/>
                <a:gd name="T10" fmla="*/ 47 w 140"/>
                <a:gd name="T11" fmla="*/ 174 h 481"/>
                <a:gd name="T12" fmla="*/ 1 w 140"/>
                <a:gd name="T13" fmla="*/ 20 h 481"/>
                <a:gd name="T14" fmla="*/ 1 w 140"/>
                <a:gd name="T15" fmla="*/ 20 h 481"/>
                <a:gd name="T16" fmla="*/ 1 w 140"/>
                <a:gd name="T17" fmla="*/ 2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481"/>
                <a:gd name="T29" fmla="*/ 140 w 140"/>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481">
                  <a:moveTo>
                    <a:pt x="1" y="34"/>
                  </a:moveTo>
                  <a:cubicBezTo>
                    <a:pt x="60" y="0"/>
                    <a:pt x="60" y="0"/>
                    <a:pt x="60" y="0"/>
                  </a:cubicBezTo>
                  <a:cubicBezTo>
                    <a:pt x="110" y="86"/>
                    <a:pt x="140" y="183"/>
                    <a:pt x="140" y="270"/>
                  </a:cubicBezTo>
                  <a:cubicBezTo>
                    <a:pt x="140" y="357"/>
                    <a:pt x="109" y="418"/>
                    <a:pt x="59" y="447"/>
                  </a:cubicBezTo>
                  <a:cubicBezTo>
                    <a:pt x="0" y="481"/>
                    <a:pt x="0" y="481"/>
                    <a:pt x="0" y="481"/>
                  </a:cubicBezTo>
                  <a:cubicBezTo>
                    <a:pt x="50" y="452"/>
                    <a:pt x="81" y="391"/>
                    <a:pt x="81" y="304"/>
                  </a:cubicBezTo>
                  <a:cubicBezTo>
                    <a:pt x="82" y="217"/>
                    <a:pt x="51" y="120"/>
                    <a:pt x="1" y="34"/>
                  </a:cubicBezTo>
                  <a:cubicBezTo>
                    <a:pt x="1" y="34"/>
                    <a:pt x="1" y="34"/>
                    <a:pt x="1" y="34"/>
                  </a:cubicBezTo>
                  <a:cubicBezTo>
                    <a:pt x="1" y="34"/>
                    <a:pt x="1" y="34"/>
                    <a:pt x="1"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4" name="Freeform 124"/>
            <p:cNvSpPr>
              <a:spLocks/>
            </p:cNvSpPr>
            <p:nvPr/>
          </p:nvSpPr>
          <p:spPr bwMode="auto">
            <a:xfrm>
              <a:off x="5071" y="2236"/>
              <a:ext cx="65" cy="36"/>
            </a:xfrm>
            <a:custGeom>
              <a:avLst/>
              <a:gdLst>
                <a:gd name="T0" fmla="*/ 0 w 65"/>
                <a:gd name="T1" fmla="*/ 36 h 36"/>
                <a:gd name="T2" fmla="*/ 34 w 65"/>
                <a:gd name="T3" fmla="*/ 17 h 36"/>
                <a:gd name="T4" fmla="*/ 65 w 65"/>
                <a:gd name="T5" fmla="*/ 0 h 36"/>
                <a:gd name="T6" fmla="*/ 31 w 65"/>
                <a:gd name="T7" fmla="*/ 19 h 36"/>
                <a:gd name="T8" fmla="*/ 0 w 65"/>
                <a:gd name="T9" fmla="*/ 36 h 36"/>
                <a:gd name="T10" fmla="*/ 0 w 65"/>
                <a:gd name="T11" fmla="*/ 36 h 36"/>
                <a:gd name="T12" fmla="*/ 0 w 65"/>
                <a:gd name="T13" fmla="*/ 36 h 36"/>
                <a:gd name="T14" fmla="*/ 0 w 65"/>
                <a:gd name="T15" fmla="*/ 36 h 36"/>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36"/>
                <a:gd name="T26" fmla="*/ 65 w 6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36">
                  <a:moveTo>
                    <a:pt x="0" y="36"/>
                  </a:moveTo>
                  <a:lnTo>
                    <a:pt x="34" y="17"/>
                  </a:lnTo>
                  <a:lnTo>
                    <a:pt x="65" y="0"/>
                  </a:lnTo>
                  <a:lnTo>
                    <a:pt x="31" y="19"/>
                  </a:lnTo>
                  <a:lnTo>
                    <a:pt x="0" y="36"/>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5" name="Freeform 125"/>
            <p:cNvSpPr>
              <a:spLocks/>
            </p:cNvSpPr>
            <p:nvPr/>
          </p:nvSpPr>
          <p:spPr bwMode="auto">
            <a:xfrm>
              <a:off x="5121" y="2207"/>
              <a:ext cx="64" cy="37"/>
            </a:xfrm>
            <a:custGeom>
              <a:avLst/>
              <a:gdLst>
                <a:gd name="T0" fmla="*/ 0 w 64"/>
                <a:gd name="T1" fmla="*/ 37 h 37"/>
                <a:gd name="T2" fmla="*/ 34 w 64"/>
                <a:gd name="T3" fmla="*/ 18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4" y="18"/>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6" name="Freeform 126"/>
            <p:cNvSpPr>
              <a:spLocks/>
            </p:cNvSpPr>
            <p:nvPr/>
          </p:nvSpPr>
          <p:spPr bwMode="auto">
            <a:xfrm>
              <a:off x="5150" y="2207"/>
              <a:ext cx="102" cy="391"/>
            </a:xfrm>
            <a:custGeom>
              <a:avLst/>
              <a:gdLst>
                <a:gd name="T0" fmla="*/ 1 w 177"/>
                <a:gd name="T1" fmla="*/ 20 h 678"/>
                <a:gd name="T2" fmla="*/ 35 w 177"/>
                <a:gd name="T3" fmla="*/ 0 h 678"/>
                <a:gd name="T4" fmla="*/ 101 w 177"/>
                <a:gd name="T5" fmla="*/ 224 h 678"/>
                <a:gd name="T6" fmla="*/ 34 w 177"/>
                <a:gd name="T7" fmla="*/ 371 h 678"/>
                <a:gd name="T8" fmla="*/ 0 w 177"/>
                <a:gd name="T9" fmla="*/ 391 h 678"/>
                <a:gd name="T10" fmla="*/ 67 w 177"/>
                <a:gd name="T11" fmla="*/ 244 h 678"/>
                <a:gd name="T12" fmla="*/ 1 w 177"/>
                <a:gd name="T13" fmla="*/ 20 h 678"/>
                <a:gd name="T14" fmla="*/ 1 w 177"/>
                <a:gd name="T15" fmla="*/ 20 h 678"/>
                <a:gd name="T16" fmla="*/ 1 w 177"/>
                <a:gd name="T17" fmla="*/ 20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
                <a:gd name="T28" fmla="*/ 0 h 678"/>
                <a:gd name="T29" fmla="*/ 177 w 177"/>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 h="678">
                  <a:moveTo>
                    <a:pt x="2" y="34"/>
                  </a:moveTo>
                  <a:cubicBezTo>
                    <a:pt x="61" y="0"/>
                    <a:pt x="61" y="0"/>
                    <a:pt x="61" y="0"/>
                  </a:cubicBezTo>
                  <a:cubicBezTo>
                    <a:pt x="132" y="124"/>
                    <a:pt x="177" y="263"/>
                    <a:pt x="176" y="389"/>
                  </a:cubicBezTo>
                  <a:cubicBezTo>
                    <a:pt x="176" y="514"/>
                    <a:pt x="131" y="602"/>
                    <a:pt x="59" y="643"/>
                  </a:cubicBezTo>
                  <a:cubicBezTo>
                    <a:pt x="0" y="678"/>
                    <a:pt x="0" y="678"/>
                    <a:pt x="0" y="678"/>
                  </a:cubicBezTo>
                  <a:cubicBezTo>
                    <a:pt x="72" y="637"/>
                    <a:pt x="117" y="548"/>
                    <a:pt x="117" y="423"/>
                  </a:cubicBezTo>
                  <a:cubicBezTo>
                    <a:pt x="118" y="297"/>
                    <a:pt x="74" y="158"/>
                    <a:pt x="2" y="34"/>
                  </a:cubicBezTo>
                  <a:cubicBezTo>
                    <a:pt x="2" y="34"/>
                    <a:pt x="2" y="34"/>
                    <a:pt x="2" y="34"/>
                  </a:cubicBezTo>
                  <a:cubicBezTo>
                    <a:pt x="2" y="34"/>
                    <a:pt x="2" y="34"/>
                    <a:pt x="2"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7" name="Freeform 127"/>
            <p:cNvSpPr>
              <a:spLocks/>
            </p:cNvSpPr>
            <p:nvPr/>
          </p:nvSpPr>
          <p:spPr bwMode="auto">
            <a:xfrm>
              <a:off x="5120" y="2227"/>
              <a:ext cx="98" cy="371"/>
            </a:xfrm>
            <a:custGeom>
              <a:avLst/>
              <a:gdLst>
                <a:gd name="T0" fmla="*/ 31 w 170"/>
                <a:gd name="T1" fmla="*/ 0 h 644"/>
                <a:gd name="T2" fmla="*/ 97 w 170"/>
                <a:gd name="T3" fmla="*/ 224 h 644"/>
                <a:gd name="T4" fmla="*/ 30 w 170"/>
                <a:gd name="T5" fmla="*/ 371 h 644"/>
                <a:gd name="T6" fmla="*/ 0 w 170"/>
                <a:gd name="T7" fmla="*/ 319 h 644"/>
                <a:gd name="T8" fmla="*/ 55 w 170"/>
                <a:gd name="T9" fmla="*/ 199 h 644"/>
                <a:gd name="T10" fmla="*/ 1 w 170"/>
                <a:gd name="T11" fmla="*/ 17 h 644"/>
                <a:gd name="T12" fmla="*/ 31 w 170"/>
                <a:gd name="T13" fmla="*/ 0 h 644"/>
                <a:gd name="T14" fmla="*/ 31 w 170"/>
                <a:gd name="T15" fmla="*/ 0 h 644"/>
                <a:gd name="T16" fmla="*/ 31 w 170"/>
                <a:gd name="T17" fmla="*/ 0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
                <a:gd name="T28" fmla="*/ 0 h 644"/>
                <a:gd name="T29" fmla="*/ 170 w 170"/>
                <a:gd name="T30" fmla="*/ 644 h 6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 h="644">
                  <a:moveTo>
                    <a:pt x="54" y="0"/>
                  </a:moveTo>
                  <a:cubicBezTo>
                    <a:pt x="126" y="124"/>
                    <a:pt x="170" y="263"/>
                    <a:pt x="169" y="389"/>
                  </a:cubicBezTo>
                  <a:cubicBezTo>
                    <a:pt x="169" y="514"/>
                    <a:pt x="124" y="603"/>
                    <a:pt x="52" y="644"/>
                  </a:cubicBezTo>
                  <a:cubicBezTo>
                    <a:pt x="0" y="553"/>
                    <a:pt x="0" y="553"/>
                    <a:pt x="0" y="553"/>
                  </a:cubicBezTo>
                  <a:cubicBezTo>
                    <a:pt x="58" y="519"/>
                    <a:pt x="95" y="448"/>
                    <a:pt x="95" y="346"/>
                  </a:cubicBezTo>
                  <a:cubicBezTo>
                    <a:pt x="95" y="244"/>
                    <a:pt x="59" y="131"/>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8" name="Freeform 128"/>
            <p:cNvSpPr>
              <a:spLocks/>
            </p:cNvSpPr>
            <p:nvPr/>
          </p:nvSpPr>
          <p:spPr bwMode="auto">
            <a:xfrm>
              <a:off x="4936" y="2542"/>
              <a:ext cx="39" cy="23"/>
            </a:xfrm>
            <a:custGeom>
              <a:avLst/>
              <a:gdLst>
                <a:gd name="T0" fmla="*/ 34 w 39"/>
                <a:gd name="T1" fmla="*/ 0 h 23"/>
                <a:gd name="T2" fmla="*/ 0 w 39"/>
                <a:gd name="T3" fmla="*/ 19 h 23"/>
                <a:gd name="T4" fmla="*/ 6 w 39"/>
                <a:gd name="T5" fmla="*/ 23 h 23"/>
                <a:gd name="T6" fmla="*/ 39 w 39"/>
                <a:gd name="T7" fmla="*/ 3 h 23"/>
                <a:gd name="T8" fmla="*/ 34 w 39"/>
                <a:gd name="T9" fmla="*/ 0 h 23"/>
                <a:gd name="T10" fmla="*/ 34 w 39"/>
                <a:gd name="T11" fmla="*/ 0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34" y="0"/>
                  </a:moveTo>
                  <a:lnTo>
                    <a:pt x="0" y="19"/>
                  </a:lnTo>
                  <a:lnTo>
                    <a:pt x="6" y="23"/>
                  </a:lnTo>
                  <a:lnTo>
                    <a:pt x="39" y="3"/>
                  </a:lnTo>
                  <a:lnTo>
                    <a:pt x="34" y="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329" name="Picture 482"/>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4838" y="1538288"/>
            <a:ext cx="6096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30" name="Picture 483" descr="chart2">
            <a:hlinkClick r:id="rId16"/>
          </p:cNvPr>
          <p:cNvPicPr preferRelativeResize="0">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00163" y="1538288"/>
            <a:ext cx="6096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31" name="Picture 579"/>
          <p:cNvPicPr preferRelativeResize="0">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8575" y="1860550"/>
            <a:ext cx="609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332" name="Group 580"/>
          <p:cNvGrpSpPr>
            <a:grpSpLocks/>
          </p:cNvGrpSpPr>
          <p:nvPr/>
        </p:nvGrpSpPr>
        <p:grpSpPr bwMode="auto">
          <a:xfrm>
            <a:off x="611188" y="1860550"/>
            <a:ext cx="609600" cy="287338"/>
            <a:chOff x="1230" y="532"/>
            <a:chExt cx="4231" cy="2131"/>
          </a:xfrm>
        </p:grpSpPr>
        <p:pic>
          <p:nvPicPr>
            <p:cNvPr id="179333" name="Picture 581"/>
            <p:cNvPicPr preferRelativeResize="0">
              <a:picLocks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30" y="532"/>
              <a:ext cx="421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34" name="Picture 582"/>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2" y="1847"/>
              <a:ext cx="4219"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9335" name="Picture 135" descr="边缘交换机"/>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9463" y="4330700"/>
            <a:ext cx="300037"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336" name="Group 136"/>
          <p:cNvGrpSpPr>
            <a:grpSpLocks noChangeAspect="1"/>
          </p:cNvGrpSpPr>
          <p:nvPr/>
        </p:nvGrpSpPr>
        <p:grpSpPr bwMode="auto">
          <a:xfrm>
            <a:off x="1646238" y="4318000"/>
            <a:ext cx="696912" cy="215900"/>
            <a:chOff x="4287" y="1312"/>
            <a:chExt cx="1057" cy="366"/>
          </a:xfrm>
        </p:grpSpPr>
        <p:grpSp>
          <p:nvGrpSpPr>
            <p:cNvPr id="179337" name="Group 137"/>
            <p:cNvGrpSpPr>
              <a:grpSpLocks noChangeAspect="1"/>
            </p:cNvGrpSpPr>
            <p:nvPr/>
          </p:nvGrpSpPr>
          <p:grpSpPr bwMode="auto">
            <a:xfrm>
              <a:off x="4287" y="1312"/>
              <a:ext cx="1057" cy="366"/>
              <a:chOff x="4263" y="2364"/>
              <a:chExt cx="930" cy="1043"/>
            </a:xfrm>
          </p:grpSpPr>
          <p:grpSp>
            <p:nvGrpSpPr>
              <p:cNvPr id="179338" name="Group 138"/>
              <p:cNvGrpSpPr>
                <a:grpSpLocks noChangeAspect="1"/>
              </p:cNvGrpSpPr>
              <p:nvPr/>
            </p:nvGrpSpPr>
            <p:grpSpPr bwMode="auto">
              <a:xfrm>
                <a:off x="4263" y="2387"/>
                <a:ext cx="903" cy="1018"/>
                <a:chOff x="1383" y="460"/>
                <a:chExt cx="744" cy="924"/>
              </a:xfrm>
            </p:grpSpPr>
            <p:pic>
              <p:nvPicPr>
                <p:cNvPr id="179339" name="Picture 139"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0" name="Picture 140"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341" name="Freeform 141"/>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342" name="Group 142"/>
            <p:cNvGrpSpPr>
              <a:grpSpLocks noChangeAspect="1"/>
            </p:cNvGrpSpPr>
            <p:nvPr/>
          </p:nvGrpSpPr>
          <p:grpSpPr bwMode="auto">
            <a:xfrm>
              <a:off x="4329" y="1329"/>
              <a:ext cx="490" cy="343"/>
              <a:chOff x="4034" y="2692"/>
              <a:chExt cx="307" cy="319"/>
            </a:xfrm>
          </p:grpSpPr>
          <p:pic>
            <p:nvPicPr>
              <p:cNvPr id="179343" name="Picture 143"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81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4" name="Picture 144"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781"/>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5" name="Picture 145"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73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6" name="Picture 146"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692"/>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347" name="Group 147"/>
            <p:cNvGrpSpPr>
              <a:grpSpLocks noChangeAspect="1"/>
            </p:cNvGrpSpPr>
            <p:nvPr/>
          </p:nvGrpSpPr>
          <p:grpSpPr bwMode="auto">
            <a:xfrm>
              <a:off x="4819" y="1329"/>
              <a:ext cx="491" cy="343"/>
              <a:chOff x="4034" y="2692"/>
              <a:chExt cx="307" cy="319"/>
            </a:xfrm>
          </p:grpSpPr>
          <p:pic>
            <p:nvPicPr>
              <p:cNvPr id="179348" name="Picture 148"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81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9" name="Picture 149"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781"/>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50" name="Picture 150"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73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51" name="Picture 151"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692"/>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9352" name="Group 152"/>
          <p:cNvGrpSpPr>
            <a:grpSpLocks noChangeAspect="1"/>
          </p:cNvGrpSpPr>
          <p:nvPr/>
        </p:nvGrpSpPr>
        <p:grpSpPr bwMode="auto">
          <a:xfrm>
            <a:off x="1646238" y="4878388"/>
            <a:ext cx="334962" cy="101600"/>
            <a:chOff x="3120" y="4464"/>
            <a:chExt cx="432" cy="167"/>
          </a:xfrm>
        </p:grpSpPr>
        <p:grpSp>
          <p:nvGrpSpPr>
            <p:cNvPr id="179353" name="Group 153"/>
            <p:cNvGrpSpPr>
              <a:grpSpLocks noChangeAspect="1"/>
            </p:cNvGrpSpPr>
            <p:nvPr/>
          </p:nvGrpSpPr>
          <p:grpSpPr bwMode="auto">
            <a:xfrm>
              <a:off x="3120" y="4464"/>
              <a:ext cx="424" cy="167"/>
              <a:chOff x="4263" y="2364"/>
              <a:chExt cx="930" cy="1043"/>
            </a:xfrm>
          </p:grpSpPr>
          <p:grpSp>
            <p:nvGrpSpPr>
              <p:cNvPr id="179354" name="Group 154"/>
              <p:cNvGrpSpPr>
                <a:grpSpLocks noChangeAspect="1"/>
              </p:cNvGrpSpPr>
              <p:nvPr/>
            </p:nvGrpSpPr>
            <p:grpSpPr bwMode="auto">
              <a:xfrm>
                <a:off x="4263" y="2387"/>
                <a:ext cx="903" cy="1018"/>
                <a:chOff x="1383" y="460"/>
                <a:chExt cx="744" cy="924"/>
              </a:xfrm>
            </p:grpSpPr>
            <p:pic>
              <p:nvPicPr>
                <p:cNvPr id="179355" name="Picture 155"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56" name="Picture 156"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357" name="Freeform 157"/>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358"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59"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360" name="Group 160"/>
          <p:cNvGrpSpPr>
            <a:grpSpLocks noChangeAspect="1"/>
          </p:cNvGrpSpPr>
          <p:nvPr/>
        </p:nvGrpSpPr>
        <p:grpSpPr bwMode="auto">
          <a:xfrm>
            <a:off x="2020888" y="4878388"/>
            <a:ext cx="334962" cy="101600"/>
            <a:chOff x="3120" y="4464"/>
            <a:chExt cx="432" cy="167"/>
          </a:xfrm>
        </p:grpSpPr>
        <p:grpSp>
          <p:nvGrpSpPr>
            <p:cNvPr id="179361" name="Group 161"/>
            <p:cNvGrpSpPr>
              <a:grpSpLocks noChangeAspect="1"/>
            </p:cNvGrpSpPr>
            <p:nvPr/>
          </p:nvGrpSpPr>
          <p:grpSpPr bwMode="auto">
            <a:xfrm>
              <a:off x="3120" y="4464"/>
              <a:ext cx="424" cy="167"/>
              <a:chOff x="4263" y="2364"/>
              <a:chExt cx="930" cy="1043"/>
            </a:xfrm>
          </p:grpSpPr>
          <p:grpSp>
            <p:nvGrpSpPr>
              <p:cNvPr id="179362" name="Group 162"/>
              <p:cNvGrpSpPr>
                <a:grpSpLocks noChangeAspect="1"/>
              </p:cNvGrpSpPr>
              <p:nvPr/>
            </p:nvGrpSpPr>
            <p:grpSpPr bwMode="auto">
              <a:xfrm>
                <a:off x="4263" y="2387"/>
                <a:ext cx="903" cy="1018"/>
                <a:chOff x="1383" y="460"/>
                <a:chExt cx="744" cy="924"/>
              </a:xfrm>
            </p:grpSpPr>
            <p:pic>
              <p:nvPicPr>
                <p:cNvPr id="179363" name="Picture 163"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64" name="Picture 164"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365" name="Freeform 165"/>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366"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67"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368" name="Group 168"/>
          <p:cNvGrpSpPr>
            <a:grpSpLocks noChangeAspect="1"/>
          </p:cNvGrpSpPr>
          <p:nvPr/>
        </p:nvGrpSpPr>
        <p:grpSpPr bwMode="auto">
          <a:xfrm>
            <a:off x="1646238" y="5092700"/>
            <a:ext cx="744537" cy="114300"/>
            <a:chOff x="4719" y="3782"/>
            <a:chExt cx="1041" cy="267"/>
          </a:xfrm>
        </p:grpSpPr>
        <p:pic>
          <p:nvPicPr>
            <p:cNvPr id="179369" name="Picture 51" descr="服务器终端"/>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5" y="3782"/>
              <a:ext cx="22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70" name="Picture 52" descr="可视电话"/>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4" y="3849"/>
              <a:ext cx="236"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71" name="Picture 57" descr="台式电脑"/>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4" y="3827"/>
              <a:ext cx="17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72" name="Picture 58" descr="笔记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 y="3816"/>
              <a:ext cx="15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373" name="Text Box 324"/>
          <p:cNvSpPr txBox="1">
            <a:spLocks noChangeAspect="1" noChangeArrowheads="1"/>
          </p:cNvSpPr>
          <p:nvPr/>
        </p:nvSpPr>
        <p:spPr bwMode="auto">
          <a:xfrm>
            <a:off x="1831975" y="5500688"/>
            <a:ext cx="11811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园区普通接入区</a:t>
            </a:r>
          </a:p>
        </p:txBody>
      </p:sp>
      <p:sp>
        <p:nvSpPr>
          <p:cNvPr id="179374" name="Text Box 324"/>
          <p:cNvSpPr txBox="1">
            <a:spLocks noChangeAspect="1" noChangeArrowheads="1"/>
          </p:cNvSpPr>
          <p:nvPr/>
        </p:nvSpPr>
        <p:spPr bwMode="auto">
          <a:xfrm>
            <a:off x="3460750" y="5484813"/>
            <a:ext cx="11826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小区接入区</a:t>
            </a:r>
          </a:p>
        </p:txBody>
      </p:sp>
      <p:sp>
        <p:nvSpPr>
          <p:cNvPr id="179375" name="Text Box 324"/>
          <p:cNvSpPr txBox="1">
            <a:spLocks noChangeAspect="1" noChangeArrowheads="1"/>
          </p:cNvSpPr>
          <p:nvPr/>
        </p:nvSpPr>
        <p:spPr bwMode="auto">
          <a:xfrm>
            <a:off x="339725" y="5484813"/>
            <a:ext cx="1184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园区无线接入区</a:t>
            </a:r>
          </a:p>
        </p:txBody>
      </p:sp>
      <p:sp>
        <p:nvSpPr>
          <p:cNvPr id="179376" name="Text Box 324"/>
          <p:cNvSpPr txBox="1">
            <a:spLocks noChangeAspect="1" noChangeArrowheads="1"/>
          </p:cNvSpPr>
          <p:nvPr/>
        </p:nvSpPr>
        <p:spPr bwMode="auto">
          <a:xfrm>
            <a:off x="584200" y="1309688"/>
            <a:ext cx="11811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园区网管理区</a:t>
            </a:r>
          </a:p>
        </p:txBody>
      </p:sp>
      <p:sp>
        <p:nvSpPr>
          <p:cNvPr id="179377" name="Line 177"/>
          <p:cNvSpPr>
            <a:spLocks noChangeShapeType="1"/>
          </p:cNvSpPr>
          <p:nvPr/>
        </p:nvSpPr>
        <p:spPr bwMode="auto">
          <a:xfrm>
            <a:off x="1760538"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78" name="Line 178"/>
          <p:cNvSpPr>
            <a:spLocks noChangeShapeType="1"/>
          </p:cNvSpPr>
          <p:nvPr/>
        </p:nvSpPr>
        <p:spPr bwMode="auto">
          <a:xfrm>
            <a:off x="1838325"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79" name="Oval 179"/>
          <p:cNvSpPr>
            <a:spLocks noChangeArrowheads="1"/>
          </p:cNvSpPr>
          <p:nvPr/>
        </p:nvSpPr>
        <p:spPr bwMode="auto">
          <a:xfrm>
            <a:off x="1681163" y="4668838"/>
            <a:ext cx="236537" cy="76200"/>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80" name="Line 180"/>
          <p:cNvSpPr>
            <a:spLocks noChangeShapeType="1"/>
          </p:cNvSpPr>
          <p:nvPr/>
        </p:nvSpPr>
        <p:spPr bwMode="auto">
          <a:xfrm>
            <a:off x="2154238"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1" name="Line 181"/>
          <p:cNvSpPr>
            <a:spLocks noChangeShapeType="1"/>
          </p:cNvSpPr>
          <p:nvPr/>
        </p:nvSpPr>
        <p:spPr bwMode="auto">
          <a:xfrm>
            <a:off x="2232025"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2" name="Oval 182"/>
          <p:cNvSpPr>
            <a:spLocks noChangeArrowheads="1"/>
          </p:cNvSpPr>
          <p:nvPr/>
        </p:nvSpPr>
        <p:spPr bwMode="auto">
          <a:xfrm>
            <a:off x="2074863" y="4668838"/>
            <a:ext cx="236537" cy="76200"/>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83" name="Line 183"/>
          <p:cNvSpPr>
            <a:spLocks noChangeShapeType="1"/>
          </p:cNvSpPr>
          <p:nvPr/>
        </p:nvSpPr>
        <p:spPr bwMode="auto">
          <a:xfrm>
            <a:off x="2627313"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4" name="Line 184"/>
          <p:cNvSpPr>
            <a:spLocks noChangeShapeType="1"/>
          </p:cNvSpPr>
          <p:nvPr/>
        </p:nvSpPr>
        <p:spPr bwMode="auto">
          <a:xfrm>
            <a:off x="2705100"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5" name="Oval 185"/>
          <p:cNvSpPr>
            <a:spLocks noChangeArrowheads="1"/>
          </p:cNvSpPr>
          <p:nvPr/>
        </p:nvSpPr>
        <p:spPr bwMode="auto">
          <a:xfrm>
            <a:off x="2547938" y="4668838"/>
            <a:ext cx="236537" cy="76200"/>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86" name="Line 186"/>
          <p:cNvSpPr>
            <a:spLocks noChangeShapeType="1"/>
          </p:cNvSpPr>
          <p:nvPr/>
        </p:nvSpPr>
        <p:spPr bwMode="auto">
          <a:xfrm>
            <a:off x="2941638"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7" name="Line 187"/>
          <p:cNvSpPr>
            <a:spLocks noChangeShapeType="1"/>
          </p:cNvSpPr>
          <p:nvPr/>
        </p:nvSpPr>
        <p:spPr bwMode="auto">
          <a:xfrm>
            <a:off x="3021013"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8" name="Oval 188"/>
          <p:cNvSpPr>
            <a:spLocks noChangeArrowheads="1"/>
          </p:cNvSpPr>
          <p:nvPr/>
        </p:nvSpPr>
        <p:spPr bwMode="auto">
          <a:xfrm>
            <a:off x="2862263" y="4668838"/>
            <a:ext cx="238125" cy="76200"/>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89" name="Line 189"/>
          <p:cNvSpPr>
            <a:spLocks noChangeShapeType="1"/>
          </p:cNvSpPr>
          <p:nvPr/>
        </p:nvSpPr>
        <p:spPr bwMode="auto">
          <a:xfrm flipH="1">
            <a:off x="684213" y="4454525"/>
            <a:ext cx="158750" cy="36036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79390" name="Group 190"/>
          <p:cNvGrpSpPr>
            <a:grpSpLocks/>
          </p:cNvGrpSpPr>
          <p:nvPr/>
        </p:nvGrpSpPr>
        <p:grpSpPr bwMode="auto">
          <a:xfrm>
            <a:off x="3619500" y="4919663"/>
            <a:ext cx="866775" cy="200025"/>
            <a:chOff x="2998" y="2994"/>
            <a:chExt cx="645" cy="78"/>
          </a:xfrm>
        </p:grpSpPr>
        <p:sp>
          <p:nvSpPr>
            <p:cNvPr id="179391" name="Line 191"/>
            <p:cNvSpPr>
              <a:spLocks noChangeShapeType="1"/>
            </p:cNvSpPr>
            <p:nvPr/>
          </p:nvSpPr>
          <p:spPr bwMode="auto">
            <a:xfrm flipH="1">
              <a:off x="2998" y="2994"/>
              <a:ext cx="117"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2" name="Line 192"/>
            <p:cNvSpPr>
              <a:spLocks noChangeShapeType="1"/>
            </p:cNvSpPr>
            <p:nvPr/>
          </p:nvSpPr>
          <p:spPr bwMode="auto">
            <a:xfrm flipH="1">
              <a:off x="3115" y="2994"/>
              <a:ext cx="0"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3" name="Line 193"/>
            <p:cNvSpPr>
              <a:spLocks noChangeShapeType="1"/>
            </p:cNvSpPr>
            <p:nvPr/>
          </p:nvSpPr>
          <p:spPr bwMode="auto">
            <a:xfrm>
              <a:off x="3115" y="2994"/>
              <a:ext cx="117"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4" name="Line 194"/>
            <p:cNvSpPr>
              <a:spLocks noChangeShapeType="1"/>
            </p:cNvSpPr>
            <p:nvPr/>
          </p:nvSpPr>
          <p:spPr bwMode="auto">
            <a:xfrm flipH="1">
              <a:off x="3408" y="2994"/>
              <a:ext cx="117"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5" name="Line 195"/>
            <p:cNvSpPr>
              <a:spLocks noChangeShapeType="1"/>
            </p:cNvSpPr>
            <p:nvPr/>
          </p:nvSpPr>
          <p:spPr bwMode="auto">
            <a:xfrm flipH="1">
              <a:off x="3525" y="2994"/>
              <a:ext cx="0"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6" name="Line 196"/>
            <p:cNvSpPr>
              <a:spLocks noChangeShapeType="1"/>
            </p:cNvSpPr>
            <p:nvPr/>
          </p:nvSpPr>
          <p:spPr bwMode="auto">
            <a:xfrm>
              <a:off x="3525" y="2994"/>
              <a:ext cx="118"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79397" name="Line 197"/>
          <p:cNvSpPr>
            <a:spLocks noChangeShapeType="1"/>
          </p:cNvSpPr>
          <p:nvPr/>
        </p:nvSpPr>
        <p:spPr bwMode="auto">
          <a:xfrm>
            <a:off x="1044575" y="2595563"/>
            <a:ext cx="947738" cy="498475"/>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8" name="Line 198"/>
          <p:cNvSpPr>
            <a:spLocks noChangeShapeType="1"/>
          </p:cNvSpPr>
          <p:nvPr/>
        </p:nvSpPr>
        <p:spPr bwMode="auto">
          <a:xfrm>
            <a:off x="1123950" y="2595563"/>
            <a:ext cx="946150" cy="498475"/>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9" name="Oval 199"/>
          <p:cNvSpPr>
            <a:spLocks noChangeArrowheads="1"/>
          </p:cNvSpPr>
          <p:nvPr/>
        </p:nvSpPr>
        <p:spPr bwMode="auto">
          <a:xfrm rot="-3600000">
            <a:off x="1385094" y="2774156"/>
            <a:ext cx="185738" cy="79375"/>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400" name="Text Box 324"/>
          <p:cNvSpPr txBox="1">
            <a:spLocks noChangeAspect="1" noChangeArrowheads="1"/>
          </p:cNvSpPr>
          <p:nvPr/>
        </p:nvSpPr>
        <p:spPr bwMode="auto">
          <a:xfrm>
            <a:off x="2963863" y="3046413"/>
            <a:ext cx="1936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园区网核心</a:t>
            </a:r>
          </a:p>
        </p:txBody>
      </p:sp>
      <p:grpSp>
        <p:nvGrpSpPr>
          <p:cNvPr id="179401" name="Group 201"/>
          <p:cNvGrpSpPr>
            <a:grpSpLocks/>
          </p:cNvGrpSpPr>
          <p:nvPr/>
        </p:nvGrpSpPr>
        <p:grpSpPr bwMode="auto">
          <a:xfrm>
            <a:off x="1787525" y="5264150"/>
            <a:ext cx="1293813" cy="236538"/>
            <a:chOff x="-192" y="3888"/>
            <a:chExt cx="788" cy="183"/>
          </a:xfrm>
        </p:grpSpPr>
        <p:sp>
          <p:nvSpPr>
            <p:cNvPr id="179402" name="Rectangle 202"/>
            <p:cNvSpPr>
              <a:spLocks noChangeArrowheads="1"/>
            </p:cNvSpPr>
            <p:nvPr/>
          </p:nvSpPr>
          <p:spPr bwMode="auto">
            <a:xfrm>
              <a:off x="197" y="3888"/>
              <a:ext cx="399" cy="87"/>
            </a:xfrm>
            <a:prstGeom prst="rect">
              <a:avLst/>
            </a:prstGeom>
            <a:solidFill>
              <a:srgbClr val="FFFF00">
                <a:alpha val="32941"/>
              </a:srgbClr>
            </a:solidFill>
            <a:ln w="9525">
              <a:solidFill>
                <a:srgbClr val="000000"/>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en-US" altLang="zh-CN" sz="800">
                  <a:solidFill>
                    <a:srgbClr val="000000"/>
                  </a:solidFill>
                  <a:latin typeface="Arial" pitchFamily="34" charset="0"/>
                </a:rPr>
                <a:t>VPN-B</a:t>
              </a:r>
            </a:p>
          </p:txBody>
        </p:sp>
        <p:sp>
          <p:nvSpPr>
            <p:cNvPr id="179403" name="Rectangle 203"/>
            <p:cNvSpPr>
              <a:spLocks noChangeArrowheads="1"/>
            </p:cNvSpPr>
            <p:nvPr/>
          </p:nvSpPr>
          <p:spPr bwMode="auto">
            <a:xfrm>
              <a:off x="-192" y="3984"/>
              <a:ext cx="394" cy="87"/>
            </a:xfrm>
            <a:prstGeom prst="rect">
              <a:avLst/>
            </a:prstGeom>
            <a:solidFill>
              <a:srgbClr val="99CC00">
                <a:alpha val="25882"/>
              </a:srgbClr>
            </a:solidFill>
            <a:ln w="9525">
              <a:solidFill>
                <a:srgbClr val="000000"/>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en-US" altLang="zh-CN" sz="800">
                  <a:solidFill>
                    <a:srgbClr val="000000"/>
                  </a:solidFill>
                  <a:latin typeface="Arial" pitchFamily="34" charset="0"/>
                </a:rPr>
                <a:t>VPN-C</a:t>
              </a:r>
            </a:p>
          </p:txBody>
        </p:sp>
        <p:sp>
          <p:nvSpPr>
            <p:cNvPr id="179404" name="Rectangle 204"/>
            <p:cNvSpPr>
              <a:spLocks noChangeArrowheads="1"/>
            </p:cNvSpPr>
            <p:nvPr/>
          </p:nvSpPr>
          <p:spPr bwMode="auto">
            <a:xfrm>
              <a:off x="-192" y="3888"/>
              <a:ext cx="390" cy="87"/>
            </a:xfrm>
            <a:prstGeom prst="rect">
              <a:avLst/>
            </a:prstGeom>
            <a:solidFill>
              <a:srgbClr val="FF0000">
                <a:alpha val="20000"/>
              </a:srgbClr>
            </a:solidFill>
            <a:ln w="9525">
              <a:solidFill>
                <a:srgbClr val="000000"/>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en-US" altLang="zh-CN" sz="800">
                  <a:solidFill>
                    <a:srgbClr val="000000"/>
                  </a:solidFill>
                  <a:latin typeface="Arial" pitchFamily="34" charset="0"/>
                </a:rPr>
                <a:t>VPN-A</a:t>
              </a:r>
            </a:p>
          </p:txBody>
        </p:sp>
        <p:sp>
          <p:nvSpPr>
            <p:cNvPr id="179405" name="Rectangle 205"/>
            <p:cNvSpPr>
              <a:spLocks noChangeArrowheads="1"/>
            </p:cNvSpPr>
            <p:nvPr/>
          </p:nvSpPr>
          <p:spPr bwMode="auto">
            <a:xfrm>
              <a:off x="202" y="3984"/>
              <a:ext cx="394" cy="87"/>
            </a:xfrm>
            <a:prstGeom prst="rect">
              <a:avLst/>
            </a:prstGeom>
            <a:solidFill>
              <a:srgbClr val="00CCFF">
                <a:alpha val="25882"/>
              </a:srgbClr>
            </a:solidFill>
            <a:ln w="9525">
              <a:solidFill>
                <a:srgbClr val="000000"/>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en-US" altLang="zh-CN" sz="800">
                  <a:solidFill>
                    <a:srgbClr val="000000"/>
                  </a:solidFill>
                  <a:latin typeface="Arial" pitchFamily="34" charset="0"/>
                </a:rPr>
                <a:t>Public-VPN</a:t>
              </a:r>
            </a:p>
          </p:txBody>
        </p:sp>
      </p:grpSp>
      <p:sp>
        <p:nvSpPr>
          <p:cNvPr id="179406" name="Rectangle 293"/>
          <p:cNvSpPr>
            <a:spLocks noChangeArrowheads="1"/>
          </p:cNvSpPr>
          <p:nvPr/>
        </p:nvSpPr>
        <p:spPr bwMode="auto">
          <a:xfrm>
            <a:off x="2879725" y="1309688"/>
            <a:ext cx="1733550" cy="1389062"/>
          </a:xfrm>
          <a:prstGeom prst="rect">
            <a:avLst/>
          </a:prstGeom>
          <a:gradFill rotWithShape="1">
            <a:gsLst>
              <a:gs pos="0">
                <a:srgbClr val="FCF9FF"/>
              </a:gs>
              <a:gs pos="100000">
                <a:srgbClr val="CC99FF"/>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grpSp>
        <p:nvGrpSpPr>
          <p:cNvPr id="179407" name="Group 207"/>
          <p:cNvGrpSpPr>
            <a:grpSpLocks noChangeAspect="1"/>
          </p:cNvGrpSpPr>
          <p:nvPr/>
        </p:nvGrpSpPr>
        <p:grpSpPr bwMode="auto">
          <a:xfrm>
            <a:off x="2957513" y="1985963"/>
            <a:ext cx="669925" cy="290512"/>
            <a:chOff x="4263" y="2364"/>
            <a:chExt cx="930" cy="1043"/>
          </a:xfrm>
        </p:grpSpPr>
        <p:grpSp>
          <p:nvGrpSpPr>
            <p:cNvPr id="179408" name="Group 208"/>
            <p:cNvGrpSpPr>
              <a:grpSpLocks noChangeAspect="1"/>
            </p:cNvGrpSpPr>
            <p:nvPr/>
          </p:nvGrpSpPr>
          <p:grpSpPr bwMode="auto">
            <a:xfrm>
              <a:off x="4263" y="2387"/>
              <a:ext cx="903" cy="1018"/>
              <a:chOff x="1383" y="460"/>
              <a:chExt cx="744" cy="924"/>
            </a:xfrm>
          </p:grpSpPr>
          <p:pic>
            <p:nvPicPr>
              <p:cNvPr id="179409" name="Picture 209"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10" name="Picture 210"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11" name="Freeform 211"/>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412" name="Group 212"/>
          <p:cNvGrpSpPr>
            <a:grpSpLocks noChangeAspect="1"/>
          </p:cNvGrpSpPr>
          <p:nvPr/>
        </p:nvGrpSpPr>
        <p:grpSpPr bwMode="auto">
          <a:xfrm>
            <a:off x="3786188" y="1985963"/>
            <a:ext cx="668337" cy="290512"/>
            <a:chOff x="4263" y="2364"/>
            <a:chExt cx="930" cy="1043"/>
          </a:xfrm>
        </p:grpSpPr>
        <p:grpSp>
          <p:nvGrpSpPr>
            <p:cNvPr id="179413" name="Group 213"/>
            <p:cNvGrpSpPr>
              <a:grpSpLocks noChangeAspect="1"/>
            </p:cNvGrpSpPr>
            <p:nvPr/>
          </p:nvGrpSpPr>
          <p:grpSpPr bwMode="auto">
            <a:xfrm>
              <a:off x="4263" y="2387"/>
              <a:ext cx="903" cy="1018"/>
              <a:chOff x="1383" y="460"/>
              <a:chExt cx="744" cy="924"/>
            </a:xfrm>
          </p:grpSpPr>
          <p:pic>
            <p:nvPicPr>
              <p:cNvPr id="179414" name="Picture 214"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15" name="Picture 215"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16" name="Freeform 216"/>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417" name="Group 217"/>
          <p:cNvGrpSpPr>
            <a:grpSpLocks noChangeAspect="1"/>
          </p:cNvGrpSpPr>
          <p:nvPr/>
        </p:nvGrpSpPr>
        <p:grpSpPr bwMode="auto">
          <a:xfrm>
            <a:off x="2957513" y="1766888"/>
            <a:ext cx="334962" cy="101600"/>
            <a:chOff x="3120" y="4464"/>
            <a:chExt cx="432" cy="167"/>
          </a:xfrm>
        </p:grpSpPr>
        <p:grpSp>
          <p:nvGrpSpPr>
            <p:cNvPr id="179418" name="Group 218"/>
            <p:cNvGrpSpPr>
              <a:grpSpLocks noChangeAspect="1"/>
            </p:cNvGrpSpPr>
            <p:nvPr/>
          </p:nvGrpSpPr>
          <p:grpSpPr bwMode="auto">
            <a:xfrm>
              <a:off x="3120" y="4464"/>
              <a:ext cx="424" cy="167"/>
              <a:chOff x="4263" y="2364"/>
              <a:chExt cx="930" cy="1043"/>
            </a:xfrm>
          </p:grpSpPr>
          <p:grpSp>
            <p:nvGrpSpPr>
              <p:cNvPr id="179419" name="Group 219"/>
              <p:cNvGrpSpPr>
                <a:grpSpLocks noChangeAspect="1"/>
              </p:cNvGrpSpPr>
              <p:nvPr/>
            </p:nvGrpSpPr>
            <p:grpSpPr bwMode="auto">
              <a:xfrm>
                <a:off x="4263" y="2387"/>
                <a:ext cx="903" cy="1018"/>
                <a:chOff x="1383" y="460"/>
                <a:chExt cx="744" cy="924"/>
              </a:xfrm>
            </p:grpSpPr>
            <p:pic>
              <p:nvPicPr>
                <p:cNvPr id="179420" name="Picture 220"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21" name="Picture 221"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22" name="Freeform 222"/>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423"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24"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25" name="Group 225"/>
          <p:cNvGrpSpPr>
            <a:grpSpLocks noChangeAspect="1"/>
          </p:cNvGrpSpPr>
          <p:nvPr/>
        </p:nvGrpSpPr>
        <p:grpSpPr bwMode="auto">
          <a:xfrm>
            <a:off x="3332163" y="1766888"/>
            <a:ext cx="334962" cy="101600"/>
            <a:chOff x="3120" y="4464"/>
            <a:chExt cx="432" cy="167"/>
          </a:xfrm>
        </p:grpSpPr>
        <p:grpSp>
          <p:nvGrpSpPr>
            <p:cNvPr id="179426" name="Group 226"/>
            <p:cNvGrpSpPr>
              <a:grpSpLocks noChangeAspect="1"/>
            </p:cNvGrpSpPr>
            <p:nvPr/>
          </p:nvGrpSpPr>
          <p:grpSpPr bwMode="auto">
            <a:xfrm>
              <a:off x="3120" y="4464"/>
              <a:ext cx="424" cy="167"/>
              <a:chOff x="4263" y="2364"/>
              <a:chExt cx="930" cy="1043"/>
            </a:xfrm>
          </p:grpSpPr>
          <p:grpSp>
            <p:nvGrpSpPr>
              <p:cNvPr id="179427" name="Group 227"/>
              <p:cNvGrpSpPr>
                <a:grpSpLocks noChangeAspect="1"/>
              </p:cNvGrpSpPr>
              <p:nvPr/>
            </p:nvGrpSpPr>
            <p:grpSpPr bwMode="auto">
              <a:xfrm>
                <a:off x="4263" y="2387"/>
                <a:ext cx="903" cy="1018"/>
                <a:chOff x="1383" y="460"/>
                <a:chExt cx="744" cy="924"/>
              </a:xfrm>
            </p:grpSpPr>
            <p:pic>
              <p:nvPicPr>
                <p:cNvPr id="179428" name="Picture 228"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29" name="Picture 229"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30" name="Freeform 230"/>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431"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32"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33" name="Group 233"/>
          <p:cNvGrpSpPr>
            <a:grpSpLocks noChangeAspect="1"/>
          </p:cNvGrpSpPr>
          <p:nvPr/>
        </p:nvGrpSpPr>
        <p:grpSpPr bwMode="auto">
          <a:xfrm>
            <a:off x="3725863" y="1766888"/>
            <a:ext cx="334962" cy="101600"/>
            <a:chOff x="3120" y="4464"/>
            <a:chExt cx="432" cy="167"/>
          </a:xfrm>
        </p:grpSpPr>
        <p:grpSp>
          <p:nvGrpSpPr>
            <p:cNvPr id="179434" name="Group 234"/>
            <p:cNvGrpSpPr>
              <a:grpSpLocks noChangeAspect="1"/>
            </p:cNvGrpSpPr>
            <p:nvPr/>
          </p:nvGrpSpPr>
          <p:grpSpPr bwMode="auto">
            <a:xfrm>
              <a:off x="3120" y="4464"/>
              <a:ext cx="424" cy="167"/>
              <a:chOff x="4263" y="2364"/>
              <a:chExt cx="930" cy="1043"/>
            </a:xfrm>
          </p:grpSpPr>
          <p:grpSp>
            <p:nvGrpSpPr>
              <p:cNvPr id="179435" name="Group 235"/>
              <p:cNvGrpSpPr>
                <a:grpSpLocks noChangeAspect="1"/>
              </p:cNvGrpSpPr>
              <p:nvPr/>
            </p:nvGrpSpPr>
            <p:grpSpPr bwMode="auto">
              <a:xfrm>
                <a:off x="4263" y="2387"/>
                <a:ext cx="903" cy="1018"/>
                <a:chOff x="1383" y="460"/>
                <a:chExt cx="744" cy="924"/>
              </a:xfrm>
            </p:grpSpPr>
            <p:pic>
              <p:nvPicPr>
                <p:cNvPr id="179436" name="Picture 236"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37" name="Picture 237"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38" name="Freeform 238"/>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439"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40"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41" name="Group 241"/>
          <p:cNvGrpSpPr>
            <a:grpSpLocks noChangeAspect="1"/>
          </p:cNvGrpSpPr>
          <p:nvPr/>
        </p:nvGrpSpPr>
        <p:grpSpPr bwMode="auto">
          <a:xfrm>
            <a:off x="4119563" y="1766888"/>
            <a:ext cx="334962" cy="101600"/>
            <a:chOff x="3120" y="4464"/>
            <a:chExt cx="432" cy="167"/>
          </a:xfrm>
        </p:grpSpPr>
        <p:grpSp>
          <p:nvGrpSpPr>
            <p:cNvPr id="179442" name="Group 242"/>
            <p:cNvGrpSpPr>
              <a:grpSpLocks noChangeAspect="1"/>
            </p:cNvGrpSpPr>
            <p:nvPr/>
          </p:nvGrpSpPr>
          <p:grpSpPr bwMode="auto">
            <a:xfrm>
              <a:off x="3120" y="4464"/>
              <a:ext cx="424" cy="167"/>
              <a:chOff x="4263" y="2364"/>
              <a:chExt cx="930" cy="1043"/>
            </a:xfrm>
          </p:grpSpPr>
          <p:grpSp>
            <p:nvGrpSpPr>
              <p:cNvPr id="179443" name="Group 243"/>
              <p:cNvGrpSpPr>
                <a:grpSpLocks noChangeAspect="1"/>
              </p:cNvGrpSpPr>
              <p:nvPr/>
            </p:nvGrpSpPr>
            <p:grpSpPr bwMode="auto">
              <a:xfrm>
                <a:off x="4263" y="2387"/>
                <a:ext cx="903" cy="1018"/>
                <a:chOff x="1383" y="460"/>
                <a:chExt cx="744" cy="924"/>
              </a:xfrm>
            </p:grpSpPr>
            <p:pic>
              <p:nvPicPr>
                <p:cNvPr id="179444" name="Picture 244"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45" name="Picture 245"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46" name="Freeform 246"/>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447"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48"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49" name="Group 249"/>
          <p:cNvGrpSpPr>
            <a:grpSpLocks/>
          </p:cNvGrpSpPr>
          <p:nvPr/>
        </p:nvGrpSpPr>
        <p:grpSpPr bwMode="auto">
          <a:xfrm>
            <a:off x="3765550" y="1538288"/>
            <a:ext cx="384175" cy="157162"/>
            <a:chOff x="243" y="4992"/>
            <a:chExt cx="234" cy="121"/>
          </a:xfrm>
        </p:grpSpPr>
        <p:pic>
          <p:nvPicPr>
            <p:cNvPr id="179450"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3"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1"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2"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3"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grpSp>
        <p:nvGrpSpPr>
          <p:cNvPr id="179454" name="Group 254"/>
          <p:cNvGrpSpPr>
            <a:grpSpLocks/>
          </p:cNvGrpSpPr>
          <p:nvPr/>
        </p:nvGrpSpPr>
        <p:grpSpPr bwMode="auto">
          <a:xfrm>
            <a:off x="4071938" y="1538288"/>
            <a:ext cx="382587" cy="157162"/>
            <a:chOff x="243" y="4992"/>
            <a:chExt cx="234" cy="121"/>
          </a:xfrm>
        </p:grpSpPr>
        <p:pic>
          <p:nvPicPr>
            <p:cNvPr id="179455"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3"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6"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7"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8"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grpSp>
        <p:nvGrpSpPr>
          <p:cNvPr id="179459" name="Group 259"/>
          <p:cNvGrpSpPr>
            <a:grpSpLocks/>
          </p:cNvGrpSpPr>
          <p:nvPr/>
        </p:nvGrpSpPr>
        <p:grpSpPr bwMode="auto">
          <a:xfrm>
            <a:off x="2976563" y="1538288"/>
            <a:ext cx="385762" cy="157162"/>
            <a:chOff x="243" y="4992"/>
            <a:chExt cx="234" cy="121"/>
          </a:xfrm>
        </p:grpSpPr>
        <p:pic>
          <p:nvPicPr>
            <p:cNvPr id="179460"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3"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1"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2"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3"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grpSp>
        <p:nvGrpSpPr>
          <p:cNvPr id="179464" name="Group 264"/>
          <p:cNvGrpSpPr>
            <a:grpSpLocks/>
          </p:cNvGrpSpPr>
          <p:nvPr/>
        </p:nvGrpSpPr>
        <p:grpSpPr bwMode="auto">
          <a:xfrm>
            <a:off x="3282950" y="1538288"/>
            <a:ext cx="384175" cy="157162"/>
            <a:chOff x="243" y="4992"/>
            <a:chExt cx="234" cy="121"/>
          </a:xfrm>
        </p:grpSpPr>
        <p:pic>
          <p:nvPicPr>
            <p:cNvPr id="179465"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3"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6"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7"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8"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sp>
        <p:nvSpPr>
          <p:cNvPr id="179469" name="Line 269"/>
          <p:cNvSpPr>
            <a:spLocks noChangeShapeType="1"/>
          </p:cNvSpPr>
          <p:nvPr/>
        </p:nvSpPr>
        <p:spPr bwMode="auto">
          <a:xfrm>
            <a:off x="4217988"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0" name="Line 270"/>
          <p:cNvSpPr>
            <a:spLocks noChangeShapeType="1"/>
          </p:cNvSpPr>
          <p:nvPr/>
        </p:nvSpPr>
        <p:spPr bwMode="auto">
          <a:xfrm>
            <a:off x="4297363"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1" name="Oval 271"/>
          <p:cNvSpPr>
            <a:spLocks noChangeArrowheads="1"/>
          </p:cNvSpPr>
          <p:nvPr/>
        </p:nvSpPr>
        <p:spPr bwMode="auto">
          <a:xfrm>
            <a:off x="4140200" y="1906588"/>
            <a:ext cx="236538" cy="6191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472" name="Line 272"/>
          <p:cNvSpPr>
            <a:spLocks noChangeShapeType="1"/>
          </p:cNvSpPr>
          <p:nvPr/>
        </p:nvSpPr>
        <p:spPr bwMode="auto">
          <a:xfrm>
            <a:off x="3903663"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3" name="Line 273"/>
          <p:cNvSpPr>
            <a:spLocks noChangeShapeType="1"/>
          </p:cNvSpPr>
          <p:nvPr/>
        </p:nvSpPr>
        <p:spPr bwMode="auto">
          <a:xfrm>
            <a:off x="3983038"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4" name="Oval 274"/>
          <p:cNvSpPr>
            <a:spLocks noChangeArrowheads="1"/>
          </p:cNvSpPr>
          <p:nvPr/>
        </p:nvSpPr>
        <p:spPr bwMode="auto">
          <a:xfrm>
            <a:off x="3824288" y="1906588"/>
            <a:ext cx="236537" cy="6191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475" name="Line 275"/>
          <p:cNvSpPr>
            <a:spLocks noChangeShapeType="1"/>
          </p:cNvSpPr>
          <p:nvPr/>
        </p:nvSpPr>
        <p:spPr bwMode="auto">
          <a:xfrm>
            <a:off x="3430588"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6" name="Line 276"/>
          <p:cNvSpPr>
            <a:spLocks noChangeShapeType="1"/>
          </p:cNvSpPr>
          <p:nvPr/>
        </p:nvSpPr>
        <p:spPr bwMode="auto">
          <a:xfrm>
            <a:off x="3509963"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7" name="Oval 277"/>
          <p:cNvSpPr>
            <a:spLocks noChangeArrowheads="1"/>
          </p:cNvSpPr>
          <p:nvPr/>
        </p:nvSpPr>
        <p:spPr bwMode="auto">
          <a:xfrm>
            <a:off x="3351213" y="1906588"/>
            <a:ext cx="236537" cy="6191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nvGrpSpPr>
          <p:cNvPr id="179478" name="Group 278"/>
          <p:cNvGrpSpPr>
            <a:grpSpLocks/>
          </p:cNvGrpSpPr>
          <p:nvPr/>
        </p:nvGrpSpPr>
        <p:grpSpPr bwMode="auto">
          <a:xfrm rot="2628390">
            <a:off x="3868738" y="2276475"/>
            <a:ext cx="236537" cy="176213"/>
            <a:chOff x="624" y="4656"/>
            <a:chExt cx="144" cy="136"/>
          </a:xfrm>
        </p:grpSpPr>
        <p:sp>
          <p:nvSpPr>
            <p:cNvPr id="179479" name="Line 279"/>
            <p:cNvSpPr>
              <a:spLocks noChangeShapeType="1"/>
            </p:cNvSpPr>
            <p:nvPr/>
          </p:nvSpPr>
          <p:spPr bwMode="auto">
            <a:xfrm>
              <a:off x="672" y="4656"/>
              <a:ext cx="0" cy="136"/>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0" name="Line 280"/>
            <p:cNvSpPr>
              <a:spLocks noChangeShapeType="1"/>
            </p:cNvSpPr>
            <p:nvPr/>
          </p:nvSpPr>
          <p:spPr bwMode="auto">
            <a:xfrm>
              <a:off x="720" y="4656"/>
              <a:ext cx="0" cy="136"/>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1" name="Oval 281"/>
            <p:cNvSpPr>
              <a:spLocks noChangeArrowheads="1"/>
            </p:cNvSpPr>
            <p:nvPr/>
          </p:nvSpPr>
          <p:spPr bwMode="auto">
            <a:xfrm>
              <a:off x="624" y="4704"/>
              <a:ext cx="144" cy="48"/>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79482" name="Line 282"/>
          <p:cNvSpPr>
            <a:spLocks noChangeShapeType="1"/>
          </p:cNvSpPr>
          <p:nvPr/>
        </p:nvSpPr>
        <p:spPr bwMode="auto">
          <a:xfrm>
            <a:off x="3116263"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3" name="Line 283"/>
          <p:cNvSpPr>
            <a:spLocks noChangeShapeType="1"/>
          </p:cNvSpPr>
          <p:nvPr/>
        </p:nvSpPr>
        <p:spPr bwMode="auto">
          <a:xfrm>
            <a:off x="3194050"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4" name="Oval 284"/>
          <p:cNvSpPr>
            <a:spLocks noChangeArrowheads="1"/>
          </p:cNvSpPr>
          <p:nvPr/>
        </p:nvSpPr>
        <p:spPr bwMode="auto">
          <a:xfrm>
            <a:off x="3036888" y="1906588"/>
            <a:ext cx="236537" cy="6191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485" name="Line 285"/>
          <p:cNvSpPr>
            <a:spLocks noChangeShapeType="1"/>
          </p:cNvSpPr>
          <p:nvPr/>
        </p:nvSpPr>
        <p:spPr bwMode="auto">
          <a:xfrm rot="-3006260">
            <a:off x="3398838" y="2241550"/>
            <a:ext cx="1588" cy="223837"/>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6" name="Line 286"/>
          <p:cNvSpPr>
            <a:spLocks noChangeShapeType="1"/>
          </p:cNvSpPr>
          <p:nvPr/>
        </p:nvSpPr>
        <p:spPr bwMode="auto">
          <a:xfrm rot="-3006260">
            <a:off x="3476625" y="2241550"/>
            <a:ext cx="1588" cy="22383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7" name="Oval 287"/>
          <p:cNvSpPr>
            <a:spLocks noChangeArrowheads="1"/>
          </p:cNvSpPr>
          <p:nvPr/>
        </p:nvSpPr>
        <p:spPr bwMode="auto">
          <a:xfrm rot="-2993946">
            <a:off x="3344863" y="2320925"/>
            <a:ext cx="185738" cy="77787"/>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nvGrpSpPr>
          <p:cNvPr id="179488" name="Group 288"/>
          <p:cNvGrpSpPr>
            <a:grpSpLocks noChangeAspect="1"/>
          </p:cNvGrpSpPr>
          <p:nvPr/>
        </p:nvGrpSpPr>
        <p:grpSpPr bwMode="auto">
          <a:xfrm>
            <a:off x="4119563" y="2020888"/>
            <a:ext cx="244475" cy="288925"/>
            <a:chOff x="3216" y="1008"/>
            <a:chExt cx="287" cy="288"/>
          </a:xfrm>
        </p:grpSpPr>
        <p:pic>
          <p:nvPicPr>
            <p:cNvPr id="179489" name="Picture 289" descr="S10508-V_FR_10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0" name="Picture 290" descr="SecBlade 防火墙模块02 [转换]"/>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1" name="Picture 291" descr="SecBlade 防火墙模块02 [转换]"/>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92" name="Group 292"/>
          <p:cNvGrpSpPr>
            <a:grpSpLocks noChangeAspect="1"/>
          </p:cNvGrpSpPr>
          <p:nvPr/>
        </p:nvGrpSpPr>
        <p:grpSpPr bwMode="auto">
          <a:xfrm>
            <a:off x="3848100" y="2020888"/>
            <a:ext cx="242888" cy="288925"/>
            <a:chOff x="3216" y="1008"/>
            <a:chExt cx="287" cy="288"/>
          </a:xfrm>
        </p:grpSpPr>
        <p:pic>
          <p:nvPicPr>
            <p:cNvPr id="179493" name="Picture 293" descr="S10508-V_FR_10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4" name="Picture 294"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5" name="Picture 295"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96" name="Group 296"/>
          <p:cNvGrpSpPr>
            <a:grpSpLocks noChangeAspect="1"/>
          </p:cNvGrpSpPr>
          <p:nvPr/>
        </p:nvGrpSpPr>
        <p:grpSpPr bwMode="auto">
          <a:xfrm>
            <a:off x="3281363" y="2020888"/>
            <a:ext cx="242887" cy="288925"/>
            <a:chOff x="3216" y="1008"/>
            <a:chExt cx="287" cy="288"/>
          </a:xfrm>
        </p:grpSpPr>
        <p:pic>
          <p:nvPicPr>
            <p:cNvPr id="179497" name="Picture 297" descr="S10508-V_FR_10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8" name="Picture 298"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9" name="Picture 299"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500" name="Group 300"/>
          <p:cNvGrpSpPr>
            <a:grpSpLocks noChangeAspect="1"/>
          </p:cNvGrpSpPr>
          <p:nvPr/>
        </p:nvGrpSpPr>
        <p:grpSpPr bwMode="auto">
          <a:xfrm>
            <a:off x="3008313" y="2020888"/>
            <a:ext cx="242887" cy="288925"/>
            <a:chOff x="3216" y="1008"/>
            <a:chExt cx="287" cy="288"/>
          </a:xfrm>
        </p:grpSpPr>
        <p:pic>
          <p:nvPicPr>
            <p:cNvPr id="179501" name="Picture 301" descr="S10508-V_FR_10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02" name="Picture 302"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03" name="Picture 303"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504" name="Line 304"/>
          <p:cNvSpPr>
            <a:spLocks noChangeShapeType="1"/>
          </p:cNvSpPr>
          <p:nvPr/>
        </p:nvSpPr>
        <p:spPr bwMode="auto">
          <a:xfrm>
            <a:off x="1006475" y="4433888"/>
            <a:ext cx="130175" cy="3810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pic>
        <p:nvPicPr>
          <p:cNvPr id="179505" name="Picture 305" descr="A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84200" y="4700588"/>
            <a:ext cx="2143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06" name="Picture 306" descr="A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16000" y="4700588"/>
            <a:ext cx="2143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507" name="Line 307"/>
          <p:cNvSpPr>
            <a:spLocks noChangeShapeType="1"/>
          </p:cNvSpPr>
          <p:nvPr/>
        </p:nvSpPr>
        <p:spPr bwMode="auto">
          <a:xfrm flipH="1">
            <a:off x="3783013" y="4454525"/>
            <a:ext cx="158750" cy="36036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508" name="Line 308"/>
          <p:cNvSpPr>
            <a:spLocks noChangeShapeType="1"/>
          </p:cNvSpPr>
          <p:nvPr/>
        </p:nvSpPr>
        <p:spPr bwMode="auto">
          <a:xfrm>
            <a:off x="4105275" y="4433888"/>
            <a:ext cx="193675" cy="3810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79509" name="Group 309"/>
          <p:cNvGrpSpPr>
            <a:grpSpLocks noChangeAspect="1"/>
          </p:cNvGrpSpPr>
          <p:nvPr/>
        </p:nvGrpSpPr>
        <p:grpSpPr bwMode="auto">
          <a:xfrm>
            <a:off x="3848100" y="4325938"/>
            <a:ext cx="322263" cy="260350"/>
            <a:chOff x="376" y="451"/>
            <a:chExt cx="624" cy="451"/>
          </a:xfrm>
        </p:grpSpPr>
        <p:sp>
          <p:nvSpPr>
            <p:cNvPr id="179510" name="AutoShape 310"/>
            <p:cNvSpPr>
              <a:spLocks noChangeAspect="1" noChangeArrowheads="1" noTextEdit="1"/>
            </p:cNvSpPr>
            <p:nvPr/>
          </p:nvSpPr>
          <p:spPr bwMode="auto">
            <a:xfrm>
              <a:off x="376" y="451"/>
              <a:ext cx="624"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511" name="Freeform 311"/>
            <p:cNvSpPr>
              <a:spLocks/>
            </p:cNvSpPr>
            <p:nvPr/>
          </p:nvSpPr>
          <p:spPr bwMode="auto">
            <a:xfrm>
              <a:off x="689" y="631"/>
              <a:ext cx="310" cy="272"/>
            </a:xfrm>
            <a:custGeom>
              <a:avLst/>
              <a:gdLst>
                <a:gd name="T0" fmla="*/ 310 w 310"/>
                <a:gd name="T1" fmla="*/ 0 h 272"/>
                <a:gd name="T2" fmla="*/ 310 w 310"/>
                <a:gd name="T3" fmla="*/ 92 h 272"/>
                <a:gd name="T4" fmla="*/ 0 w 310"/>
                <a:gd name="T5" fmla="*/ 272 h 272"/>
                <a:gd name="T6" fmla="*/ 0 w 310"/>
                <a:gd name="T7" fmla="*/ 180 h 272"/>
                <a:gd name="T8" fmla="*/ 310 w 310"/>
                <a:gd name="T9" fmla="*/ 0 h 272"/>
                <a:gd name="T10" fmla="*/ 310 w 310"/>
                <a:gd name="T11" fmla="*/ 0 h 272"/>
                <a:gd name="T12" fmla="*/ 310 w 310"/>
                <a:gd name="T13" fmla="*/ 0 h 272"/>
                <a:gd name="T14" fmla="*/ 0 60000 65536"/>
                <a:gd name="T15" fmla="*/ 0 60000 65536"/>
                <a:gd name="T16" fmla="*/ 0 60000 65536"/>
                <a:gd name="T17" fmla="*/ 0 60000 65536"/>
                <a:gd name="T18" fmla="*/ 0 60000 65536"/>
                <a:gd name="T19" fmla="*/ 0 60000 65536"/>
                <a:gd name="T20" fmla="*/ 0 60000 65536"/>
                <a:gd name="T21" fmla="*/ 0 w 310"/>
                <a:gd name="T22" fmla="*/ 0 h 272"/>
                <a:gd name="T23" fmla="*/ 310 w 310"/>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2">
                  <a:moveTo>
                    <a:pt x="310" y="0"/>
                  </a:moveTo>
                  <a:lnTo>
                    <a:pt x="310" y="92"/>
                  </a:lnTo>
                  <a:lnTo>
                    <a:pt x="0" y="272"/>
                  </a:lnTo>
                  <a:lnTo>
                    <a:pt x="0" y="180"/>
                  </a:lnTo>
                  <a:lnTo>
                    <a:pt x="310" y="0"/>
                  </a:ln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2" name="Freeform 312"/>
            <p:cNvSpPr>
              <a:spLocks/>
            </p:cNvSpPr>
            <p:nvPr/>
          </p:nvSpPr>
          <p:spPr bwMode="auto">
            <a:xfrm>
              <a:off x="377" y="631"/>
              <a:ext cx="312" cy="272"/>
            </a:xfrm>
            <a:custGeom>
              <a:avLst/>
              <a:gdLst>
                <a:gd name="T0" fmla="*/ 312 w 312"/>
                <a:gd name="T1" fmla="*/ 180 h 272"/>
                <a:gd name="T2" fmla="*/ 312 w 312"/>
                <a:gd name="T3" fmla="*/ 272 h 272"/>
                <a:gd name="T4" fmla="*/ 0 w 312"/>
                <a:gd name="T5" fmla="*/ 92 h 272"/>
                <a:gd name="T6" fmla="*/ 0 w 312"/>
                <a:gd name="T7" fmla="*/ 0 h 272"/>
                <a:gd name="T8" fmla="*/ 312 w 312"/>
                <a:gd name="T9" fmla="*/ 180 h 272"/>
                <a:gd name="T10" fmla="*/ 312 w 312"/>
                <a:gd name="T11" fmla="*/ 180 h 272"/>
                <a:gd name="T12" fmla="*/ 312 w 312"/>
                <a:gd name="T13" fmla="*/ 180 h 272"/>
                <a:gd name="T14" fmla="*/ 0 60000 65536"/>
                <a:gd name="T15" fmla="*/ 0 60000 65536"/>
                <a:gd name="T16" fmla="*/ 0 60000 65536"/>
                <a:gd name="T17" fmla="*/ 0 60000 65536"/>
                <a:gd name="T18" fmla="*/ 0 60000 65536"/>
                <a:gd name="T19" fmla="*/ 0 60000 65536"/>
                <a:gd name="T20" fmla="*/ 0 60000 65536"/>
                <a:gd name="T21" fmla="*/ 0 w 312"/>
                <a:gd name="T22" fmla="*/ 0 h 272"/>
                <a:gd name="T23" fmla="*/ 312 w 312"/>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 h="272">
                  <a:moveTo>
                    <a:pt x="312" y="180"/>
                  </a:moveTo>
                  <a:lnTo>
                    <a:pt x="312" y="272"/>
                  </a:lnTo>
                  <a:lnTo>
                    <a:pt x="0" y="92"/>
                  </a:lnTo>
                  <a:lnTo>
                    <a:pt x="0" y="0"/>
                  </a:lnTo>
                  <a:lnTo>
                    <a:pt x="312" y="180"/>
                  </a:ln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3" name="Freeform 313"/>
            <p:cNvSpPr>
              <a:spLocks/>
            </p:cNvSpPr>
            <p:nvPr/>
          </p:nvSpPr>
          <p:spPr bwMode="auto">
            <a:xfrm>
              <a:off x="377" y="451"/>
              <a:ext cx="622" cy="360"/>
            </a:xfrm>
            <a:custGeom>
              <a:avLst/>
              <a:gdLst>
                <a:gd name="T0" fmla="*/ 622 w 622"/>
                <a:gd name="T1" fmla="*/ 180 h 360"/>
                <a:gd name="T2" fmla="*/ 312 w 622"/>
                <a:gd name="T3" fmla="*/ 360 h 360"/>
                <a:gd name="T4" fmla="*/ 0 w 622"/>
                <a:gd name="T5" fmla="*/ 180 h 360"/>
                <a:gd name="T6" fmla="*/ 310 w 622"/>
                <a:gd name="T7" fmla="*/ 0 h 360"/>
                <a:gd name="T8" fmla="*/ 622 w 622"/>
                <a:gd name="T9" fmla="*/ 180 h 360"/>
                <a:gd name="T10" fmla="*/ 622 w 622"/>
                <a:gd name="T11" fmla="*/ 180 h 360"/>
                <a:gd name="T12" fmla="*/ 622 w 622"/>
                <a:gd name="T13" fmla="*/ 180 h 360"/>
                <a:gd name="T14" fmla="*/ 0 60000 65536"/>
                <a:gd name="T15" fmla="*/ 0 60000 65536"/>
                <a:gd name="T16" fmla="*/ 0 60000 65536"/>
                <a:gd name="T17" fmla="*/ 0 60000 65536"/>
                <a:gd name="T18" fmla="*/ 0 60000 65536"/>
                <a:gd name="T19" fmla="*/ 0 60000 65536"/>
                <a:gd name="T20" fmla="*/ 0 60000 65536"/>
                <a:gd name="T21" fmla="*/ 0 w 622"/>
                <a:gd name="T22" fmla="*/ 0 h 360"/>
                <a:gd name="T23" fmla="*/ 622 w 622"/>
                <a:gd name="T24" fmla="*/ 360 h 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2" h="360">
                  <a:moveTo>
                    <a:pt x="622" y="180"/>
                  </a:moveTo>
                  <a:lnTo>
                    <a:pt x="312" y="360"/>
                  </a:lnTo>
                  <a:lnTo>
                    <a:pt x="0" y="180"/>
                  </a:lnTo>
                  <a:lnTo>
                    <a:pt x="310" y="0"/>
                  </a:lnTo>
                  <a:lnTo>
                    <a:pt x="622" y="18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4" name="Freeform 314"/>
            <p:cNvSpPr>
              <a:spLocks/>
            </p:cNvSpPr>
            <p:nvPr/>
          </p:nvSpPr>
          <p:spPr bwMode="auto">
            <a:xfrm>
              <a:off x="493" y="496"/>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5" name="Freeform 315"/>
            <p:cNvSpPr>
              <a:spLocks/>
            </p:cNvSpPr>
            <p:nvPr/>
          </p:nvSpPr>
          <p:spPr bwMode="auto">
            <a:xfrm>
              <a:off x="493" y="488"/>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516" name="Group 316"/>
          <p:cNvGrpSpPr>
            <a:grpSpLocks noChangeAspect="1"/>
          </p:cNvGrpSpPr>
          <p:nvPr/>
        </p:nvGrpSpPr>
        <p:grpSpPr bwMode="auto">
          <a:xfrm>
            <a:off x="3687763" y="4738688"/>
            <a:ext cx="223837" cy="184150"/>
            <a:chOff x="336" y="2225"/>
            <a:chExt cx="637" cy="463"/>
          </a:xfrm>
        </p:grpSpPr>
        <p:sp>
          <p:nvSpPr>
            <p:cNvPr id="179517" name="AutoShape 317"/>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518" name="Freeform 318"/>
            <p:cNvSpPr>
              <a:spLocks/>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9" name="Freeform 319"/>
            <p:cNvSpPr>
              <a:spLocks/>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0" name="Freeform 320"/>
            <p:cNvSpPr>
              <a:spLocks/>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1" name="Freeform 321"/>
            <p:cNvSpPr>
              <a:spLocks/>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2" name="Freeform 322"/>
            <p:cNvSpPr>
              <a:spLocks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3" name="Freeform 323"/>
            <p:cNvSpPr>
              <a:spLocks/>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4" name="Freeform 324"/>
            <p:cNvSpPr>
              <a:spLocks/>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5" name="Freeform 325"/>
            <p:cNvSpPr>
              <a:spLocks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6" name="Freeform 326"/>
            <p:cNvSpPr>
              <a:spLocks/>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7" name="Freeform 327"/>
            <p:cNvSpPr>
              <a:spLocks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8" name="Freeform 328"/>
            <p:cNvSpPr>
              <a:spLocks/>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9" name="Freeform 329"/>
            <p:cNvSpPr>
              <a:spLocks/>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0" name="Freeform 330"/>
            <p:cNvSpPr>
              <a:spLocks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1" name="Freeform 331"/>
            <p:cNvSpPr>
              <a:spLocks/>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2" name="Freeform 332"/>
            <p:cNvSpPr>
              <a:spLocks/>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3" name="Freeform 333"/>
            <p:cNvSpPr>
              <a:spLocks/>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4" name="Rectangle 334"/>
            <p:cNvSpPr>
              <a:spLocks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5" name="Freeform 335"/>
            <p:cNvSpPr>
              <a:spLocks/>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6" name="Rectangle 336"/>
            <p:cNvSpPr>
              <a:spLocks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7" name="Freeform 337"/>
            <p:cNvSpPr>
              <a:spLocks/>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8" name="Rectangle 338"/>
            <p:cNvSpPr>
              <a:spLocks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9" name="Freeform 339"/>
            <p:cNvSpPr>
              <a:spLocks/>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0" name="Rectangle 340"/>
            <p:cNvSpPr>
              <a:spLocks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1" name="Freeform 341"/>
            <p:cNvSpPr>
              <a:spLocks/>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2" name="Rectangle 342"/>
            <p:cNvSpPr>
              <a:spLocks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3" name="Rectangle 343"/>
            <p:cNvSpPr>
              <a:spLocks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4" name="Freeform 344"/>
            <p:cNvSpPr>
              <a:spLocks/>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5" name="Freeform 345"/>
            <p:cNvSpPr>
              <a:spLocks/>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546" name="Group 346"/>
          <p:cNvGrpSpPr>
            <a:grpSpLocks noChangeAspect="1"/>
          </p:cNvGrpSpPr>
          <p:nvPr/>
        </p:nvGrpSpPr>
        <p:grpSpPr bwMode="auto">
          <a:xfrm>
            <a:off x="4183063" y="4743450"/>
            <a:ext cx="223837" cy="184150"/>
            <a:chOff x="336" y="2225"/>
            <a:chExt cx="637" cy="463"/>
          </a:xfrm>
        </p:grpSpPr>
        <p:sp>
          <p:nvSpPr>
            <p:cNvPr id="179547" name="AutoShape 347"/>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548" name="Freeform 348"/>
            <p:cNvSpPr>
              <a:spLocks/>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9" name="Freeform 349"/>
            <p:cNvSpPr>
              <a:spLocks/>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0" name="Freeform 350"/>
            <p:cNvSpPr>
              <a:spLocks/>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1" name="Freeform 351"/>
            <p:cNvSpPr>
              <a:spLocks/>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2" name="Freeform 352"/>
            <p:cNvSpPr>
              <a:spLocks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3" name="Freeform 353"/>
            <p:cNvSpPr>
              <a:spLocks/>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4" name="Freeform 354"/>
            <p:cNvSpPr>
              <a:spLocks/>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5" name="Freeform 355"/>
            <p:cNvSpPr>
              <a:spLocks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6" name="Freeform 356"/>
            <p:cNvSpPr>
              <a:spLocks/>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7" name="Freeform 357"/>
            <p:cNvSpPr>
              <a:spLocks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8" name="Freeform 358"/>
            <p:cNvSpPr>
              <a:spLocks/>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9" name="Freeform 359"/>
            <p:cNvSpPr>
              <a:spLocks/>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0" name="Freeform 360"/>
            <p:cNvSpPr>
              <a:spLocks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1" name="Freeform 361"/>
            <p:cNvSpPr>
              <a:spLocks/>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2" name="Freeform 362"/>
            <p:cNvSpPr>
              <a:spLocks/>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3" name="Freeform 363"/>
            <p:cNvSpPr>
              <a:spLocks/>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4" name="Rectangle 364"/>
            <p:cNvSpPr>
              <a:spLocks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5" name="Freeform 365"/>
            <p:cNvSpPr>
              <a:spLocks/>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6" name="Rectangle 366"/>
            <p:cNvSpPr>
              <a:spLocks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7" name="Freeform 367"/>
            <p:cNvSpPr>
              <a:spLocks/>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8" name="Rectangle 368"/>
            <p:cNvSpPr>
              <a:spLocks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9" name="Freeform 369"/>
            <p:cNvSpPr>
              <a:spLocks/>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0" name="Rectangle 370"/>
            <p:cNvSpPr>
              <a:spLocks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1" name="Freeform 371"/>
            <p:cNvSpPr>
              <a:spLocks/>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2" name="Rectangle 372"/>
            <p:cNvSpPr>
              <a:spLocks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3" name="Rectangle 373"/>
            <p:cNvSpPr>
              <a:spLocks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4" name="Freeform 374"/>
            <p:cNvSpPr>
              <a:spLocks/>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5" name="Freeform 375"/>
            <p:cNvSpPr>
              <a:spLocks/>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79576" name="Text Box 324"/>
          <p:cNvSpPr txBox="1">
            <a:spLocks noChangeAspect="1" noChangeArrowheads="1"/>
          </p:cNvSpPr>
          <p:nvPr/>
        </p:nvSpPr>
        <p:spPr bwMode="auto">
          <a:xfrm>
            <a:off x="3136900" y="1309688"/>
            <a:ext cx="11826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数据中心区</a:t>
            </a:r>
          </a:p>
        </p:txBody>
      </p:sp>
      <p:grpSp>
        <p:nvGrpSpPr>
          <p:cNvPr id="179577" name="Group 377"/>
          <p:cNvGrpSpPr>
            <a:grpSpLocks/>
          </p:cNvGrpSpPr>
          <p:nvPr/>
        </p:nvGrpSpPr>
        <p:grpSpPr bwMode="auto">
          <a:xfrm>
            <a:off x="493713" y="2224088"/>
            <a:ext cx="1611312" cy="381000"/>
            <a:chOff x="637" y="1296"/>
            <a:chExt cx="1198" cy="240"/>
          </a:xfrm>
        </p:grpSpPr>
        <p:pic>
          <p:nvPicPr>
            <p:cNvPr id="179578" name="Picture 378" descr="VPN管理系统"/>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40" y="129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79" name="Picture 379" descr="imc"/>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 y="1309"/>
              <a:ext cx="17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80" name="Picture 380" descr="EAD"/>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6" y="1296"/>
              <a:ext cx="19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81" name="Picture 381" descr="ia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00" y="1296"/>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82" name="Picture 382" descr="nta"/>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8" y="1296"/>
              <a:ext cx="24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83" name="Picture 383" descr="uba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97" y="1298"/>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584" name="Group 384"/>
          <p:cNvGrpSpPr>
            <a:grpSpLocks/>
          </p:cNvGrpSpPr>
          <p:nvPr/>
        </p:nvGrpSpPr>
        <p:grpSpPr bwMode="auto">
          <a:xfrm>
            <a:off x="1587500" y="2986088"/>
            <a:ext cx="230188" cy="304800"/>
            <a:chOff x="2244" y="3532"/>
            <a:chExt cx="171" cy="192"/>
          </a:xfrm>
        </p:grpSpPr>
        <p:grpSp>
          <p:nvGrpSpPr>
            <p:cNvPr id="179585" name="Group 36"/>
            <p:cNvGrpSpPr>
              <a:grpSpLocks noChangeAspect="1"/>
            </p:cNvGrpSpPr>
            <p:nvPr/>
          </p:nvGrpSpPr>
          <p:grpSpPr bwMode="auto">
            <a:xfrm>
              <a:off x="2256" y="3552"/>
              <a:ext cx="159" cy="158"/>
              <a:chOff x="1596" y="1152"/>
              <a:chExt cx="518" cy="516"/>
            </a:xfrm>
          </p:grpSpPr>
          <p:sp>
            <p:nvSpPr>
              <p:cNvPr id="17958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58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1</a:t>
              </a:r>
            </a:p>
          </p:txBody>
        </p:sp>
      </p:grpSp>
      <p:grpSp>
        <p:nvGrpSpPr>
          <p:cNvPr id="179589" name="Group 389"/>
          <p:cNvGrpSpPr>
            <a:grpSpLocks/>
          </p:cNvGrpSpPr>
          <p:nvPr/>
        </p:nvGrpSpPr>
        <p:grpSpPr bwMode="auto">
          <a:xfrm>
            <a:off x="1587500" y="3671888"/>
            <a:ext cx="230188" cy="304800"/>
            <a:chOff x="2244" y="3532"/>
            <a:chExt cx="171" cy="192"/>
          </a:xfrm>
        </p:grpSpPr>
        <p:grpSp>
          <p:nvGrpSpPr>
            <p:cNvPr id="179590" name="Group 36"/>
            <p:cNvGrpSpPr>
              <a:grpSpLocks noChangeAspect="1"/>
            </p:cNvGrpSpPr>
            <p:nvPr/>
          </p:nvGrpSpPr>
          <p:grpSpPr bwMode="auto">
            <a:xfrm>
              <a:off x="2256" y="3552"/>
              <a:ext cx="159" cy="158"/>
              <a:chOff x="1596" y="1152"/>
              <a:chExt cx="518" cy="516"/>
            </a:xfrm>
          </p:grpSpPr>
          <p:sp>
            <p:nvSpPr>
              <p:cNvPr id="179591"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592"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2</a:t>
              </a:r>
            </a:p>
          </p:txBody>
        </p:sp>
      </p:grpSp>
      <p:grpSp>
        <p:nvGrpSpPr>
          <p:cNvPr id="179594" name="Group 394"/>
          <p:cNvGrpSpPr>
            <a:grpSpLocks/>
          </p:cNvGrpSpPr>
          <p:nvPr/>
        </p:nvGrpSpPr>
        <p:grpSpPr bwMode="auto">
          <a:xfrm>
            <a:off x="1422400" y="4967288"/>
            <a:ext cx="230188" cy="304800"/>
            <a:chOff x="2244" y="3532"/>
            <a:chExt cx="171" cy="192"/>
          </a:xfrm>
        </p:grpSpPr>
        <p:grpSp>
          <p:nvGrpSpPr>
            <p:cNvPr id="179595" name="Group 36"/>
            <p:cNvGrpSpPr>
              <a:grpSpLocks noChangeAspect="1"/>
            </p:cNvGrpSpPr>
            <p:nvPr/>
          </p:nvGrpSpPr>
          <p:grpSpPr bwMode="auto">
            <a:xfrm>
              <a:off x="2256" y="3552"/>
              <a:ext cx="159" cy="158"/>
              <a:chOff x="1596" y="1152"/>
              <a:chExt cx="518" cy="516"/>
            </a:xfrm>
          </p:grpSpPr>
          <p:sp>
            <p:nvSpPr>
              <p:cNvPr id="17959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59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5</a:t>
              </a:r>
            </a:p>
          </p:txBody>
        </p:sp>
      </p:grpSp>
      <p:grpSp>
        <p:nvGrpSpPr>
          <p:cNvPr id="179599" name="Group 399"/>
          <p:cNvGrpSpPr>
            <a:grpSpLocks/>
          </p:cNvGrpSpPr>
          <p:nvPr/>
        </p:nvGrpSpPr>
        <p:grpSpPr bwMode="auto">
          <a:xfrm>
            <a:off x="325438" y="4967288"/>
            <a:ext cx="230187" cy="304800"/>
            <a:chOff x="2244" y="3532"/>
            <a:chExt cx="171" cy="192"/>
          </a:xfrm>
        </p:grpSpPr>
        <p:grpSp>
          <p:nvGrpSpPr>
            <p:cNvPr id="179600" name="Group 36"/>
            <p:cNvGrpSpPr>
              <a:grpSpLocks noChangeAspect="1"/>
            </p:cNvGrpSpPr>
            <p:nvPr/>
          </p:nvGrpSpPr>
          <p:grpSpPr bwMode="auto">
            <a:xfrm>
              <a:off x="2256" y="3552"/>
              <a:ext cx="159" cy="158"/>
              <a:chOff x="1596" y="1152"/>
              <a:chExt cx="518" cy="516"/>
            </a:xfrm>
          </p:grpSpPr>
          <p:sp>
            <p:nvSpPr>
              <p:cNvPr id="179601"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02"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5</a:t>
              </a:r>
            </a:p>
          </p:txBody>
        </p:sp>
      </p:grpSp>
      <p:grpSp>
        <p:nvGrpSpPr>
          <p:cNvPr id="179604" name="Group 404"/>
          <p:cNvGrpSpPr>
            <a:grpSpLocks/>
          </p:cNvGrpSpPr>
          <p:nvPr/>
        </p:nvGrpSpPr>
        <p:grpSpPr bwMode="auto">
          <a:xfrm>
            <a:off x="1422400" y="4276725"/>
            <a:ext cx="230188" cy="304800"/>
            <a:chOff x="2244" y="3532"/>
            <a:chExt cx="171" cy="192"/>
          </a:xfrm>
        </p:grpSpPr>
        <p:grpSp>
          <p:nvGrpSpPr>
            <p:cNvPr id="179605" name="Group 36"/>
            <p:cNvGrpSpPr>
              <a:grpSpLocks noChangeAspect="1"/>
            </p:cNvGrpSpPr>
            <p:nvPr/>
          </p:nvGrpSpPr>
          <p:grpSpPr bwMode="auto">
            <a:xfrm>
              <a:off x="2256" y="3552"/>
              <a:ext cx="159" cy="158"/>
              <a:chOff x="1596" y="1152"/>
              <a:chExt cx="518" cy="516"/>
            </a:xfrm>
          </p:grpSpPr>
          <p:sp>
            <p:nvSpPr>
              <p:cNvPr id="17960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0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grpSp>
        <p:nvGrpSpPr>
          <p:cNvPr id="179609" name="Group 414"/>
          <p:cNvGrpSpPr>
            <a:grpSpLocks/>
          </p:cNvGrpSpPr>
          <p:nvPr/>
        </p:nvGrpSpPr>
        <p:grpSpPr bwMode="auto">
          <a:xfrm>
            <a:off x="325438" y="4205288"/>
            <a:ext cx="230187" cy="304800"/>
            <a:chOff x="2244" y="3532"/>
            <a:chExt cx="171" cy="192"/>
          </a:xfrm>
        </p:grpSpPr>
        <p:grpSp>
          <p:nvGrpSpPr>
            <p:cNvPr id="179610" name="Group 36"/>
            <p:cNvGrpSpPr>
              <a:grpSpLocks noChangeAspect="1"/>
            </p:cNvGrpSpPr>
            <p:nvPr/>
          </p:nvGrpSpPr>
          <p:grpSpPr bwMode="auto">
            <a:xfrm>
              <a:off x="2256" y="3552"/>
              <a:ext cx="159" cy="158"/>
              <a:chOff x="1596" y="1152"/>
              <a:chExt cx="518" cy="516"/>
            </a:xfrm>
          </p:grpSpPr>
          <p:sp>
            <p:nvSpPr>
              <p:cNvPr id="179611"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12"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2</a:t>
              </a:r>
            </a:p>
          </p:txBody>
        </p:sp>
      </p:grpSp>
      <p:grpSp>
        <p:nvGrpSpPr>
          <p:cNvPr id="179614" name="Group 419"/>
          <p:cNvGrpSpPr>
            <a:grpSpLocks/>
          </p:cNvGrpSpPr>
          <p:nvPr/>
        </p:nvGrpSpPr>
        <p:grpSpPr bwMode="auto">
          <a:xfrm>
            <a:off x="361950" y="1919288"/>
            <a:ext cx="230188" cy="304800"/>
            <a:chOff x="2244" y="3532"/>
            <a:chExt cx="171" cy="192"/>
          </a:xfrm>
        </p:grpSpPr>
        <p:grpSp>
          <p:nvGrpSpPr>
            <p:cNvPr id="179615" name="Group 36"/>
            <p:cNvGrpSpPr>
              <a:grpSpLocks noChangeAspect="1"/>
            </p:cNvGrpSpPr>
            <p:nvPr/>
          </p:nvGrpSpPr>
          <p:grpSpPr bwMode="auto">
            <a:xfrm>
              <a:off x="2256" y="3552"/>
              <a:ext cx="159" cy="158"/>
              <a:chOff x="1596" y="1152"/>
              <a:chExt cx="518" cy="516"/>
            </a:xfrm>
          </p:grpSpPr>
          <p:sp>
            <p:nvSpPr>
              <p:cNvPr id="17961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1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7</a:t>
              </a:r>
            </a:p>
          </p:txBody>
        </p:sp>
      </p:grpSp>
      <p:grpSp>
        <p:nvGrpSpPr>
          <p:cNvPr id="179619" name="Group 424"/>
          <p:cNvGrpSpPr>
            <a:grpSpLocks/>
          </p:cNvGrpSpPr>
          <p:nvPr/>
        </p:nvGrpSpPr>
        <p:grpSpPr bwMode="auto">
          <a:xfrm>
            <a:off x="2906713" y="2300288"/>
            <a:ext cx="230187" cy="304800"/>
            <a:chOff x="2244" y="3532"/>
            <a:chExt cx="171" cy="192"/>
          </a:xfrm>
        </p:grpSpPr>
        <p:grpSp>
          <p:nvGrpSpPr>
            <p:cNvPr id="179620" name="Group 36"/>
            <p:cNvGrpSpPr>
              <a:grpSpLocks noChangeAspect="1"/>
            </p:cNvGrpSpPr>
            <p:nvPr/>
          </p:nvGrpSpPr>
          <p:grpSpPr bwMode="auto">
            <a:xfrm>
              <a:off x="2256" y="3552"/>
              <a:ext cx="159" cy="158"/>
              <a:chOff x="1596" y="1152"/>
              <a:chExt cx="518" cy="516"/>
            </a:xfrm>
          </p:grpSpPr>
          <p:sp>
            <p:nvSpPr>
              <p:cNvPr id="179621"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22"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3</a:t>
              </a:r>
            </a:p>
          </p:txBody>
        </p:sp>
      </p:grpSp>
      <p:grpSp>
        <p:nvGrpSpPr>
          <p:cNvPr id="179624" name="Group 429"/>
          <p:cNvGrpSpPr>
            <a:grpSpLocks/>
          </p:cNvGrpSpPr>
          <p:nvPr/>
        </p:nvGrpSpPr>
        <p:grpSpPr bwMode="auto">
          <a:xfrm>
            <a:off x="1422400" y="5272088"/>
            <a:ext cx="230188" cy="304800"/>
            <a:chOff x="2244" y="3532"/>
            <a:chExt cx="171" cy="192"/>
          </a:xfrm>
        </p:grpSpPr>
        <p:grpSp>
          <p:nvGrpSpPr>
            <p:cNvPr id="179625" name="Group 36"/>
            <p:cNvGrpSpPr>
              <a:grpSpLocks noChangeAspect="1"/>
            </p:cNvGrpSpPr>
            <p:nvPr/>
          </p:nvGrpSpPr>
          <p:grpSpPr bwMode="auto">
            <a:xfrm>
              <a:off x="2256" y="3552"/>
              <a:ext cx="159" cy="158"/>
              <a:chOff x="1596" y="1152"/>
              <a:chExt cx="518" cy="516"/>
            </a:xfrm>
          </p:grpSpPr>
          <p:sp>
            <p:nvSpPr>
              <p:cNvPr id="17962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2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6</a:t>
              </a:r>
            </a:p>
          </p:txBody>
        </p:sp>
      </p:grpSp>
      <p:sp>
        <p:nvSpPr>
          <p:cNvPr id="179629" name="Line 434"/>
          <p:cNvSpPr>
            <a:spLocks noChangeShapeType="1"/>
          </p:cNvSpPr>
          <p:nvPr/>
        </p:nvSpPr>
        <p:spPr bwMode="auto">
          <a:xfrm>
            <a:off x="2620963" y="3824288"/>
            <a:ext cx="1420812"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0" name="Line 435"/>
          <p:cNvSpPr>
            <a:spLocks noChangeShapeType="1"/>
          </p:cNvSpPr>
          <p:nvPr/>
        </p:nvSpPr>
        <p:spPr bwMode="auto">
          <a:xfrm flipH="1">
            <a:off x="1974850" y="3824288"/>
            <a:ext cx="193675"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1" name="Line 436"/>
          <p:cNvSpPr>
            <a:spLocks noChangeShapeType="1"/>
          </p:cNvSpPr>
          <p:nvPr/>
        </p:nvSpPr>
        <p:spPr bwMode="auto">
          <a:xfrm flipV="1">
            <a:off x="877888" y="3824288"/>
            <a:ext cx="1227137"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2" name="Oval 437"/>
          <p:cNvSpPr>
            <a:spLocks noChangeArrowheads="1"/>
          </p:cNvSpPr>
          <p:nvPr/>
        </p:nvSpPr>
        <p:spPr bwMode="auto">
          <a:xfrm rot="1800000">
            <a:off x="2039938" y="4022725"/>
            <a:ext cx="157162" cy="93663"/>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633" name="Line 438"/>
          <p:cNvSpPr>
            <a:spLocks noChangeShapeType="1"/>
          </p:cNvSpPr>
          <p:nvPr/>
        </p:nvSpPr>
        <p:spPr bwMode="auto">
          <a:xfrm flipH="1">
            <a:off x="2039938" y="3824288"/>
            <a:ext cx="193675"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4" name="Line 439"/>
          <p:cNvSpPr>
            <a:spLocks noChangeShapeType="1"/>
          </p:cNvSpPr>
          <p:nvPr/>
        </p:nvSpPr>
        <p:spPr bwMode="auto">
          <a:xfrm>
            <a:off x="2555875" y="3824288"/>
            <a:ext cx="193675"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5" name="Line 440"/>
          <p:cNvSpPr>
            <a:spLocks noChangeShapeType="1"/>
          </p:cNvSpPr>
          <p:nvPr/>
        </p:nvSpPr>
        <p:spPr bwMode="auto">
          <a:xfrm>
            <a:off x="2620963" y="3824288"/>
            <a:ext cx="193675"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6" name="Oval 441"/>
          <p:cNvSpPr>
            <a:spLocks noChangeArrowheads="1"/>
          </p:cNvSpPr>
          <p:nvPr/>
        </p:nvSpPr>
        <p:spPr bwMode="auto">
          <a:xfrm rot="-1800000">
            <a:off x="2592388" y="3976688"/>
            <a:ext cx="157162" cy="9366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637" name="Line 442"/>
          <p:cNvSpPr>
            <a:spLocks noChangeShapeType="1"/>
          </p:cNvSpPr>
          <p:nvPr/>
        </p:nvSpPr>
        <p:spPr bwMode="auto">
          <a:xfrm flipH="1">
            <a:off x="2555875" y="2528888"/>
            <a:ext cx="1098550" cy="6096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8" name="Oval 443"/>
          <p:cNvSpPr>
            <a:spLocks noChangeArrowheads="1"/>
          </p:cNvSpPr>
          <p:nvPr/>
        </p:nvSpPr>
        <p:spPr bwMode="auto">
          <a:xfrm rot="3600000">
            <a:off x="3186907" y="2747169"/>
            <a:ext cx="185737" cy="79375"/>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639" name="Line 444"/>
          <p:cNvSpPr>
            <a:spLocks noChangeShapeType="1"/>
          </p:cNvSpPr>
          <p:nvPr/>
        </p:nvSpPr>
        <p:spPr bwMode="auto">
          <a:xfrm flipH="1">
            <a:off x="2749550" y="2528888"/>
            <a:ext cx="1033463" cy="6096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79640" name="Group 445"/>
          <p:cNvGrpSpPr>
            <a:grpSpLocks noChangeAspect="1"/>
          </p:cNvGrpSpPr>
          <p:nvPr/>
        </p:nvGrpSpPr>
        <p:grpSpPr bwMode="auto">
          <a:xfrm>
            <a:off x="3381375" y="2376488"/>
            <a:ext cx="660400" cy="244475"/>
            <a:chOff x="1077" y="1037"/>
            <a:chExt cx="1038" cy="712"/>
          </a:xfrm>
        </p:grpSpPr>
        <p:grpSp>
          <p:nvGrpSpPr>
            <p:cNvPr id="179641" name="Group 446"/>
            <p:cNvGrpSpPr>
              <a:grpSpLocks noChangeAspect="1"/>
            </p:cNvGrpSpPr>
            <p:nvPr/>
          </p:nvGrpSpPr>
          <p:grpSpPr bwMode="auto">
            <a:xfrm>
              <a:off x="1077" y="1037"/>
              <a:ext cx="1038" cy="712"/>
              <a:chOff x="4263" y="2364"/>
              <a:chExt cx="930" cy="1043"/>
            </a:xfrm>
          </p:grpSpPr>
          <p:grpSp>
            <p:nvGrpSpPr>
              <p:cNvPr id="179642" name="Group 447"/>
              <p:cNvGrpSpPr>
                <a:grpSpLocks noChangeAspect="1"/>
              </p:cNvGrpSpPr>
              <p:nvPr/>
            </p:nvGrpSpPr>
            <p:grpSpPr bwMode="auto">
              <a:xfrm>
                <a:off x="4263" y="2387"/>
                <a:ext cx="903" cy="1018"/>
                <a:chOff x="1383" y="460"/>
                <a:chExt cx="744" cy="924"/>
              </a:xfrm>
            </p:grpSpPr>
            <p:pic>
              <p:nvPicPr>
                <p:cNvPr id="179643" name="Picture 448"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44" name="Picture 449"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645" name="Freeform 450"/>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646" name="Group 451"/>
            <p:cNvGrpSpPr>
              <a:grpSpLocks noChangeAspect="1"/>
            </p:cNvGrpSpPr>
            <p:nvPr/>
          </p:nvGrpSpPr>
          <p:grpSpPr bwMode="auto">
            <a:xfrm>
              <a:off x="1105" y="1123"/>
              <a:ext cx="471" cy="513"/>
              <a:chOff x="363" y="2396"/>
              <a:chExt cx="929" cy="1170"/>
            </a:xfrm>
          </p:grpSpPr>
          <p:pic>
            <p:nvPicPr>
              <p:cNvPr id="179647" name="Picture 452" descr="中继器"/>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48" name="Picture 453" descr="通用交换机"/>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649" name="Group 454"/>
            <p:cNvGrpSpPr>
              <a:grpSpLocks noChangeAspect="1"/>
            </p:cNvGrpSpPr>
            <p:nvPr/>
          </p:nvGrpSpPr>
          <p:grpSpPr bwMode="auto">
            <a:xfrm>
              <a:off x="1590" y="1151"/>
              <a:ext cx="471" cy="514"/>
              <a:chOff x="363" y="2396"/>
              <a:chExt cx="929" cy="1170"/>
            </a:xfrm>
          </p:grpSpPr>
          <p:pic>
            <p:nvPicPr>
              <p:cNvPr id="179650" name="Picture 455" descr="中继器"/>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51" name="Picture 456" descr="通用交换机"/>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9652" name="Rectangle 457"/>
          <p:cNvSpPr>
            <a:spLocks noChangeArrowheads="1"/>
          </p:cNvSpPr>
          <p:nvPr/>
        </p:nvSpPr>
        <p:spPr bwMode="auto">
          <a:xfrm>
            <a:off x="4716463" y="1268413"/>
            <a:ext cx="4392612" cy="4854575"/>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30000"/>
              </a:lnSpc>
              <a:buClr>
                <a:srgbClr val="CC0000"/>
              </a:buClr>
              <a:buFont typeface="Wingdings" pitchFamily="2" charset="2"/>
              <a:buAutoNum type="arabicPlain"/>
            </a:pPr>
            <a:r>
              <a:rPr kumimoji="0" lang="en-US" altLang="zh-CN" sz="1600" b="1">
                <a:latin typeface="华文细黑" pitchFamily="2" charset="-122"/>
                <a:ea typeface="华文细黑" pitchFamily="2" charset="-122"/>
              </a:rPr>
              <a:t>4</a:t>
            </a:r>
            <a:r>
              <a:rPr kumimoji="0" lang="zh-CN" altLang="en-US" sz="1600" b="1">
                <a:latin typeface="华文细黑" pitchFamily="2" charset="-122"/>
                <a:ea typeface="华文细黑" pitchFamily="2" charset="-122"/>
              </a:rPr>
              <a:t>台</a:t>
            </a:r>
            <a:r>
              <a:rPr kumimoji="0" lang="en-US" altLang="zh-CN" sz="1600" b="1">
                <a:latin typeface="华文细黑" pitchFamily="2" charset="-122"/>
                <a:ea typeface="华文细黑" pitchFamily="2" charset="-122"/>
              </a:rPr>
              <a:t>S10500</a:t>
            </a:r>
            <a:r>
              <a:rPr kumimoji="0" lang="zh-CN" altLang="en-US" sz="1600" b="1">
                <a:latin typeface="华文细黑" pitchFamily="2" charset="-122"/>
                <a:ea typeface="华文细黑" pitchFamily="2" charset="-122"/>
              </a:rPr>
              <a:t>通过</a:t>
            </a:r>
            <a:r>
              <a:rPr kumimoji="0" lang="en-US" altLang="zh-CN" sz="1600" b="1">
                <a:latin typeface="华文细黑" pitchFamily="2" charset="-122"/>
                <a:ea typeface="华文细黑" pitchFamily="2" charset="-122"/>
              </a:rPr>
              <a:t>IRF2</a:t>
            </a:r>
            <a:r>
              <a:rPr kumimoji="0" lang="zh-CN" altLang="en-US" sz="1600" b="1">
                <a:latin typeface="华文细黑" pitchFamily="2" charset="-122"/>
                <a:ea typeface="华文细黑" pitchFamily="2" charset="-122"/>
              </a:rPr>
              <a:t>技术组建无阻塞园区网核心</a:t>
            </a:r>
          </a:p>
          <a:p>
            <a:pPr eaLnBrk="1" hangingPunct="1">
              <a:lnSpc>
                <a:spcPct val="130000"/>
              </a:lnSpc>
              <a:buClr>
                <a:srgbClr val="CC0000"/>
              </a:buClr>
              <a:buFont typeface="Wingdings" pitchFamily="2" charset="2"/>
              <a:buAutoNum type="arabicPlain"/>
            </a:pPr>
            <a:r>
              <a:rPr kumimoji="0" lang="en-US" altLang="zh-CN" sz="1600" b="1">
                <a:latin typeface="华文细黑" pitchFamily="2" charset="-122"/>
                <a:ea typeface="华文细黑" pitchFamily="2" charset="-122"/>
              </a:rPr>
              <a:t>S10500</a:t>
            </a:r>
            <a:r>
              <a:rPr kumimoji="0" lang="zh-CN" altLang="en-US" sz="1600" b="1">
                <a:latin typeface="华文细黑" pitchFamily="2" charset="-122"/>
                <a:ea typeface="华文细黑" pitchFamily="2" charset="-122"/>
              </a:rPr>
              <a:t>通过集成</a:t>
            </a:r>
            <a:r>
              <a:rPr kumimoji="0" lang="en-US" altLang="zh-CN" sz="1600" b="1">
                <a:latin typeface="华文细黑" pitchFamily="2" charset="-122"/>
                <a:ea typeface="华文细黑" pitchFamily="2" charset="-122"/>
              </a:rPr>
              <a:t>WLAN</a:t>
            </a:r>
            <a:r>
              <a:rPr kumimoji="0" lang="zh-CN" altLang="en-US" sz="1600" b="1">
                <a:latin typeface="华文细黑" pitchFamily="2" charset="-122"/>
                <a:ea typeface="华文细黑" pitchFamily="2" charset="-122"/>
              </a:rPr>
              <a:t>板卡，提供灵活接入方式</a:t>
            </a:r>
          </a:p>
          <a:p>
            <a:pPr eaLnBrk="1" hangingPunct="1">
              <a:lnSpc>
                <a:spcPct val="130000"/>
              </a:lnSpc>
              <a:buClr>
                <a:srgbClr val="CC0000"/>
              </a:buClr>
              <a:buFont typeface="Wingdings" pitchFamily="2" charset="2"/>
              <a:buAutoNum type="arabicPlain"/>
            </a:pPr>
            <a:r>
              <a:rPr kumimoji="0" lang="en-US" altLang="zh-CN" sz="1600" b="1">
                <a:latin typeface="华文细黑" pitchFamily="2" charset="-122"/>
                <a:ea typeface="华文细黑" pitchFamily="2" charset="-122"/>
              </a:rPr>
              <a:t>S10500</a:t>
            </a:r>
            <a:r>
              <a:rPr kumimoji="0" lang="zh-CN" altLang="en-US" sz="1600" b="1">
                <a:latin typeface="华文细黑" pitchFamily="2" charset="-122"/>
                <a:ea typeface="华文细黑" pitchFamily="2" charset="-122"/>
              </a:rPr>
              <a:t>通过集成应用安全和应用优化实现数据中心的业务汇聚，与</a:t>
            </a:r>
            <a:r>
              <a:rPr kumimoji="0" lang="en-US" altLang="zh-CN" sz="1600" b="1">
                <a:latin typeface="华文细黑" pitchFamily="2" charset="-122"/>
                <a:ea typeface="华文细黑" pitchFamily="2" charset="-122"/>
              </a:rPr>
              <a:t>S12500</a:t>
            </a:r>
            <a:r>
              <a:rPr kumimoji="0" lang="zh-CN" altLang="en-US" sz="1600" b="1">
                <a:latin typeface="华文细黑" pitchFamily="2" charset="-122"/>
                <a:ea typeface="华文细黑" pitchFamily="2" charset="-122"/>
              </a:rPr>
              <a:t>一起构建</a:t>
            </a:r>
            <a:r>
              <a:rPr kumimoji="0" lang="en-US" altLang="zh-CN" sz="1600" b="1">
                <a:latin typeface="华文细黑" pitchFamily="2" charset="-122"/>
                <a:ea typeface="华文细黑" pitchFamily="2" charset="-122"/>
              </a:rPr>
              <a:t>H3C</a:t>
            </a:r>
            <a:r>
              <a:rPr kumimoji="0" lang="zh-CN" altLang="en-US" sz="1600" b="1">
                <a:latin typeface="华文细黑" pitchFamily="2" charset="-122"/>
                <a:ea typeface="华文细黑" pitchFamily="2" charset="-122"/>
              </a:rPr>
              <a:t>数据解决方案</a:t>
            </a:r>
          </a:p>
          <a:p>
            <a:pPr eaLnBrk="1" hangingPunct="1">
              <a:lnSpc>
                <a:spcPct val="130000"/>
              </a:lnSpc>
              <a:buClr>
                <a:srgbClr val="CC0000"/>
              </a:buClr>
              <a:buFont typeface="Wingdings" pitchFamily="2" charset="2"/>
              <a:buAutoNum type="arabicPlain"/>
            </a:pPr>
            <a:r>
              <a:rPr kumimoji="0" lang="zh-CN" altLang="en-US" sz="1600" b="1">
                <a:latin typeface="华文细黑" pitchFamily="2" charset="-122"/>
                <a:ea typeface="华文细黑" pitchFamily="2" charset="-122"/>
              </a:rPr>
              <a:t>整网通过</a:t>
            </a:r>
            <a:r>
              <a:rPr kumimoji="0" lang="en-US" altLang="zh-CN" sz="1600" b="1">
                <a:latin typeface="华文细黑" pitchFamily="2" charset="-122"/>
                <a:ea typeface="华文细黑" pitchFamily="2" charset="-122"/>
              </a:rPr>
              <a:t>IRF2</a:t>
            </a:r>
            <a:r>
              <a:rPr kumimoji="0" lang="zh-CN" altLang="en-US" sz="1600" b="1">
                <a:latin typeface="华文细黑" pitchFamily="2" charset="-122"/>
                <a:ea typeface="华文细黑" pitchFamily="2" charset="-122"/>
              </a:rPr>
              <a:t>技术实现全网的网络简化，故障收敛时间降低以及整网效率的提升</a:t>
            </a:r>
          </a:p>
          <a:p>
            <a:pPr eaLnBrk="1" hangingPunct="1">
              <a:lnSpc>
                <a:spcPct val="130000"/>
              </a:lnSpc>
              <a:buClr>
                <a:srgbClr val="CC0000"/>
              </a:buClr>
              <a:buFont typeface="Wingdings" pitchFamily="2" charset="2"/>
              <a:buAutoNum type="arabicPlain" startAt="5"/>
            </a:pPr>
            <a:r>
              <a:rPr kumimoji="0" lang="zh-CN" altLang="en-US" sz="1600" b="1">
                <a:latin typeface="华文细黑" pitchFamily="2" charset="-122"/>
                <a:ea typeface="华文细黑" pitchFamily="2" charset="-122"/>
              </a:rPr>
              <a:t>通过</a:t>
            </a:r>
            <a:r>
              <a:rPr kumimoji="0" lang="en-US" altLang="zh-CN" sz="1600" b="1">
                <a:latin typeface="华文细黑" pitchFamily="2" charset="-122"/>
                <a:ea typeface="华文细黑" pitchFamily="2" charset="-122"/>
              </a:rPr>
              <a:t>EAD</a:t>
            </a:r>
            <a:r>
              <a:rPr kumimoji="0" lang="zh-CN" altLang="en-US" sz="1600" b="1">
                <a:latin typeface="华文细黑" pitchFamily="2" charset="-122"/>
                <a:ea typeface="华文细黑" pitchFamily="2" charset="-122"/>
              </a:rPr>
              <a:t>解决方案向有线用户和无线用户提供统一的端点准入防御</a:t>
            </a:r>
          </a:p>
          <a:p>
            <a:pPr eaLnBrk="1" hangingPunct="1">
              <a:lnSpc>
                <a:spcPct val="130000"/>
              </a:lnSpc>
              <a:buClr>
                <a:srgbClr val="CC0000"/>
              </a:buClr>
              <a:buFont typeface="Wingdings" pitchFamily="2" charset="2"/>
              <a:buAutoNum type="arabicPlain" startAt="5"/>
            </a:pPr>
            <a:r>
              <a:rPr kumimoji="0" lang="zh-CN" altLang="en-US" sz="1600" b="1">
                <a:latin typeface="华文细黑" pitchFamily="2" charset="-122"/>
                <a:ea typeface="华文细黑" pitchFamily="2" charset="-122"/>
              </a:rPr>
              <a:t>通过</a:t>
            </a:r>
            <a:r>
              <a:rPr kumimoji="0" lang="en-US" altLang="zh-CN" sz="1600" b="1">
                <a:latin typeface="华文细黑" pitchFamily="2" charset="-122"/>
                <a:ea typeface="华文细黑" pitchFamily="2" charset="-122"/>
              </a:rPr>
              <a:t>MPLS VPN</a:t>
            </a:r>
            <a:r>
              <a:rPr kumimoji="0" lang="zh-CN" altLang="en-US" sz="1600" b="1">
                <a:latin typeface="华文细黑" pitchFamily="2" charset="-122"/>
                <a:ea typeface="华文细黑" pitchFamily="2" charset="-122"/>
              </a:rPr>
              <a:t>、</a:t>
            </a:r>
            <a:r>
              <a:rPr kumimoji="0" lang="en-US" altLang="zh-CN" sz="1600" b="1">
                <a:latin typeface="华文细黑" pitchFamily="2" charset="-122"/>
                <a:ea typeface="华文细黑" pitchFamily="2" charset="-122"/>
              </a:rPr>
              <a:t>MCE</a:t>
            </a:r>
            <a:r>
              <a:rPr kumimoji="0" lang="zh-CN" altLang="en-US" sz="1600" b="1">
                <a:latin typeface="华文细黑" pitchFamily="2" charset="-122"/>
                <a:ea typeface="华文细黑" pitchFamily="2" charset="-122"/>
              </a:rPr>
              <a:t>、动态</a:t>
            </a:r>
            <a:r>
              <a:rPr kumimoji="0" lang="en-US" altLang="zh-CN" sz="1600" b="1">
                <a:latin typeface="华文细黑" pitchFamily="2" charset="-122"/>
                <a:ea typeface="华文细黑" pitchFamily="2" charset="-122"/>
              </a:rPr>
              <a:t>ACL</a:t>
            </a:r>
            <a:r>
              <a:rPr kumimoji="0" lang="zh-CN" altLang="en-US" sz="1600" b="1">
                <a:latin typeface="华文细黑" pitchFamily="2" charset="-122"/>
                <a:ea typeface="华文细黑" pitchFamily="2" charset="-122"/>
              </a:rPr>
              <a:t>等技术实现基于业务的纵向虚拟化</a:t>
            </a:r>
          </a:p>
          <a:p>
            <a:pPr eaLnBrk="1" hangingPunct="1">
              <a:lnSpc>
                <a:spcPct val="130000"/>
              </a:lnSpc>
              <a:buClr>
                <a:srgbClr val="CC0000"/>
              </a:buClr>
              <a:buFont typeface="Wingdings" pitchFamily="2" charset="2"/>
              <a:buAutoNum type="arabicPlain" startAt="5"/>
            </a:pPr>
            <a:r>
              <a:rPr kumimoji="0" lang="zh-CN" altLang="en-US" sz="1600" b="1">
                <a:latin typeface="华文细黑" pitchFamily="2" charset="-122"/>
                <a:ea typeface="华文细黑" pitchFamily="2" charset="-122"/>
              </a:rPr>
              <a:t>通过</a:t>
            </a:r>
            <a:r>
              <a:rPr kumimoji="0" lang="en-US" altLang="zh-CN" sz="1600" b="1">
                <a:latin typeface="华文细黑" pitchFamily="2" charset="-122"/>
                <a:ea typeface="华文细黑" pitchFamily="2" charset="-122"/>
              </a:rPr>
              <a:t>iMC</a:t>
            </a:r>
            <a:r>
              <a:rPr kumimoji="0" lang="zh-CN" altLang="en-US" sz="1600" b="1">
                <a:latin typeface="华文细黑" pitchFamily="2" charset="-122"/>
                <a:ea typeface="华文细黑" pitchFamily="2" charset="-122"/>
              </a:rPr>
              <a:t>管理平台实现基于资源，用户和业务的统一管理</a:t>
            </a:r>
          </a:p>
        </p:txBody>
      </p:sp>
      <p:pic>
        <p:nvPicPr>
          <p:cNvPr id="179653" name="Picture 458"/>
          <p:cNvPicPr>
            <a:picLocks noChangeAspect="1" noChangeArrowheads="1"/>
          </p:cNvPicPr>
          <p:nvPr/>
        </p:nvPicPr>
        <p:blipFill>
          <a:blip r:embed="rId3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052638" y="2962275"/>
            <a:ext cx="719137"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54" name="Picture 459"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313113"/>
            <a:ext cx="6492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55" name="Picture 460"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213100"/>
            <a:ext cx="6492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656" name="Group 461"/>
          <p:cNvGrpSpPr>
            <a:grpSpLocks/>
          </p:cNvGrpSpPr>
          <p:nvPr/>
        </p:nvGrpSpPr>
        <p:grpSpPr bwMode="auto">
          <a:xfrm>
            <a:off x="1403350" y="4637088"/>
            <a:ext cx="230188" cy="304800"/>
            <a:chOff x="2244" y="3532"/>
            <a:chExt cx="171" cy="192"/>
          </a:xfrm>
        </p:grpSpPr>
        <p:grpSp>
          <p:nvGrpSpPr>
            <p:cNvPr id="179657" name="Group 36"/>
            <p:cNvGrpSpPr>
              <a:grpSpLocks noChangeAspect="1"/>
            </p:cNvGrpSpPr>
            <p:nvPr/>
          </p:nvGrpSpPr>
          <p:grpSpPr bwMode="auto">
            <a:xfrm>
              <a:off x="2256" y="3552"/>
              <a:ext cx="159" cy="158"/>
              <a:chOff x="1596" y="1152"/>
              <a:chExt cx="518" cy="516"/>
            </a:xfrm>
          </p:grpSpPr>
          <p:sp>
            <p:nvSpPr>
              <p:cNvPr id="179658"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59"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grpSp>
        <p:nvGrpSpPr>
          <p:cNvPr id="179661" name="Group 466"/>
          <p:cNvGrpSpPr>
            <a:grpSpLocks/>
          </p:cNvGrpSpPr>
          <p:nvPr/>
        </p:nvGrpSpPr>
        <p:grpSpPr bwMode="auto">
          <a:xfrm>
            <a:off x="4427538" y="1628775"/>
            <a:ext cx="230187" cy="304800"/>
            <a:chOff x="2244" y="3532"/>
            <a:chExt cx="171" cy="192"/>
          </a:xfrm>
        </p:grpSpPr>
        <p:grpSp>
          <p:nvGrpSpPr>
            <p:cNvPr id="179662" name="Group 36"/>
            <p:cNvGrpSpPr>
              <a:grpSpLocks noChangeAspect="1"/>
            </p:cNvGrpSpPr>
            <p:nvPr/>
          </p:nvGrpSpPr>
          <p:grpSpPr bwMode="auto">
            <a:xfrm>
              <a:off x="2256" y="3552"/>
              <a:ext cx="159" cy="158"/>
              <a:chOff x="1596" y="1152"/>
              <a:chExt cx="518" cy="516"/>
            </a:xfrm>
          </p:grpSpPr>
          <p:sp>
            <p:nvSpPr>
              <p:cNvPr id="179663"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64"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grpSp>
        <p:nvGrpSpPr>
          <p:cNvPr id="179666" name="Group 471"/>
          <p:cNvGrpSpPr>
            <a:grpSpLocks/>
          </p:cNvGrpSpPr>
          <p:nvPr/>
        </p:nvGrpSpPr>
        <p:grpSpPr bwMode="auto">
          <a:xfrm>
            <a:off x="4427538" y="1971675"/>
            <a:ext cx="230187" cy="304800"/>
            <a:chOff x="2244" y="3532"/>
            <a:chExt cx="171" cy="192"/>
          </a:xfrm>
        </p:grpSpPr>
        <p:grpSp>
          <p:nvGrpSpPr>
            <p:cNvPr id="179667" name="Group 36"/>
            <p:cNvGrpSpPr>
              <a:grpSpLocks noChangeAspect="1"/>
            </p:cNvGrpSpPr>
            <p:nvPr/>
          </p:nvGrpSpPr>
          <p:grpSpPr bwMode="auto">
            <a:xfrm>
              <a:off x="2256" y="3552"/>
              <a:ext cx="159" cy="158"/>
              <a:chOff x="1596" y="1152"/>
              <a:chExt cx="518" cy="516"/>
            </a:xfrm>
          </p:grpSpPr>
          <p:sp>
            <p:nvSpPr>
              <p:cNvPr id="179668"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69"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grpSp>
        <p:nvGrpSpPr>
          <p:cNvPr id="179671" name="Group 476"/>
          <p:cNvGrpSpPr>
            <a:grpSpLocks/>
          </p:cNvGrpSpPr>
          <p:nvPr/>
        </p:nvGrpSpPr>
        <p:grpSpPr bwMode="auto">
          <a:xfrm>
            <a:off x="4427538" y="2276475"/>
            <a:ext cx="230187" cy="304800"/>
            <a:chOff x="2244" y="3532"/>
            <a:chExt cx="171" cy="192"/>
          </a:xfrm>
        </p:grpSpPr>
        <p:grpSp>
          <p:nvGrpSpPr>
            <p:cNvPr id="179672" name="Group 36"/>
            <p:cNvGrpSpPr>
              <a:grpSpLocks noChangeAspect="1"/>
            </p:cNvGrpSpPr>
            <p:nvPr/>
          </p:nvGrpSpPr>
          <p:grpSpPr bwMode="auto">
            <a:xfrm>
              <a:off x="2256" y="3552"/>
              <a:ext cx="159" cy="158"/>
              <a:chOff x="1596" y="1152"/>
              <a:chExt cx="518" cy="516"/>
            </a:xfrm>
          </p:grpSpPr>
          <p:sp>
            <p:nvSpPr>
              <p:cNvPr id="179673"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74"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spTree>
    <p:extLst>
      <p:ext uri="{BB962C8B-B14F-4D97-AF65-F5344CB8AC3E}">
        <p14:creationId xmlns:p14="http://schemas.microsoft.com/office/powerpoint/2010/main" val="32289791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50" name="Group 197"/>
          <p:cNvGrpSpPr>
            <a:grpSpLocks/>
          </p:cNvGrpSpPr>
          <p:nvPr/>
        </p:nvGrpSpPr>
        <p:grpSpPr bwMode="auto">
          <a:xfrm>
            <a:off x="3635375" y="4149725"/>
            <a:ext cx="252413" cy="274638"/>
            <a:chOff x="2243" y="3532"/>
            <a:chExt cx="172" cy="203"/>
          </a:xfrm>
        </p:grpSpPr>
        <p:grpSp>
          <p:nvGrpSpPr>
            <p:cNvPr id="181251" name="Group 36"/>
            <p:cNvGrpSpPr>
              <a:grpSpLocks/>
            </p:cNvGrpSpPr>
            <p:nvPr/>
          </p:nvGrpSpPr>
          <p:grpSpPr bwMode="auto">
            <a:xfrm>
              <a:off x="2256" y="3552"/>
              <a:ext cx="159" cy="158"/>
              <a:chOff x="1596" y="1152"/>
              <a:chExt cx="518" cy="516"/>
            </a:xfrm>
          </p:grpSpPr>
          <p:sp>
            <p:nvSpPr>
              <p:cNvPr id="181252"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253" name="Picture 38" descr="cir_lighteffect0"/>
              <p:cNvPicPr>
                <a:picLocks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24"/>
            <p:cNvSpPr txBox="1">
              <a:spLocks noChangeArrowheads="1"/>
            </p:cNvSpPr>
            <p:nvPr/>
          </p:nvSpPr>
          <p:spPr bwMode="auto">
            <a:xfrm>
              <a:off x="2243" y="3532"/>
              <a:ext cx="157" cy="203"/>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5</a:t>
              </a:r>
            </a:p>
          </p:txBody>
        </p:sp>
      </p:grpSp>
      <p:sp>
        <p:nvSpPr>
          <p:cNvPr id="181255"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城域网应用</a:t>
            </a:r>
          </a:p>
        </p:txBody>
      </p:sp>
      <p:sp>
        <p:nvSpPr>
          <p:cNvPr id="181256" name="Rectangle 3"/>
          <p:cNvSpPr>
            <a:spLocks noChangeArrowheads="1"/>
          </p:cNvSpPr>
          <p:nvPr/>
        </p:nvSpPr>
        <p:spPr bwMode="auto">
          <a:xfrm>
            <a:off x="4716463" y="1716088"/>
            <a:ext cx="4392612" cy="3584575"/>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30000"/>
              </a:lnSpc>
              <a:buClr>
                <a:srgbClr val="CC0000"/>
              </a:buClr>
              <a:buFont typeface="Wingdings" pitchFamily="2" charset="2"/>
              <a:buAutoNum type="arabicPlain"/>
            </a:pPr>
            <a:r>
              <a:rPr kumimoji="0" lang="en-US" altLang="zh-CN" sz="1600" b="1" dirty="0">
                <a:latin typeface="华文细黑" pitchFamily="2" charset="-122"/>
                <a:ea typeface="华文细黑" pitchFamily="2" charset="-122"/>
              </a:rPr>
              <a:t>S10500</a:t>
            </a:r>
            <a:r>
              <a:rPr kumimoji="0" lang="zh-CN" altLang="en-US" sz="1600" b="1" dirty="0">
                <a:latin typeface="华文细黑" pitchFamily="2" charset="-122"/>
                <a:ea typeface="华文细黑" pitchFamily="2" charset="-122"/>
              </a:rPr>
              <a:t>组建</a:t>
            </a:r>
            <a:r>
              <a:rPr kumimoji="0" lang="en-US" altLang="zh-CN" sz="1600" b="1" dirty="0">
                <a:latin typeface="华文细黑" pitchFamily="2" charset="-122"/>
                <a:ea typeface="华文细黑" pitchFamily="2" charset="-122"/>
              </a:rPr>
              <a:t>40G</a:t>
            </a:r>
            <a:r>
              <a:rPr kumimoji="0" lang="zh-CN" altLang="en-US" sz="1600" b="1" dirty="0">
                <a:latin typeface="华文细黑" pitchFamily="2" charset="-122"/>
                <a:ea typeface="华文细黑" pitchFamily="2" charset="-122"/>
              </a:rPr>
              <a:t>无阻塞城域网</a:t>
            </a:r>
          </a:p>
          <a:p>
            <a:pPr eaLnBrk="1" hangingPunct="1">
              <a:lnSpc>
                <a:spcPct val="130000"/>
              </a:lnSpc>
              <a:buClr>
                <a:srgbClr val="CC0000"/>
              </a:buClr>
              <a:buFont typeface="Wingdings" pitchFamily="2" charset="2"/>
              <a:buAutoNum type="arabicPlain"/>
            </a:pPr>
            <a:r>
              <a:rPr kumimoji="0" lang="en-US" altLang="zh-CN" sz="1600" b="1" dirty="0">
                <a:latin typeface="华文细黑" pitchFamily="2" charset="-122"/>
                <a:ea typeface="华文细黑" pitchFamily="2" charset="-122"/>
              </a:rPr>
              <a:t>S10500</a:t>
            </a:r>
            <a:r>
              <a:rPr kumimoji="0" lang="zh-CN" altLang="en-US" sz="1600" b="1" dirty="0">
                <a:latin typeface="华文细黑" pitchFamily="2" charset="-122"/>
                <a:ea typeface="华文细黑" pitchFamily="2" charset="-122"/>
              </a:rPr>
              <a:t>支持基于硬件的</a:t>
            </a:r>
            <a:r>
              <a:rPr kumimoji="0" lang="en-US" altLang="zh-CN" sz="1600" b="1" dirty="0">
                <a:latin typeface="华文细黑" pitchFamily="2" charset="-122"/>
                <a:ea typeface="华文细黑" pitchFamily="2" charset="-122"/>
              </a:rPr>
              <a:t>MPLS VPN</a:t>
            </a:r>
            <a:r>
              <a:rPr kumimoji="0" lang="zh-CN" altLang="en-US" sz="1600" b="1" dirty="0">
                <a:latin typeface="华文细黑" pitchFamily="2" charset="-122"/>
                <a:ea typeface="华文细黑" pitchFamily="2" charset="-122"/>
              </a:rPr>
              <a:t>、</a:t>
            </a:r>
            <a:r>
              <a:rPr kumimoji="0" lang="en-US" altLang="zh-CN" sz="1600" b="1" dirty="0">
                <a:latin typeface="华文细黑" pitchFamily="2" charset="-122"/>
                <a:ea typeface="华文细黑" pitchFamily="2" charset="-122"/>
              </a:rPr>
              <a:t>IPv4</a:t>
            </a:r>
            <a:r>
              <a:rPr kumimoji="0" lang="zh-CN" altLang="en-US" sz="1600" b="1" dirty="0">
                <a:latin typeface="华文细黑" pitchFamily="2" charset="-122"/>
                <a:ea typeface="华文细黑" pitchFamily="2" charset="-122"/>
              </a:rPr>
              <a:t>、</a:t>
            </a:r>
            <a:r>
              <a:rPr kumimoji="0" lang="en-US" altLang="zh-CN" sz="1600" b="1" dirty="0">
                <a:latin typeface="华文细黑" pitchFamily="2" charset="-122"/>
                <a:ea typeface="华文细黑" pitchFamily="2" charset="-122"/>
              </a:rPr>
              <a:t>IPv6</a:t>
            </a:r>
            <a:r>
              <a:rPr kumimoji="0" lang="zh-CN" altLang="en-US" sz="1600" b="1" dirty="0">
                <a:latin typeface="华文细黑" pitchFamily="2" charset="-122"/>
                <a:ea typeface="华文细黑" pitchFamily="2" charset="-122"/>
              </a:rPr>
              <a:t>转发，满足多业务承载的需求</a:t>
            </a:r>
          </a:p>
          <a:p>
            <a:pPr eaLnBrk="1" hangingPunct="1">
              <a:lnSpc>
                <a:spcPct val="130000"/>
              </a:lnSpc>
              <a:buClr>
                <a:srgbClr val="CC0000"/>
              </a:buClr>
              <a:buFont typeface="Wingdings" pitchFamily="2" charset="2"/>
              <a:buAutoNum type="arabicPlain"/>
            </a:pPr>
            <a:r>
              <a:rPr kumimoji="0" lang="zh-CN" altLang="en-US" sz="1600" b="1" dirty="0">
                <a:latin typeface="华文细黑" pitchFamily="2" charset="-122"/>
                <a:ea typeface="华文细黑" pitchFamily="2" charset="-122"/>
              </a:rPr>
              <a:t>虚拟园区网解决方案，为用户提供简单、安全、可靠性园区网络</a:t>
            </a:r>
          </a:p>
          <a:p>
            <a:pPr eaLnBrk="1" hangingPunct="1">
              <a:lnSpc>
                <a:spcPct val="130000"/>
              </a:lnSpc>
              <a:buClr>
                <a:srgbClr val="CC0000"/>
              </a:buClr>
              <a:buFont typeface="Wingdings" pitchFamily="2" charset="2"/>
              <a:buAutoNum type="arabicPlain"/>
            </a:pPr>
            <a:r>
              <a:rPr kumimoji="0" lang="zh-CN" altLang="en-US" sz="1600" b="1" dirty="0">
                <a:latin typeface="华文细黑" pitchFamily="2" charset="-122"/>
                <a:ea typeface="华文细黑" pitchFamily="2" charset="-122"/>
              </a:rPr>
              <a:t>新一代数据中心解决方案，为用户提供标准化、虚拟化、智能化的数据中心</a:t>
            </a:r>
          </a:p>
          <a:p>
            <a:pPr eaLnBrk="1" hangingPunct="1">
              <a:lnSpc>
                <a:spcPct val="130000"/>
              </a:lnSpc>
              <a:buClr>
                <a:srgbClr val="CC0000"/>
              </a:buClr>
              <a:buFont typeface="Wingdings" pitchFamily="2" charset="2"/>
              <a:buAutoNum type="arabicPlain"/>
            </a:pPr>
            <a:r>
              <a:rPr kumimoji="0" lang="zh-CN" altLang="en-US" sz="1600" b="1" dirty="0">
                <a:latin typeface="华文细黑" pitchFamily="2" charset="-122"/>
                <a:ea typeface="华文细黑" pitchFamily="2" charset="-122"/>
              </a:rPr>
              <a:t>通过灾备数据中心，实现用户关键业务的永不中断</a:t>
            </a:r>
          </a:p>
          <a:p>
            <a:pPr eaLnBrk="1" hangingPunct="1">
              <a:lnSpc>
                <a:spcPct val="130000"/>
              </a:lnSpc>
              <a:buClr>
                <a:srgbClr val="CC0000"/>
              </a:buClr>
              <a:buFont typeface="Wingdings" pitchFamily="2" charset="2"/>
              <a:buAutoNum type="arabicPlain"/>
            </a:pPr>
            <a:r>
              <a:rPr kumimoji="0" lang="zh-CN" altLang="en-US" sz="1600" b="1" dirty="0">
                <a:latin typeface="华文细黑" pitchFamily="2" charset="-122"/>
                <a:ea typeface="华文细黑" pitchFamily="2" charset="-122"/>
              </a:rPr>
              <a:t>通过</a:t>
            </a:r>
            <a:r>
              <a:rPr kumimoji="0" lang="en-US" altLang="zh-CN" sz="1600" b="1" dirty="0" err="1">
                <a:latin typeface="华文细黑" pitchFamily="2" charset="-122"/>
                <a:ea typeface="华文细黑" pitchFamily="2" charset="-122"/>
              </a:rPr>
              <a:t>iMC</a:t>
            </a:r>
            <a:r>
              <a:rPr kumimoji="0" lang="zh-CN" altLang="en-US" sz="1600" b="1" dirty="0">
                <a:latin typeface="华文细黑" pitchFamily="2" charset="-122"/>
                <a:ea typeface="华文细黑" pitchFamily="2" charset="-122"/>
              </a:rPr>
              <a:t>智能管理平台实现基于资源、用户和业务的统一管理</a:t>
            </a:r>
          </a:p>
        </p:txBody>
      </p:sp>
      <p:sp>
        <p:nvSpPr>
          <p:cNvPr id="181257" name="Line 4"/>
          <p:cNvSpPr>
            <a:spLocks noChangeAspect="1" noChangeShapeType="1"/>
          </p:cNvSpPr>
          <p:nvPr/>
        </p:nvSpPr>
        <p:spPr bwMode="auto">
          <a:xfrm>
            <a:off x="4168775" y="3665538"/>
            <a:ext cx="0" cy="801687"/>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8" name="Line 5"/>
          <p:cNvSpPr>
            <a:spLocks noChangeAspect="1" noChangeShapeType="1"/>
          </p:cNvSpPr>
          <p:nvPr/>
        </p:nvSpPr>
        <p:spPr bwMode="auto">
          <a:xfrm>
            <a:off x="4116388" y="3732213"/>
            <a:ext cx="0" cy="801687"/>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9" name="Line 6"/>
          <p:cNvSpPr>
            <a:spLocks noChangeAspect="1" noChangeShapeType="1"/>
          </p:cNvSpPr>
          <p:nvPr/>
        </p:nvSpPr>
        <p:spPr bwMode="auto">
          <a:xfrm>
            <a:off x="1246188" y="4000500"/>
            <a:ext cx="0" cy="333375"/>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0" name="Line 7"/>
          <p:cNvSpPr>
            <a:spLocks noChangeAspect="1" noChangeShapeType="1"/>
          </p:cNvSpPr>
          <p:nvPr/>
        </p:nvSpPr>
        <p:spPr bwMode="auto">
          <a:xfrm>
            <a:off x="1458913" y="4065588"/>
            <a:ext cx="0" cy="268287"/>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1" name="Line 8"/>
          <p:cNvSpPr>
            <a:spLocks noChangeAspect="1" noChangeShapeType="1"/>
          </p:cNvSpPr>
          <p:nvPr/>
        </p:nvSpPr>
        <p:spPr bwMode="auto">
          <a:xfrm>
            <a:off x="3000375" y="2800350"/>
            <a:ext cx="1009650"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2" name="Line 9"/>
          <p:cNvSpPr>
            <a:spLocks noChangeAspect="1" noChangeShapeType="1"/>
          </p:cNvSpPr>
          <p:nvPr/>
        </p:nvSpPr>
        <p:spPr bwMode="auto">
          <a:xfrm flipV="1">
            <a:off x="4010025" y="2332038"/>
            <a:ext cx="0" cy="468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3" name="Line 10"/>
          <p:cNvSpPr>
            <a:spLocks noChangeAspect="1" noChangeShapeType="1"/>
          </p:cNvSpPr>
          <p:nvPr/>
        </p:nvSpPr>
        <p:spPr bwMode="auto">
          <a:xfrm>
            <a:off x="3054350" y="2865438"/>
            <a:ext cx="1062038"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4" name="Line 11"/>
          <p:cNvSpPr>
            <a:spLocks noChangeAspect="1" noChangeShapeType="1"/>
          </p:cNvSpPr>
          <p:nvPr/>
        </p:nvSpPr>
        <p:spPr bwMode="auto">
          <a:xfrm flipV="1">
            <a:off x="4116388" y="2398713"/>
            <a:ext cx="0" cy="466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5" name="Line 12"/>
          <p:cNvSpPr>
            <a:spLocks noChangeAspect="1" noChangeShapeType="1"/>
          </p:cNvSpPr>
          <p:nvPr/>
        </p:nvSpPr>
        <p:spPr bwMode="auto">
          <a:xfrm>
            <a:off x="2628900" y="2400300"/>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6" name="Line 13"/>
          <p:cNvSpPr>
            <a:spLocks noChangeAspect="1" noChangeShapeType="1"/>
          </p:cNvSpPr>
          <p:nvPr/>
        </p:nvSpPr>
        <p:spPr bwMode="auto">
          <a:xfrm>
            <a:off x="2681288" y="2400300"/>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7" name="Line 14"/>
          <p:cNvSpPr>
            <a:spLocks noChangeAspect="1" noChangeShapeType="1"/>
          </p:cNvSpPr>
          <p:nvPr/>
        </p:nvSpPr>
        <p:spPr bwMode="auto">
          <a:xfrm>
            <a:off x="981075" y="1531938"/>
            <a:ext cx="636588"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8" name="Line 15"/>
          <p:cNvSpPr>
            <a:spLocks noChangeAspect="1" noChangeShapeType="1"/>
          </p:cNvSpPr>
          <p:nvPr/>
        </p:nvSpPr>
        <p:spPr bwMode="auto">
          <a:xfrm>
            <a:off x="1617663" y="1531938"/>
            <a:ext cx="0" cy="120015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9" name="Line 16"/>
          <p:cNvSpPr>
            <a:spLocks noChangeAspect="1" noChangeShapeType="1"/>
          </p:cNvSpPr>
          <p:nvPr/>
        </p:nvSpPr>
        <p:spPr bwMode="auto">
          <a:xfrm>
            <a:off x="1617663" y="2732088"/>
            <a:ext cx="531812"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0" name="Line 17"/>
          <p:cNvSpPr>
            <a:spLocks noChangeAspect="1" noChangeShapeType="1"/>
          </p:cNvSpPr>
          <p:nvPr/>
        </p:nvSpPr>
        <p:spPr bwMode="auto">
          <a:xfrm>
            <a:off x="927100" y="1598613"/>
            <a:ext cx="638175"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1" name="Line 18"/>
          <p:cNvSpPr>
            <a:spLocks noChangeAspect="1" noChangeShapeType="1"/>
          </p:cNvSpPr>
          <p:nvPr/>
        </p:nvSpPr>
        <p:spPr bwMode="auto">
          <a:xfrm>
            <a:off x="1565275" y="1598613"/>
            <a:ext cx="0" cy="120015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2" name="Line 19"/>
          <p:cNvSpPr>
            <a:spLocks noChangeAspect="1" noChangeShapeType="1"/>
          </p:cNvSpPr>
          <p:nvPr/>
        </p:nvSpPr>
        <p:spPr bwMode="auto">
          <a:xfrm>
            <a:off x="1565275" y="2798763"/>
            <a:ext cx="530225"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3" name="Line 20"/>
          <p:cNvSpPr>
            <a:spLocks noChangeAspect="1" noChangeShapeType="1"/>
          </p:cNvSpPr>
          <p:nvPr/>
        </p:nvSpPr>
        <p:spPr bwMode="auto">
          <a:xfrm flipH="1">
            <a:off x="2733675" y="3800475"/>
            <a:ext cx="0" cy="53340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274" name="Line 21"/>
          <p:cNvSpPr>
            <a:spLocks noChangeAspect="1" noChangeShapeType="1"/>
          </p:cNvSpPr>
          <p:nvPr/>
        </p:nvSpPr>
        <p:spPr bwMode="auto">
          <a:xfrm flipH="1">
            <a:off x="2787650" y="3800475"/>
            <a:ext cx="0" cy="53340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275" name="Line 22"/>
          <p:cNvSpPr>
            <a:spLocks noChangeAspect="1" noChangeShapeType="1"/>
          </p:cNvSpPr>
          <p:nvPr/>
        </p:nvSpPr>
        <p:spPr bwMode="auto">
          <a:xfrm>
            <a:off x="3000375" y="3665538"/>
            <a:ext cx="1168400"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6" name="Line 23"/>
          <p:cNvSpPr>
            <a:spLocks noChangeAspect="1" noChangeShapeType="1"/>
          </p:cNvSpPr>
          <p:nvPr/>
        </p:nvSpPr>
        <p:spPr bwMode="auto">
          <a:xfrm flipV="1">
            <a:off x="2946400" y="3733800"/>
            <a:ext cx="1169988"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7" name="Line 24"/>
          <p:cNvSpPr>
            <a:spLocks noChangeAspect="1" noChangeShapeType="1"/>
          </p:cNvSpPr>
          <p:nvPr/>
        </p:nvSpPr>
        <p:spPr bwMode="auto">
          <a:xfrm>
            <a:off x="2255838" y="3865563"/>
            <a:ext cx="0" cy="134937"/>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8" name="Line 25"/>
          <p:cNvSpPr>
            <a:spLocks noChangeAspect="1" noChangeShapeType="1"/>
          </p:cNvSpPr>
          <p:nvPr/>
        </p:nvSpPr>
        <p:spPr bwMode="auto">
          <a:xfrm>
            <a:off x="2309813" y="3865563"/>
            <a:ext cx="0" cy="200025"/>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9" name="AutoShape 60"/>
          <p:cNvSpPr>
            <a:spLocks noChangeAspect="1" noChangeArrowheads="1"/>
          </p:cNvSpPr>
          <p:nvPr/>
        </p:nvSpPr>
        <p:spPr bwMode="auto">
          <a:xfrm>
            <a:off x="3584575" y="1398588"/>
            <a:ext cx="1008063" cy="1311275"/>
          </a:xfrm>
          <a:prstGeom prst="roundRect">
            <a:avLst>
              <a:gd name="adj" fmla="val 185"/>
            </a:avLst>
          </a:prstGeom>
          <a:gradFill rotWithShape="1">
            <a:gsLst>
              <a:gs pos="0">
                <a:srgbClr val="FFFFFF"/>
              </a:gs>
              <a:gs pos="100000">
                <a:srgbClr val="9966FF"/>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280" name="Picture 726" descr="云(色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5275" y="2600325"/>
            <a:ext cx="1797050"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81" name="Oval 28"/>
          <p:cNvSpPr>
            <a:spLocks noChangeAspect="1" noChangeArrowheads="1"/>
          </p:cNvSpPr>
          <p:nvPr/>
        </p:nvSpPr>
        <p:spPr bwMode="auto">
          <a:xfrm>
            <a:off x="1884363" y="2932113"/>
            <a:ext cx="1116012" cy="733425"/>
          </a:xfrm>
          <a:prstGeom prst="ellipse">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282" name="Text Box 324"/>
          <p:cNvSpPr txBox="1">
            <a:spLocks noChangeAspect="1" noChangeArrowheads="1"/>
          </p:cNvSpPr>
          <p:nvPr/>
        </p:nvSpPr>
        <p:spPr bwMode="auto">
          <a:xfrm>
            <a:off x="3027363" y="3048000"/>
            <a:ext cx="280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城域网</a:t>
            </a:r>
          </a:p>
        </p:txBody>
      </p:sp>
      <p:grpSp>
        <p:nvGrpSpPr>
          <p:cNvPr id="181283" name="Group 30"/>
          <p:cNvGrpSpPr>
            <a:grpSpLocks/>
          </p:cNvGrpSpPr>
          <p:nvPr/>
        </p:nvGrpSpPr>
        <p:grpSpPr bwMode="auto">
          <a:xfrm>
            <a:off x="1692275" y="2852738"/>
            <a:ext cx="252413" cy="274637"/>
            <a:chOff x="2243" y="3532"/>
            <a:chExt cx="172" cy="202"/>
          </a:xfrm>
        </p:grpSpPr>
        <p:grpSp>
          <p:nvGrpSpPr>
            <p:cNvPr id="181284" name="Group 36"/>
            <p:cNvGrpSpPr>
              <a:grpSpLocks/>
            </p:cNvGrpSpPr>
            <p:nvPr/>
          </p:nvGrpSpPr>
          <p:grpSpPr bwMode="auto">
            <a:xfrm>
              <a:off x="2256" y="3552"/>
              <a:ext cx="159" cy="158"/>
              <a:chOff x="1596" y="1152"/>
              <a:chExt cx="518" cy="516"/>
            </a:xfrm>
          </p:grpSpPr>
          <p:sp>
            <p:nvSpPr>
              <p:cNvPr id="181285"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286"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1</a:t>
              </a:r>
            </a:p>
          </p:txBody>
        </p:sp>
      </p:grpSp>
      <p:pic>
        <p:nvPicPr>
          <p:cNvPr id="181288" name="Picture 35"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50" y="2732088"/>
            <a:ext cx="40163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89" name="Picture 36"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0950" y="2732088"/>
            <a:ext cx="4032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90" name="Picture 37"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4763" y="3360738"/>
            <a:ext cx="4016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91" name="Picture 38"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50" y="3360738"/>
            <a:ext cx="401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92" name="AutoShape 36"/>
          <p:cNvSpPr>
            <a:spLocks noChangeAspect="1" noChangeArrowheads="1"/>
          </p:cNvSpPr>
          <p:nvPr/>
        </p:nvSpPr>
        <p:spPr bwMode="auto">
          <a:xfrm>
            <a:off x="415925" y="1350963"/>
            <a:ext cx="1047750" cy="1535112"/>
          </a:xfrm>
          <a:prstGeom prst="roundRect">
            <a:avLst>
              <a:gd name="adj" fmla="val 0"/>
            </a:avLst>
          </a:prstGeom>
          <a:gradFill rotWithShape="1">
            <a:gsLst>
              <a:gs pos="0">
                <a:srgbClr val="DAF6F5"/>
              </a:gs>
              <a:gs pos="100000">
                <a:srgbClr val="70CED0">
                  <a:alpha val="5900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293" name="Text Box 324"/>
          <p:cNvSpPr txBox="1">
            <a:spLocks noChangeAspect="1" noChangeArrowheads="1"/>
          </p:cNvSpPr>
          <p:nvPr/>
        </p:nvSpPr>
        <p:spPr bwMode="auto">
          <a:xfrm>
            <a:off x="423863" y="135255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数据中心区</a:t>
            </a:r>
          </a:p>
        </p:txBody>
      </p:sp>
      <p:sp>
        <p:nvSpPr>
          <p:cNvPr id="181294" name="Line 472"/>
          <p:cNvSpPr>
            <a:spLocks noChangeAspect="1" noChangeShapeType="1"/>
          </p:cNvSpPr>
          <p:nvPr/>
        </p:nvSpPr>
        <p:spPr bwMode="auto">
          <a:xfrm flipH="1">
            <a:off x="628650" y="1682750"/>
            <a:ext cx="320675" cy="3349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5" name="Line 473"/>
          <p:cNvSpPr>
            <a:spLocks noChangeAspect="1" noChangeShapeType="1"/>
          </p:cNvSpPr>
          <p:nvPr/>
        </p:nvSpPr>
        <p:spPr bwMode="auto">
          <a:xfrm flipH="1" flipV="1">
            <a:off x="842963" y="1751013"/>
            <a:ext cx="30162" cy="204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6" name="Line 474"/>
          <p:cNvSpPr>
            <a:spLocks noChangeAspect="1" noChangeShapeType="1"/>
          </p:cNvSpPr>
          <p:nvPr/>
        </p:nvSpPr>
        <p:spPr bwMode="auto">
          <a:xfrm flipV="1">
            <a:off x="636588" y="1751013"/>
            <a:ext cx="152400" cy="254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7" name="Line 475"/>
          <p:cNvSpPr>
            <a:spLocks noChangeAspect="1" noChangeShapeType="1"/>
          </p:cNvSpPr>
          <p:nvPr/>
        </p:nvSpPr>
        <p:spPr bwMode="auto">
          <a:xfrm flipH="1" flipV="1">
            <a:off x="949325" y="1682750"/>
            <a:ext cx="260350" cy="266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8" name="Line 476"/>
          <p:cNvSpPr>
            <a:spLocks noChangeAspect="1" noChangeShapeType="1"/>
          </p:cNvSpPr>
          <p:nvPr/>
        </p:nvSpPr>
        <p:spPr bwMode="auto">
          <a:xfrm flipH="1" flipV="1">
            <a:off x="895350" y="1751013"/>
            <a:ext cx="292100"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9" name="Line 477"/>
          <p:cNvSpPr>
            <a:spLocks noChangeAspect="1" noChangeShapeType="1"/>
          </p:cNvSpPr>
          <p:nvPr/>
        </p:nvSpPr>
        <p:spPr bwMode="auto">
          <a:xfrm flipH="1">
            <a:off x="895350" y="1751013"/>
            <a:ext cx="31750"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pic>
        <p:nvPicPr>
          <p:cNvPr id="181300" name="Picture 504" descr="IX5000扩展机柜正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7275" y="2517775"/>
            <a:ext cx="1492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01" name="Picture 511"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6488" y="19335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02" name="Picture 512"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2688" y="1936750"/>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303" name="Text Box 513"/>
          <p:cNvSpPr txBox="1">
            <a:spLocks noChangeAspect="1" noChangeArrowheads="1"/>
          </p:cNvSpPr>
          <p:nvPr/>
        </p:nvSpPr>
        <p:spPr bwMode="auto">
          <a:xfrm>
            <a:off x="1042988" y="2017713"/>
            <a:ext cx="325437"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500">
                <a:solidFill>
                  <a:srgbClr val="FFFFFF"/>
                </a:solidFill>
                <a:latin typeface="Arial" pitchFamily="34" charset="0"/>
              </a:rPr>
              <a:t>DB</a:t>
            </a:r>
          </a:p>
        </p:txBody>
      </p:sp>
      <p:sp>
        <p:nvSpPr>
          <p:cNvPr id="181304" name="Rectangle 515"/>
          <p:cNvSpPr>
            <a:spLocks noChangeAspect="1" noChangeArrowheads="1"/>
          </p:cNvSpPr>
          <p:nvPr/>
        </p:nvSpPr>
        <p:spPr bwMode="auto">
          <a:xfrm>
            <a:off x="504825" y="2290763"/>
            <a:ext cx="438150" cy="169862"/>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305" name="Line 516"/>
          <p:cNvSpPr>
            <a:spLocks noChangeAspect="1" noChangeShapeType="1"/>
          </p:cNvSpPr>
          <p:nvPr/>
        </p:nvSpPr>
        <p:spPr bwMode="auto">
          <a:xfrm flipH="1">
            <a:off x="661988" y="2365375"/>
            <a:ext cx="100012"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06" name="Line 517"/>
          <p:cNvSpPr>
            <a:spLocks noChangeAspect="1" noChangeShapeType="1"/>
          </p:cNvSpPr>
          <p:nvPr/>
        </p:nvSpPr>
        <p:spPr bwMode="auto">
          <a:xfrm flipH="1">
            <a:off x="661988" y="2387600"/>
            <a:ext cx="96837"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07" name="Oval 518"/>
          <p:cNvSpPr>
            <a:spLocks noChangeAspect="1" noChangeArrowheads="1"/>
          </p:cNvSpPr>
          <p:nvPr/>
        </p:nvSpPr>
        <p:spPr bwMode="auto">
          <a:xfrm>
            <a:off x="698500" y="2347913"/>
            <a:ext cx="31750" cy="60325"/>
          </a:xfrm>
          <a:prstGeom prst="ellipse">
            <a:avLst/>
          </a:prstGeom>
          <a:noFill/>
          <a:ln w="635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308" name="Picture 519"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288" y="2312988"/>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09" name="Picture 520"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825" y="2312988"/>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310" name="Line 521"/>
          <p:cNvSpPr>
            <a:spLocks noChangeAspect="1" noChangeShapeType="1"/>
          </p:cNvSpPr>
          <p:nvPr/>
        </p:nvSpPr>
        <p:spPr bwMode="auto">
          <a:xfrm flipH="1">
            <a:off x="565150" y="2465388"/>
            <a:ext cx="1588"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11" name="Line 522"/>
          <p:cNvSpPr>
            <a:spLocks noChangeAspect="1" noChangeShapeType="1"/>
          </p:cNvSpPr>
          <p:nvPr/>
        </p:nvSpPr>
        <p:spPr bwMode="auto">
          <a:xfrm flipH="1">
            <a:off x="617538" y="2465388"/>
            <a:ext cx="1587" cy="101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12" name="Line 523"/>
          <p:cNvSpPr>
            <a:spLocks noChangeAspect="1" noChangeShapeType="1"/>
          </p:cNvSpPr>
          <p:nvPr/>
        </p:nvSpPr>
        <p:spPr bwMode="auto">
          <a:xfrm flipH="1">
            <a:off x="815975" y="2466975"/>
            <a:ext cx="1588" cy="136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13" name="Line 524"/>
          <p:cNvSpPr>
            <a:spLocks noChangeAspect="1" noChangeShapeType="1"/>
          </p:cNvSpPr>
          <p:nvPr/>
        </p:nvSpPr>
        <p:spPr bwMode="auto">
          <a:xfrm flipH="1">
            <a:off x="865188" y="2466975"/>
            <a:ext cx="3175" cy="133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1314" name="Group 525"/>
          <p:cNvGrpSpPr>
            <a:grpSpLocks noChangeAspect="1"/>
          </p:cNvGrpSpPr>
          <p:nvPr/>
        </p:nvGrpSpPr>
        <p:grpSpPr bwMode="auto">
          <a:xfrm>
            <a:off x="511175" y="2554288"/>
            <a:ext cx="166688" cy="223837"/>
            <a:chOff x="2369" y="2976"/>
            <a:chExt cx="701" cy="720"/>
          </a:xfrm>
        </p:grpSpPr>
        <p:pic>
          <p:nvPicPr>
            <p:cNvPr id="181315" name="Picture 526"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16" name="Picture 527"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17" name="Picture 528"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18" name="Picture 529"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319" name="Group 530"/>
          <p:cNvGrpSpPr>
            <a:grpSpLocks noChangeAspect="1"/>
          </p:cNvGrpSpPr>
          <p:nvPr/>
        </p:nvGrpSpPr>
        <p:grpSpPr bwMode="auto">
          <a:xfrm>
            <a:off x="779463" y="2551113"/>
            <a:ext cx="166687" cy="223837"/>
            <a:chOff x="2369" y="2976"/>
            <a:chExt cx="701" cy="720"/>
          </a:xfrm>
        </p:grpSpPr>
        <p:pic>
          <p:nvPicPr>
            <p:cNvPr id="181320" name="Picture 531"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21" name="Picture 532"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22" name="Picture 533"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23" name="Picture 534"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324" name="Line 535"/>
          <p:cNvSpPr>
            <a:spLocks noChangeAspect="1" noChangeShapeType="1"/>
          </p:cNvSpPr>
          <p:nvPr/>
        </p:nvSpPr>
        <p:spPr bwMode="auto">
          <a:xfrm>
            <a:off x="560388" y="2149475"/>
            <a:ext cx="0" cy="1476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25" name="Line 536"/>
          <p:cNvSpPr>
            <a:spLocks noChangeAspect="1" noChangeShapeType="1"/>
          </p:cNvSpPr>
          <p:nvPr/>
        </p:nvSpPr>
        <p:spPr bwMode="auto">
          <a:xfrm>
            <a:off x="622300" y="2184400"/>
            <a:ext cx="1588" cy="1127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26" name="Line 537"/>
          <p:cNvSpPr>
            <a:spLocks noChangeAspect="1" noChangeShapeType="1"/>
          </p:cNvSpPr>
          <p:nvPr/>
        </p:nvSpPr>
        <p:spPr bwMode="auto">
          <a:xfrm>
            <a:off x="833438" y="2144713"/>
            <a:ext cx="1587" cy="146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27" name="Line 538"/>
          <p:cNvSpPr>
            <a:spLocks noChangeAspect="1" noChangeShapeType="1"/>
          </p:cNvSpPr>
          <p:nvPr/>
        </p:nvSpPr>
        <p:spPr bwMode="auto">
          <a:xfrm>
            <a:off x="901700" y="2178050"/>
            <a:ext cx="1588" cy="1127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328" name="Picture 539"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 y="19335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29" name="Picture 540"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850" y="1936750"/>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30" name="Picture 541"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700" y="1930400"/>
            <a:ext cx="1508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31" name="Picture 542"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313" y="19335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332" name="Text Box 543"/>
          <p:cNvSpPr txBox="1">
            <a:spLocks noChangeAspect="1" noChangeArrowheads="1"/>
          </p:cNvSpPr>
          <p:nvPr/>
        </p:nvSpPr>
        <p:spPr bwMode="auto">
          <a:xfrm>
            <a:off x="422275" y="2006600"/>
            <a:ext cx="3333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500">
                <a:solidFill>
                  <a:srgbClr val="FFFFFF"/>
                </a:solidFill>
                <a:latin typeface="Arial" pitchFamily="34" charset="0"/>
              </a:rPr>
              <a:t>web</a:t>
            </a:r>
          </a:p>
        </p:txBody>
      </p:sp>
      <p:sp>
        <p:nvSpPr>
          <p:cNvPr id="181333" name="Text Box 544"/>
          <p:cNvSpPr txBox="1">
            <a:spLocks noChangeAspect="1" noChangeArrowheads="1"/>
          </p:cNvSpPr>
          <p:nvPr/>
        </p:nvSpPr>
        <p:spPr bwMode="auto">
          <a:xfrm>
            <a:off x="684213" y="2024063"/>
            <a:ext cx="3413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500">
                <a:solidFill>
                  <a:srgbClr val="FFFFFF"/>
                </a:solidFill>
                <a:latin typeface="Arial" pitchFamily="34" charset="0"/>
              </a:rPr>
              <a:t>APP</a:t>
            </a:r>
          </a:p>
        </p:txBody>
      </p:sp>
      <p:sp>
        <p:nvSpPr>
          <p:cNvPr id="181334" name="Text Box 546"/>
          <p:cNvSpPr txBox="1">
            <a:spLocks noChangeAspect="1" noChangeArrowheads="1"/>
          </p:cNvSpPr>
          <p:nvPr/>
        </p:nvSpPr>
        <p:spPr bwMode="auto">
          <a:xfrm>
            <a:off x="576263" y="2781300"/>
            <a:ext cx="395287"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400">
                <a:latin typeface="Arial" pitchFamily="34" charset="0"/>
              </a:rPr>
              <a:t>NAS</a:t>
            </a:r>
          </a:p>
        </p:txBody>
      </p:sp>
      <p:sp>
        <p:nvSpPr>
          <p:cNvPr id="181335" name="Text Box 547"/>
          <p:cNvSpPr txBox="1">
            <a:spLocks noChangeAspect="1" noChangeArrowheads="1"/>
          </p:cNvSpPr>
          <p:nvPr/>
        </p:nvSpPr>
        <p:spPr bwMode="auto">
          <a:xfrm>
            <a:off x="1116013" y="2781300"/>
            <a:ext cx="3302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400">
                <a:latin typeface="Arial" pitchFamily="34" charset="0"/>
              </a:rPr>
              <a:t>SAN</a:t>
            </a:r>
          </a:p>
        </p:txBody>
      </p:sp>
      <p:grpSp>
        <p:nvGrpSpPr>
          <p:cNvPr id="181336" name="Group 83"/>
          <p:cNvGrpSpPr>
            <a:grpSpLocks noChangeAspect="1"/>
          </p:cNvGrpSpPr>
          <p:nvPr/>
        </p:nvGrpSpPr>
        <p:grpSpPr bwMode="auto">
          <a:xfrm>
            <a:off x="628650" y="1550988"/>
            <a:ext cx="574675" cy="228600"/>
            <a:chOff x="1077" y="1037"/>
            <a:chExt cx="1038" cy="712"/>
          </a:xfrm>
        </p:grpSpPr>
        <p:grpSp>
          <p:nvGrpSpPr>
            <p:cNvPr id="181337" name="Group 84"/>
            <p:cNvGrpSpPr>
              <a:grpSpLocks noChangeAspect="1"/>
            </p:cNvGrpSpPr>
            <p:nvPr/>
          </p:nvGrpSpPr>
          <p:grpSpPr bwMode="auto">
            <a:xfrm>
              <a:off x="1077" y="1037"/>
              <a:ext cx="1038" cy="712"/>
              <a:chOff x="4263" y="2364"/>
              <a:chExt cx="930" cy="1043"/>
            </a:xfrm>
          </p:grpSpPr>
          <p:grpSp>
            <p:nvGrpSpPr>
              <p:cNvPr id="181338" name="Group 85"/>
              <p:cNvGrpSpPr>
                <a:grpSpLocks noChangeAspect="1"/>
              </p:cNvGrpSpPr>
              <p:nvPr/>
            </p:nvGrpSpPr>
            <p:grpSpPr bwMode="auto">
              <a:xfrm>
                <a:off x="4263" y="2387"/>
                <a:ext cx="903" cy="1018"/>
                <a:chOff x="1383" y="460"/>
                <a:chExt cx="744" cy="924"/>
              </a:xfrm>
            </p:grpSpPr>
            <p:pic>
              <p:nvPicPr>
                <p:cNvPr id="181339" name="Picture 86"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40" name="Picture 87"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341" name="Freeform 88"/>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342" name="Group 89"/>
            <p:cNvGrpSpPr>
              <a:grpSpLocks noChangeAspect="1"/>
            </p:cNvGrpSpPr>
            <p:nvPr/>
          </p:nvGrpSpPr>
          <p:grpSpPr bwMode="auto">
            <a:xfrm>
              <a:off x="1105" y="1123"/>
              <a:ext cx="471" cy="513"/>
              <a:chOff x="363" y="2396"/>
              <a:chExt cx="929" cy="1170"/>
            </a:xfrm>
          </p:grpSpPr>
          <p:pic>
            <p:nvPicPr>
              <p:cNvPr id="181343" name="Picture 90" descr="中继器"/>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44" name="Picture 91" descr="通用交换机"/>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345" name="Group 92"/>
            <p:cNvGrpSpPr>
              <a:grpSpLocks noChangeAspect="1"/>
            </p:cNvGrpSpPr>
            <p:nvPr/>
          </p:nvGrpSpPr>
          <p:grpSpPr bwMode="auto">
            <a:xfrm>
              <a:off x="1590" y="1151"/>
              <a:ext cx="471" cy="514"/>
              <a:chOff x="363" y="2396"/>
              <a:chExt cx="929" cy="1170"/>
            </a:xfrm>
          </p:grpSpPr>
          <p:pic>
            <p:nvPicPr>
              <p:cNvPr id="181346" name="Picture 93" descr="中继器"/>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47" name="Picture 94" descr="通用交换机"/>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81348" name="Oval 95"/>
          <p:cNvSpPr>
            <a:spLocks noChangeAspect="1" noChangeArrowheads="1"/>
          </p:cNvSpPr>
          <p:nvPr/>
        </p:nvSpPr>
        <p:spPr bwMode="auto">
          <a:xfrm rot="-3600000">
            <a:off x="649288" y="1865312"/>
            <a:ext cx="65088" cy="106363"/>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349" name="Oval 96"/>
          <p:cNvSpPr>
            <a:spLocks noChangeAspect="1" noChangeArrowheads="1"/>
          </p:cNvSpPr>
          <p:nvPr/>
        </p:nvSpPr>
        <p:spPr bwMode="auto">
          <a:xfrm>
            <a:off x="842963" y="1885950"/>
            <a:ext cx="106362" cy="65088"/>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350" name="Oval 97"/>
          <p:cNvSpPr>
            <a:spLocks noChangeAspect="1" noChangeArrowheads="1"/>
          </p:cNvSpPr>
          <p:nvPr/>
        </p:nvSpPr>
        <p:spPr bwMode="auto">
          <a:xfrm>
            <a:off x="1106488" y="1885950"/>
            <a:ext cx="107950" cy="65088"/>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351" name="Rectangle 515"/>
          <p:cNvSpPr>
            <a:spLocks noChangeAspect="1" noChangeArrowheads="1"/>
          </p:cNvSpPr>
          <p:nvPr/>
        </p:nvSpPr>
        <p:spPr bwMode="auto">
          <a:xfrm>
            <a:off x="989013" y="2284413"/>
            <a:ext cx="438150" cy="168275"/>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352" name="Line 516"/>
          <p:cNvSpPr>
            <a:spLocks noChangeAspect="1" noChangeShapeType="1"/>
          </p:cNvSpPr>
          <p:nvPr/>
        </p:nvSpPr>
        <p:spPr bwMode="auto">
          <a:xfrm flipH="1">
            <a:off x="1146175" y="2357438"/>
            <a:ext cx="100013"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53" name="Line 517"/>
          <p:cNvSpPr>
            <a:spLocks noChangeAspect="1" noChangeShapeType="1"/>
          </p:cNvSpPr>
          <p:nvPr/>
        </p:nvSpPr>
        <p:spPr bwMode="auto">
          <a:xfrm flipH="1">
            <a:off x="1146175" y="2381250"/>
            <a:ext cx="96838"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54" name="Oval 518"/>
          <p:cNvSpPr>
            <a:spLocks noChangeAspect="1" noChangeArrowheads="1"/>
          </p:cNvSpPr>
          <p:nvPr/>
        </p:nvSpPr>
        <p:spPr bwMode="auto">
          <a:xfrm>
            <a:off x="1182688" y="2341563"/>
            <a:ext cx="31750" cy="60325"/>
          </a:xfrm>
          <a:prstGeom prst="ellipse">
            <a:avLst/>
          </a:prstGeom>
          <a:noFill/>
          <a:ln w="635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355" name="Picture 519"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6475" y="2305050"/>
            <a:ext cx="1397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56" name="Picture 520"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3013" y="2305050"/>
            <a:ext cx="1397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57" name="Picture 504" descr="IX5000扩展机柜正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6350" y="2508250"/>
            <a:ext cx="150813"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58" name="Line 537"/>
          <p:cNvSpPr>
            <a:spLocks noChangeAspect="1" noChangeShapeType="1"/>
          </p:cNvSpPr>
          <p:nvPr/>
        </p:nvSpPr>
        <p:spPr bwMode="auto">
          <a:xfrm>
            <a:off x="1144588" y="2136775"/>
            <a:ext cx="1587" cy="1476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59" name="Line 538"/>
          <p:cNvSpPr>
            <a:spLocks noChangeAspect="1" noChangeShapeType="1"/>
          </p:cNvSpPr>
          <p:nvPr/>
        </p:nvSpPr>
        <p:spPr bwMode="auto">
          <a:xfrm>
            <a:off x="1212850" y="2170113"/>
            <a:ext cx="1588"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60" name="Line 107"/>
          <p:cNvSpPr>
            <a:spLocks noChangeAspect="1" noChangeShapeType="1"/>
          </p:cNvSpPr>
          <p:nvPr/>
        </p:nvSpPr>
        <p:spPr bwMode="auto">
          <a:xfrm flipH="1">
            <a:off x="1246188" y="4000500"/>
            <a:ext cx="1009650"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61" name="Line 108"/>
          <p:cNvSpPr>
            <a:spLocks noChangeAspect="1" noChangeShapeType="1"/>
          </p:cNvSpPr>
          <p:nvPr/>
        </p:nvSpPr>
        <p:spPr bwMode="auto">
          <a:xfrm flipH="1">
            <a:off x="1458913" y="4065588"/>
            <a:ext cx="850900"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1362" name="Group 109"/>
          <p:cNvGrpSpPr>
            <a:grpSpLocks noChangeAspect="1"/>
          </p:cNvGrpSpPr>
          <p:nvPr/>
        </p:nvGrpSpPr>
        <p:grpSpPr bwMode="auto">
          <a:xfrm>
            <a:off x="1778000" y="1331913"/>
            <a:ext cx="1646238" cy="1201737"/>
            <a:chOff x="346" y="693"/>
            <a:chExt cx="1444" cy="790"/>
          </a:xfrm>
        </p:grpSpPr>
        <p:grpSp>
          <p:nvGrpSpPr>
            <p:cNvPr id="181363" name="Group 110"/>
            <p:cNvGrpSpPr>
              <a:grpSpLocks noChangeAspect="1"/>
            </p:cNvGrpSpPr>
            <p:nvPr/>
          </p:nvGrpSpPr>
          <p:grpSpPr bwMode="auto">
            <a:xfrm>
              <a:off x="845" y="693"/>
              <a:ext cx="945" cy="690"/>
              <a:chOff x="1941" y="693"/>
              <a:chExt cx="945" cy="690"/>
            </a:xfrm>
          </p:grpSpPr>
          <p:grpSp>
            <p:nvGrpSpPr>
              <p:cNvPr id="181364" name="Group 111"/>
              <p:cNvGrpSpPr>
                <a:grpSpLocks noChangeAspect="1"/>
              </p:cNvGrpSpPr>
              <p:nvPr/>
            </p:nvGrpSpPr>
            <p:grpSpPr bwMode="auto">
              <a:xfrm>
                <a:off x="1941" y="693"/>
                <a:ext cx="945" cy="690"/>
                <a:chOff x="1064" y="793"/>
                <a:chExt cx="945" cy="690"/>
              </a:xfrm>
            </p:grpSpPr>
            <p:sp>
              <p:nvSpPr>
                <p:cNvPr id="181365" name="AutoShape 13"/>
                <p:cNvSpPr>
                  <a:spLocks noChangeAspect="1" noChangeArrowheads="1"/>
                </p:cNvSpPr>
                <p:nvPr/>
              </p:nvSpPr>
              <p:spPr bwMode="auto">
                <a:xfrm>
                  <a:off x="1064" y="793"/>
                  <a:ext cx="945" cy="690"/>
                </a:xfrm>
                <a:prstGeom prst="roundRect">
                  <a:avLst>
                    <a:gd name="adj" fmla="val 6042"/>
                  </a:avLst>
                </a:prstGeom>
                <a:gradFill rotWithShape="1">
                  <a:gsLst>
                    <a:gs pos="0">
                      <a:srgbClr val="FDFDFD"/>
                    </a:gs>
                    <a:gs pos="50000">
                      <a:srgbClr val="E0E0E0"/>
                    </a:gs>
                    <a:gs pos="100000">
                      <a:srgbClr val="FDFDFD"/>
                    </a:gs>
                  </a:gsLst>
                  <a:lin ang="5400000" scaled="1"/>
                </a:gradFill>
                <a:ln w="9525" algn="ctr">
                  <a:solidFill>
                    <a:srgbClr val="333399"/>
                  </a:solidFill>
                  <a:prstDash val="sysDot"/>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500">
                    <a:latin typeface="Arial" pitchFamily="34" charset="0"/>
                    <a:ea typeface="华文细黑" pitchFamily="2" charset="-122"/>
                  </a:endParaRPr>
                </a:p>
              </p:txBody>
            </p:sp>
            <p:pic>
              <p:nvPicPr>
                <p:cNvPr id="181366" name="Picture 41" descr="Server群"/>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64" y="927"/>
                  <a:ext cx="40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67" name="Picture 42" descr="用户管理平台"/>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4" y="927"/>
                  <a:ext cx="40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68" name="Rectangle 68"/>
                <p:cNvSpPr>
                  <a:spLocks noChangeAspect="1" noChangeArrowheads="1"/>
                </p:cNvSpPr>
                <p:nvPr/>
              </p:nvSpPr>
              <p:spPr bwMode="auto">
                <a:xfrm>
                  <a:off x="1139" y="1194"/>
                  <a:ext cx="832" cy="239"/>
                </a:xfrm>
                <a:prstGeom prst="rect">
                  <a:avLst/>
                </a:prstGeom>
                <a:solidFill>
                  <a:srgbClr val="FFCC99">
                    <a:alpha val="50195"/>
                  </a:srgbClr>
                </a:solidFill>
                <a:ln w="12700" algn="ctr">
                  <a:solidFill>
                    <a:srgbClr val="FF9900"/>
                  </a:solidFill>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500">
                    <a:latin typeface="Arial" pitchFamily="34" charset="0"/>
                    <a:ea typeface="华文细黑" pitchFamily="2" charset="-122"/>
                  </a:endParaRPr>
                </a:p>
              </p:txBody>
            </p:sp>
            <p:grpSp>
              <p:nvGrpSpPr>
                <p:cNvPr id="181369" name="Group 74"/>
                <p:cNvGrpSpPr>
                  <a:grpSpLocks noChangeAspect="1"/>
                </p:cNvGrpSpPr>
                <p:nvPr/>
              </p:nvGrpSpPr>
              <p:grpSpPr bwMode="auto">
                <a:xfrm>
                  <a:off x="1222" y="1156"/>
                  <a:ext cx="635" cy="74"/>
                  <a:chOff x="634" y="1206"/>
                  <a:chExt cx="944" cy="92"/>
                </a:xfrm>
              </p:grpSpPr>
              <p:sp>
                <p:nvSpPr>
                  <p:cNvPr id="181370" name="Line 75"/>
                  <p:cNvSpPr>
                    <a:spLocks noChangeAspect="1" noChangeShapeType="1"/>
                  </p:cNvSpPr>
                  <p:nvPr/>
                </p:nvSpPr>
                <p:spPr bwMode="auto">
                  <a:xfrm>
                    <a:off x="634" y="1298"/>
                    <a:ext cx="9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1" name="Line 76"/>
                  <p:cNvSpPr>
                    <a:spLocks noChangeAspect="1" noChangeShapeType="1"/>
                  </p:cNvSpPr>
                  <p:nvPr/>
                </p:nvSpPr>
                <p:spPr bwMode="auto">
                  <a:xfrm>
                    <a:off x="634"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2" name="Line 77"/>
                  <p:cNvSpPr>
                    <a:spLocks noChangeAspect="1" noChangeShapeType="1"/>
                  </p:cNvSpPr>
                  <p:nvPr/>
                </p:nvSpPr>
                <p:spPr bwMode="auto">
                  <a:xfrm>
                    <a:off x="870"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3" name="Line 78"/>
                  <p:cNvSpPr>
                    <a:spLocks noChangeAspect="1" noChangeShapeType="1"/>
                  </p:cNvSpPr>
                  <p:nvPr/>
                </p:nvSpPr>
                <p:spPr bwMode="auto">
                  <a:xfrm>
                    <a:off x="1106"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4" name="Line 79"/>
                  <p:cNvSpPr>
                    <a:spLocks noChangeAspect="1" noChangeShapeType="1"/>
                  </p:cNvSpPr>
                  <p:nvPr/>
                </p:nvSpPr>
                <p:spPr bwMode="auto">
                  <a:xfrm>
                    <a:off x="1352"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5" name="Line 80"/>
                  <p:cNvSpPr>
                    <a:spLocks noChangeAspect="1" noChangeShapeType="1"/>
                  </p:cNvSpPr>
                  <p:nvPr/>
                </p:nvSpPr>
                <p:spPr bwMode="auto">
                  <a:xfrm>
                    <a:off x="1578"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1376" name="Text Box 43"/>
                <p:cNvSpPr txBox="1">
                  <a:spLocks noChangeAspect="1" noChangeArrowheads="1"/>
                </p:cNvSpPr>
                <p:nvPr/>
              </p:nvSpPr>
              <p:spPr bwMode="auto">
                <a:xfrm>
                  <a:off x="1289" y="807"/>
                  <a:ext cx="72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zh-CN" altLang="en-US" sz="700" b="1" i="1">
                      <a:solidFill>
                        <a:srgbClr val="808080"/>
                      </a:solidFill>
                      <a:latin typeface="Arial" pitchFamily="34" charset="0"/>
                      <a:ea typeface="华文细黑" pitchFamily="2" charset="-122"/>
                    </a:rPr>
                    <a:t>网络管理区</a:t>
                  </a:r>
                </a:p>
              </p:txBody>
            </p:sp>
          </p:grpSp>
          <p:pic>
            <p:nvPicPr>
              <p:cNvPr id="181377" name="Picture 57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43" y="1156"/>
                <a:ext cx="5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378" name="Group 125"/>
            <p:cNvGrpSpPr>
              <a:grpSpLocks noChangeAspect="1"/>
            </p:cNvGrpSpPr>
            <p:nvPr/>
          </p:nvGrpSpPr>
          <p:grpSpPr bwMode="auto">
            <a:xfrm>
              <a:off x="346" y="793"/>
              <a:ext cx="900" cy="690"/>
              <a:chOff x="119" y="793"/>
              <a:chExt cx="900" cy="690"/>
            </a:xfrm>
          </p:grpSpPr>
          <p:sp>
            <p:nvSpPr>
              <p:cNvPr id="181379" name="AutoShape 10"/>
              <p:cNvSpPr>
                <a:spLocks noChangeAspect="1" noChangeArrowheads="1"/>
              </p:cNvSpPr>
              <p:nvPr/>
            </p:nvSpPr>
            <p:spPr bwMode="auto">
              <a:xfrm>
                <a:off x="119" y="793"/>
                <a:ext cx="900" cy="690"/>
              </a:xfrm>
              <a:prstGeom prst="roundRect">
                <a:avLst>
                  <a:gd name="adj" fmla="val 6042"/>
                </a:avLst>
              </a:prstGeom>
              <a:gradFill rotWithShape="1">
                <a:gsLst>
                  <a:gs pos="0">
                    <a:srgbClr val="FDFDFD"/>
                  </a:gs>
                  <a:gs pos="50000">
                    <a:srgbClr val="E0E0E0"/>
                  </a:gs>
                  <a:gs pos="100000">
                    <a:srgbClr val="FDFDFD"/>
                  </a:gs>
                </a:gsLst>
                <a:lin ang="5400000" scaled="1"/>
              </a:gradFill>
              <a:ln w="9525" algn="ctr">
                <a:solidFill>
                  <a:srgbClr val="333399"/>
                </a:solidFill>
                <a:prstDash val="sysDot"/>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500">
                  <a:latin typeface="Arial" pitchFamily="34" charset="0"/>
                  <a:ea typeface="华文细黑" pitchFamily="2" charset="-122"/>
                </a:endParaRPr>
              </a:p>
            </p:txBody>
          </p:sp>
          <p:pic>
            <p:nvPicPr>
              <p:cNvPr id="181380" name="Picture 11" descr="服务器类"/>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9" y="975"/>
                <a:ext cx="12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81" name="Picture 12" descr="服务器类"/>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2" y="974"/>
                <a:ext cx="12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2" name="Text Box 44"/>
              <p:cNvSpPr txBox="1">
                <a:spLocks noChangeAspect="1" noChangeArrowheads="1"/>
              </p:cNvSpPr>
              <p:nvPr/>
            </p:nvSpPr>
            <p:spPr bwMode="auto">
              <a:xfrm>
                <a:off x="276" y="815"/>
                <a:ext cx="60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800" b="1" i="1">
                    <a:solidFill>
                      <a:srgbClr val="808080"/>
                    </a:solidFill>
                    <a:latin typeface="Arial" pitchFamily="34" charset="0"/>
                    <a:ea typeface="华文细黑" pitchFamily="2" charset="-122"/>
                  </a:rPr>
                  <a:t>认证计费区</a:t>
                </a:r>
              </a:p>
            </p:txBody>
          </p:sp>
          <p:sp>
            <p:nvSpPr>
              <p:cNvPr id="181383" name="Rectangle 52"/>
              <p:cNvSpPr>
                <a:spLocks noChangeAspect="1" noChangeArrowheads="1"/>
              </p:cNvSpPr>
              <p:nvPr/>
            </p:nvSpPr>
            <p:spPr bwMode="auto">
              <a:xfrm>
                <a:off x="141" y="1194"/>
                <a:ext cx="832" cy="239"/>
              </a:xfrm>
              <a:prstGeom prst="rect">
                <a:avLst/>
              </a:prstGeom>
              <a:solidFill>
                <a:srgbClr val="FFCC99">
                  <a:alpha val="50195"/>
                </a:srgbClr>
              </a:solidFill>
              <a:ln w="12700" algn="ctr">
                <a:solidFill>
                  <a:srgbClr val="FF9900"/>
                </a:solidFill>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500">
                  <a:latin typeface="Arial" pitchFamily="34" charset="0"/>
                  <a:ea typeface="华文细黑" pitchFamily="2" charset="-122"/>
                </a:endParaRPr>
              </a:p>
            </p:txBody>
          </p:sp>
          <p:grpSp>
            <p:nvGrpSpPr>
              <p:cNvPr id="181384" name="Group 58"/>
              <p:cNvGrpSpPr>
                <a:grpSpLocks noChangeAspect="1"/>
              </p:cNvGrpSpPr>
              <p:nvPr/>
            </p:nvGrpSpPr>
            <p:grpSpPr bwMode="auto">
              <a:xfrm>
                <a:off x="224" y="1156"/>
                <a:ext cx="635" cy="74"/>
                <a:chOff x="634" y="1206"/>
                <a:chExt cx="944" cy="92"/>
              </a:xfrm>
            </p:grpSpPr>
            <p:sp>
              <p:nvSpPr>
                <p:cNvPr id="181385" name="Line 59"/>
                <p:cNvSpPr>
                  <a:spLocks noChangeAspect="1" noChangeShapeType="1"/>
                </p:cNvSpPr>
                <p:nvPr/>
              </p:nvSpPr>
              <p:spPr bwMode="auto">
                <a:xfrm>
                  <a:off x="634" y="1298"/>
                  <a:ext cx="9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86" name="Line 60"/>
                <p:cNvSpPr>
                  <a:spLocks noChangeAspect="1" noChangeShapeType="1"/>
                </p:cNvSpPr>
                <p:nvPr/>
              </p:nvSpPr>
              <p:spPr bwMode="auto">
                <a:xfrm>
                  <a:off x="634"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87" name="Line 61"/>
                <p:cNvSpPr>
                  <a:spLocks noChangeAspect="1" noChangeShapeType="1"/>
                </p:cNvSpPr>
                <p:nvPr/>
              </p:nvSpPr>
              <p:spPr bwMode="auto">
                <a:xfrm>
                  <a:off x="870"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88" name="Line 62"/>
                <p:cNvSpPr>
                  <a:spLocks noChangeAspect="1" noChangeShapeType="1"/>
                </p:cNvSpPr>
                <p:nvPr/>
              </p:nvSpPr>
              <p:spPr bwMode="auto">
                <a:xfrm>
                  <a:off x="1106"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89" name="Line 63"/>
                <p:cNvSpPr>
                  <a:spLocks noChangeAspect="1" noChangeShapeType="1"/>
                </p:cNvSpPr>
                <p:nvPr/>
              </p:nvSpPr>
              <p:spPr bwMode="auto">
                <a:xfrm>
                  <a:off x="1352"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90" name="Line 64"/>
                <p:cNvSpPr>
                  <a:spLocks noChangeAspect="1" noChangeShapeType="1"/>
                </p:cNvSpPr>
                <p:nvPr/>
              </p:nvSpPr>
              <p:spPr bwMode="auto">
                <a:xfrm>
                  <a:off x="1578"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81391" name="Picture 228" descr="服务器终端"/>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6" y="974"/>
                <a:ext cx="15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92" name="Picture 229" descr="服务器终端"/>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3" y="974"/>
                <a:ext cx="15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93" name="Picture 230" descr="服务器终端"/>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6" y="982"/>
                <a:ext cx="15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394" name="Group 141"/>
            <p:cNvGrpSpPr>
              <a:grpSpLocks noChangeAspect="1"/>
            </p:cNvGrpSpPr>
            <p:nvPr/>
          </p:nvGrpSpPr>
          <p:grpSpPr bwMode="auto">
            <a:xfrm>
              <a:off x="981" y="1247"/>
              <a:ext cx="490" cy="155"/>
              <a:chOff x="1077" y="1037"/>
              <a:chExt cx="1038" cy="712"/>
            </a:xfrm>
          </p:grpSpPr>
          <p:grpSp>
            <p:nvGrpSpPr>
              <p:cNvPr id="181395" name="Group 142"/>
              <p:cNvGrpSpPr>
                <a:grpSpLocks noChangeAspect="1"/>
              </p:cNvGrpSpPr>
              <p:nvPr/>
            </p:nvGrpSpPr>
            <p:grpSpPr bwMode="auto">
              <a:xfrm>
                <a:off x="1077" y="1037"/>
                <a:ext cx="1038" cy="712"/>
                <a:chOff x="4263" y="2364"/>
                <a:chExt cx="930" cy="1043"/>
              </a:xfrm>
            </p:grpSpPr>
            <p:grpSp>
              <p:nvGrpSpPr>
                <p:cNvPr id="181396" name="Group 143"/>
                <p:cNvGrpSpPr>
                  <a:grpSpLocks noChangeAspect="1"/>
                </p:cNvGrpSpPr>
                <p:nvPr/>
              </p:nvGrpSpPr>
              <p:grpSpPr bwMode="auto">
                <a:xfrm>
                  <a:off x="4263" y="2387"/>
                  <a:ext cx="903" cy="1018"/>
                  <a:chOff x="1383" y="460"/>
                  <a:chExt cx="744" cy="924"/>
                </a:xfrm>
              </p:grpSpPr>
              <p:pic>
                <p:nvPicPr>
                  <p:cNvPr id="181397" name="Picture 144"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98" name="Picture 145"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399" name="Freeform 146"/>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400" name="Group 147"/>
              <p:cNvGrpSpPr>
                <a:grpSpLocks noChangeAspect="1"/>
              </p:cNvGrpSpPr>
              <p:nvPr/>
            </p:nvGrpSpPr>
            <p:grpSpPr bwMode="auto">
              <a:xfrm>
                <a:off x="1105" y="1123"/>
                <a:ext cx="471" cy="513"/>
                <a:chOff x="363" y="2396"/>
                <a:chExt cx="929" cy="1170"/>
              </a:xfrm>
            </p:grpSpPr>
            <p:pic>
              <p:nvPicPr>
                <p:cNvPr id="181401" name="Picture 148" descr="中继器"/>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02" name="Picture 149" descr="通用交换机"/>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403" name="Group 150"/>
              <p:cNvGrpSpPr>
                <a:grpSpLocks noChangeAspect="1"/>
              </p:cNvGrpSpPr>
              <p:nvPr/>
            </p:nvGrpSpPr>
            <p:grpSpPr bwMode="auto">
              <a:xfrm>
                <a:off x="1590" y="1151"/>
                <a:ext cx="471" cy="514"/>
                <a:chOff x="363" y="2396"/>
                <a:chExt cx="929" cy="1170"/>
              </a:xfrm>
            </p:grpSpPr>
            <p:pic>
              <p:nvPicPr>
                <p:cNvPr id="181404" name="Picture 151" descr="中继器"/>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05" name="Picture 152" descr="通用交换机"/>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1406" name="Group 580"/>
            <p:cNvGrpSpPr>
              <a:grpSpLocks noChangeAspect="1"/>
            </p:cNvGrpSpPr>
            <p:nvPr/>
          </p:nvGrpSpPr>
          <p:grpSpPr bwMode="auto">
            <a:xfrm>
              <a:off x="436" y="1247"/>
              <a:ext cx="499" cy="174"/>
              <a:chOff x="1230" y="532"/>
              <a:chExt cx="4231" cy="2131"/>
            </a:xfrm>
          </p:grpSpPr>
          <p:pic>
            <p:nvPicPr>
              <p:cNvPr id="181407" name="Picture 58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230" y="532"/>
                <a:ext cx="421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08" name="Picture 58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42" y="1847"/>
                <a:ext cx="4219"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1409" name="Group 156"/>
          <p:cNvGrpSpPr>
            <a:grpSpLocks noChangeAspect="1"/>
          </p:cNvGrpSpPr>
          <p:nvPr/>
        </p:nvGrpSpPr>
        <p:grpSpPr bwMode="auto">
          <a:xfrm>
            <a:off x="3741738" y="2101850"/>
            <a:ext cx="698500" cy="466725"/>
            <a:chOff x="3566" y="1156"/>
            <a:chExt cx="595" cy="318"/>
          </a:xfrm>
        </p:grpSpPr>
        <p:grpSp>
          <p:nvGrpSpPr>
            <p:cNvPr id="181410" name="Group 157"/>
            <p:cNvGrpSpPr>
              <a:grpSpLocks noChangeAspect="1"/>
            </p:cNvGrpSpPr>
            <p:nvPr/>
          </p:nvGrpSpPr>
          <p:grpSpPr bwMode="auto">
            <a:xfrm>
              <a:off x="3566" y="1247"/>
              <a:ext cx="590" cy="216"/>
              <a:chOff x="4263" y="2364"/>
              <a:chExt cx="930" cy="1043"/>
            </a:xfrm>
          </p:grpSpPr>
          <p:grpSp>
            <p:nvGrpSpPr>
              <p:cNvPr id="181411" name="Group 158"/>
              <p:cNvGrpSpPr>
                <a:grpSpLocks noChangeAspect="1"/>
              </p:cNvGrpSpPr>
              <p:nvPr/>
            </p:nvGrpSpPr>
            <p:grpSpPr bwMode="auto">
              <a:xfrm>
                <a:off x="4263" y="2387"/>
                <a:ext cx="903" cy="1018"/>
                <a:chOff x="1383" y="460"/>
                <a:chExt cx="744" cy="924"/>
              </a:xfrm>
            </p:grpSpPr>
            <p:pic>
              <p:nvPicPr>
                <p:cNvPr id="181412" name="Picture 159"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13" name="Picture 160"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414" name="Freeform 161"/>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415" name="Group 565"/>
            <p:cNvGrpSpPr>
              <a:grpSpLocks noChangeAspect="1"/>
            </p:cNvGrpSpPr>
            <p:nvPr/>
          </p:nvGrpSpPr>
          <p:grpSpPr bwMode="auto">
            <a:xfrm>
              <a:off x="3612" y="1156"/>
              <a:ext cx="277" cy="318"/>
              <a:chOff x="3515" y="1364"/>
              <a:chExt cx="614" cy="1069"/>
            </a:xfrm>
          </p:grpSpPr>
          <p:pic>
            <p:nvPicPr>
              <p:cNvPr id="181416" name="Picture 566"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2103"/>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17" name="Picture 567"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2025"/>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18" name="Picture 568"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967"/>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19" name="Picture 569"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889"/>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20" name="Picture 570"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831"/>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21" name="Picture 571"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769"/>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22" name="Picture 572"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695"/>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23" name="Picture 573"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616"/>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74"/>
              <p:cNvSpPr txBox="1">
                <a:spLocks noChangeArrowheads="1"/>
              </p:cNvSpPr>
              <p:nvPr/>
            </p:nvSpPr>
            <p:spPr bwMode="auto">
              <a:xfrm>
                <a:off x="3752" y="1364"/>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5" name="Text Box 575"/>
              <p:cNvSpPr txBox="1">
                <a:spLocks noChangeArrowheads="1"/>
              </p:cNvSpPr>
              <p:nvPr/>
            </p:nvSpPr>
            <p:spPr bwMode="auto">
              <a:xfrm>
                <a:off x="3752" y="1499"/>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6" name="Text Box 576"/>
              <p:cNvSpPr txBox="1">
                <a:spLocks noChangeArrowheads="1"/>
              </p:cNvSpPr>
              <p:nvPr/>
            </p:nvSpPr>
            <p:spPr bwMode="auto">
              <a:xfrm>
                <a:off x="3752" y="1640"/>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7" name="Text Box 577"/>
              <p:cNvSpPr txBox="1">
                <a:spLocks noChangeAspect="1" noChangeArrowheads="1"/>
              </p:cNvSpPr>
              <p:nvPr/>
            </p:nvSpPr>
            <p:spPr bwMode="auto">
              <a:xfrm>
                <a:off x="3782" y="1779"/>
                <a:ext cx="348" cy="422"/>
              </a:xfrm>
              <a:prstGeom prst="rect">
                <a:avLst/>
              </a:prstGeom>
              <a:noFill/>
              <a:ln w="9525">
                <a:noFill/>
                <a:miter lim="800000"/>
                <a:headEnd/>
                <a:tailEnd/>
              </a:ln>
            </p:spPr>
            <p:txBody>
              <a:bodyPr>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grpSp>
        <p:grpSp>
          <p:nvGrpSpPr>
            <p:cNvPr id="181428" name="Group 565"/>
            <p:cNvGrpSpPr>
              <a:grpSpLocks noChangeAspect="1"/>
            </p:cNvGrpSpPr>
            <p:nvPr/>
          </p:nvGrpSpPr>
          <p:grpSpPr bwMode="auto">
            <a:xfrm>
              <a:off x="3884" y="1156"/>
              <a:ext cx="277" cy="318"/>
              <a:chOff x="3515" y="1364"/>
              <a:chExt cx="614" cy="1069"/>
            </a:xfrm>
          </p:grpSpPr>
          <p:pic>
            <p:nvPicPr>
              <p:cNvPr id="181429" name="Picture 566"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2103"/>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0" name="Picture 567"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2025"/>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1" name="Picture 568"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967"/>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2" name="Picture 569"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889"/>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3" name="Picture 570"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831"/>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4" name="Picture 571"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769"/>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5" name="Picture 572"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695"/>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6" name="Picture 573"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616"/>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7870" name="Text Box 574"/>
              <p:cNvSpPr txBox="1">
                <a:spLocks noChangeArrowheads="1"/>
              </p:cNvSpPr>
              <p:nvPr/>
            </p:nvSpPr>
            <p:spPr bwMode="auto">
              <a:xfrm>
                <a:off x="3751" y="1364"/>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3127871" name="Text Box 575"/>
              <p:cNvSpPr txBox="1">
                <a:spLocks noChangeArrowheads="1"/>
              </p:cNvSpPr>
              <p:nvPr/>
            </p:nvSpPr>
            <p:spPr bwMode="auto">
              <a:xfrm>
                <a:off x="3751" y="1499"/>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3127872" name="Text Box 576"/>
              <p:cNvSpPr txBox="1">
                <a:spLocks noChangeArrowheads="1"/>
              </p:cNvSpPr>
              <p:nvPr/>
            </p:nvSpPr>
            <p:spPr bwMode="auto">
              <a:xfrm>
                <a:off x="3751" y="1640"/>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3127873" name="Text Box 577"/>
              <p:cNvSpPr txBox="1">
                <a:spLocks noChangeAspect="1" noChangeArrowheads="1"/>
              </p:cNvSpPr>
              <p:nvPr/>
            </p:nvSpPr>
            <p:spPr bwMode="auto">
              <a:xfrm>
                <a:off x="3781" y="1779"/>
                <a:ext cx="348" cy="422"/>
              </a:xfrm>
              <a:prstGeom prst="rect">
                <a:avLst/>
              </a:prstGeom>
              <a:noFill/>
              <a:ln w="9525">
                <a:noFill/>
                <a:miter lim="800000"/>
                <a:headEnd/>
                <a:tailEnd/>
              </a:ln>
            </p:spPr>
            <p:txBody>
              <a:bodyPr>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grpSp>
      </p:grpSp>
      <p:pic>
        <p:nvPicPr>
          <p:cNvPr id="181441" name="Picture 286" descr="网云"/>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27500" y="1693863"/>
            <a:ext cx="4127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442" name="Text Box 287"/>
          <p:cNvSpPr txBox="1">
            <a:spLocks noChangeAspect="1" noChangeArrowheads="1"/>
          </p:cNvSpPr>
          <p:nvPr/>
        </p:nvSpPr>
        <p:spPr bwMode="auto">
          <a:xfrm>
            <a:off x="4129088" y="1701800"/>
            <a:ext cx="5143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zh-CN" altLang="en-US" sz="600" b="1">
                <a:solidFill>
                  <a:srgbClr val="FFFFFF"/>
                </a:solidFill>
                <a:latin typeface="华文细黑" pitchFamily="2" charset="-122"/>
                <a:ea typeface="华文细黑" pitchFamily="2" charset="-122"/>
              </a:rPr>
              <a:t>运营商</a:t>
            </a:r>
            <a:r>
              <a:rPr kumimoji="0" lang="en-US" altLang="zh-CN" sz="600" b="1">
                <a:solidFill>
                  <a:srgbClr val="FFFFFF"/>
                </a:solidFill>
                <a:latin typeface="华文细黑" pitchFamily="2" charset="-122"/>
                <a:ea typeface="华文细黑" pitchFamily="2" charset="-122"/>
              </a:rPr>
              <a:t>2</a:t>
            </a:r>
          </a:p>
        </p:txBody>
      </p:sp>
      <p:pic>
        <p:nvPicPr>
          <p:cNvPr id="181443" name="Picture 288" descr="网云"/>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40138" y="1687513"/>
            <a:ext cx="4143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444" name="Text Box 289"/>
          <p:cNvSpPr txBox="1">
            <a:spLocks noChangeAspect="1" noChangeArrowheads="1"/>
          </p:cNvSpPr>
          <p:nvPr/>
        </p:nvSpPr>
        <p:spPr bwMode="auto">
          <a:xfrm>
            <a:off x="3636963" y="1695450"/>
            <a:ext cx="5032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zh-CN" altLang="en-US" sz="600" b="1">
                <a:solidFill>
                  <a:srgbClr val="FFFFFF"/>
                </a:solidFill>
                <a:latin typeface="华文细黑" pitchFamily="2" charset="-122"/>
                <a:ea typeface="华文细黑" pitchFamily="2" charset="-122"/>
              </a:rPr>
              <a:t>运营商</a:t>
            </a:r>
            <a:r>
              <a:rPr kumimoji="0" lang="en-US" altLang="zh-CN" sz="600" b="1">
                <a:solidFill>
                  <a:srgbClr val="FFFFFF"/>
                </a:solidFill>
                <a:latin typeface="华文细黑" pitchFamily="2" charset="-122"/>
                <a:ea typeface="华文细黑" pitchFamily="2" charset="-122"/>
              </a:rPr>
              <a:t>1</a:t>
            </a:r>
          </a:p>
        </p:txBody>
      </p:sp>
      <p:grpSp>
        <p:nvGrpSpPr>
          <p:cNvPr id="181445" name="Group 202"/>
          <p:cNvGrpSpPr>
            <a:grpSpLocks/>
          </p:cNvGrpSpPr>
          <p:nvPr/>
        </p:nvGrpSpPr>
        <p:grpSpPr bwMode="auto">
          <a:xfrm>
            <a:off x="1724025" y="3465513"/>
            <a:ext cx="252413" cy="274637"/>
            <a:chOff x="2243" y="3532"/>
            <a:chExt cx="172" cy="202"/>
          </a:xfrm>
        </p:grpSpPr>
        <p:grpSp>
          <p:nvGrpSpPr>
            <p:cNvPr id="181446" name="Group 36"/>
            <p:cNvGrpSpPr>
              <a:grpSpLocks/>
            </p:cNvGrpSpPr>
            <p:nvPr/>
          </p:nvGrpSpPr>
          <p:grpSpPr bwMode="auto">
            <a:xfrm>
              <a:off x="2256" y="3552"/>
              <a:ext cx="159" cy="158"/>
              <a:chOff x="1596" y="1152"/>
              <a:chExt cx="518" cy="516"/>
            </a:xfrm>
          </p:grpSpPr>
          <p:sp>
            <p:nvSpPr>
              <p:cNvPr id="181447"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448"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2</a:t>
              </a:r>
            </a:p>
          </p:txBody>
        </p:sp>
      </p:grpSp>
      <p:sp>
        <p:nvSpPr>
          <p:cNvPr id="181450" name="AutoShape 36"/>
          <p:cNvSpPr>
            <a:spLocks noChangeAspect="1" noChangeArrowheads="1"/>
          </p:cNvSpPr>
          <p:nvPr/>
        </p:nvSpPr>
        <p:spPr bwMode="auto">
          <a:xfrm>
            <a:off x="3667125" y="4192588"/>
            <a:ext cx="1047750" cy="1624012"/>
          </a:xfrm>
          <a:prstGeom prst="roundRect">
            <a:avLst>
              <a:gd name="adj" fmla="val 0"/>
            </a:avLst>
          </a:prstGeom>
          <a:gradFill rotWithShape="1">
            <a:gsLst>
              <a:gs pos="0">
                <a:srgbClr val="DAF6F5"/>
              </a:gs>
              <a:gs pos="100000">
                <a:srgbClr val="70CED0">
                  <a:alpha val="5900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451" name="Line 747"/>
          <p:cNvSpPr>
            <a:spLocks noChangeAspect="1" noChangeShapeType="1"/>
          </p:cNvSpPr>
          <p:nvPr/>
        </p:nvSpPr>
        <p:spPr bwMode="auto">
          <a:xfrm flipV="1">
            <a:off x="3835400" y="4483100"/>
            <a:ext cx="141288" cy="238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452" name="Line 748"/>
          <p:cNvSpPr>
            <a:spLocks noChangeAspect="1" noChangeShapeType="1"/>
          </p:cNvSpPr>
          <p:nvPr/>
        </p:nvSpPr>
        <p:spPr bwMode="auto">
          <a:xfrm flipH="1" flipV="1">
            <a:off x="4295775" y="4483100"/>
            <a:ext cx="144463" cy="241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453" name="Line 749"/>
          <p:cNvSpPr>
            <a:spLocks noChangeAspect="1" noChangeShapeType="1"/>
          </p:cNvSpPr>
          <p:nvPr/>
        </p:nvSpPr>
        <p:spPr bwMode="auto">
          <a:xfrm flipH="1" flipV="1">
            <a:off x="4029075" y="4548188"/>
            <a:ext cx="33338" cy="177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454" name="Line 750"/>
          <p:cNvSpPr>
            <a:spLocks noChangeAspect="1" noChangeShapeType="1"/>
          </p:cNvSpPr>
          <p:nvPr/>
        </p:nvSpPr>
        <p:spPr bwMode="auto">
          <a:xfrm flipH="1">
            <a:off x="4222750" y="4548188"/>
            <a:ext cx="19050" cy="1730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pic>
        <p:nvPicPr>
          <p:cNvPr id="181455" name="Picture 781"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8563" y="4740275"/>
            <a:ext cx="15081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56" name="Picture 782"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4288" y="47402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57" name="Picture 783"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7950" y="4740275"/>
            <a:ext cx="1508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58" name="Picture 784"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0025" y="47402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59" name="Picture 786"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5275" y="4737100"/>
            <a:ext cx="1508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60" name="Picture 787"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7350" y="47402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61" name="Picture 788"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1013" y="4740275"/>
            <a:ext cx="15081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62" name="Picture 789"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9913" y="4740275"/>
            <a:ext cx="15081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63" name="Picture 790"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0400" y="4737100"/>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464" name="Rectangle 791"/>
          <p:cNvSpPr>
            <a:spLocks noChangeAspect="1" noChangeArrowheads="1"/>
          </p:cNvSpPr>
          <p:nvPr/>
        </p:nvSpPr>
        <p:spPr bwMode="auto">
          <a:xfrm>
            <a:off x="3711575" y="4710113"/>
            <a:ext cx="936625" cy="298450"/>
          </a:xfrm>
          <a:prstGeom prst="rect">
            <a:avLst/>
          </a:prstGeom>
          <a:noFill/>
          <a:ln w="9525">
            <a:solidFill>
              <a:srgbClr val="80808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grpSp>
        <p:nvGrpSpPr>
          <p:cNvPr id="181465" name="Group 222"/>
          <p:cNvGrpSpPr>
            <a:grpSpLocks noChangeAspect="1"/>
          </p:cNvGrpSpPr>
          <p:nvPr/>
        </p:nvGrpSpPr>
        <p:grpSpPr bwMode="auto">
          <a:xfrm>
            <a:off x="3870325" y="4348163"/>
            <a:ext cx="574675" cy="228600"/>
            <a:chOff x="1077" y="1037"/>
            <a:chExt cx="1038" cy="712"/>
          </a:xfrm>
        </p:grpSpPr>
        <p:grpSp>
          <p:nvGrpSpPr>
            <p:cNvPr id="181466" name="Group 223"/>
            <p:cNvGrpSpPr>
              <a:grpSpLocks noChangeAspect="1"/>
            </p:cNvGrpSpPr>
            <p:nvPr/>
          </p:nvGrpSpPr>
          <p:grpSpPr bwMode="auto">
            <a:xfrm>
              <a:off x="1077" y="1037"/>
              <a:ext cx="1038" cy="712"/>
              <a:chOff x="4263" y="2364"/>
              <a:chExt cx="930" cy="1043"/>
            </a:xfrm>
          </p:grpSpPr>
          <p:grpSp>
            <p:nvGrpSpPr>
              <p:cNvPr id="181467" name="Group 224"/>
              <p:cNvGrpSpPr>
                <a:grpSpLocks noChangeAspect="1"/>
              </p:cNvGrpSpPr>
              <p:nvPr/>
            </p:nvGrpSpPr>
            <p:grpSpPr bwMode="auto">
              <a:xfrm>
                <a:off x="4263" y="2387"/>
                <a:ext cx="903" cy="1018"/>
                <a:chOff x="1383" y="460"/>
                <a:chExt cx="744" cy="924"/>
              </a:xfrm>
            </p:grpSpPr>
            <p:pic>
              <p:nvPicPr>
                <p:cNvPr id="181468" name="Picture 225"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69" name="Picture 226"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470" name="Freeform 227"/>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471" name="Group 228"/>
            <p:cNvGrpSpPr>
              <a:grpSpLocks noChangeAspect="1"/>
            </p:cNvGrpSpPr>
            <p:nvPr/>
          </p:nvGrpSpPr>
          <p:grpSpPr bwMode="auto">
            <a:xfrm>
              <a:off x="1105" y="1123"/>
              <a:ext cx="471" cy="513"/>
              <a:chOff x="363" y="2396"/>
              <a:chExt cx="929" cy="1170"/>
            </a:xfrm>
          </p:grpSpPr>
          <p:pic>
            <p:nvPicPr>
              <p:cNvPr id="181472" name="Picture 229" descr="中继器"/>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73" name="Picture 230" descr="通用交换机"/>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474" name="Group 231"/>
            <p:cNvGrpSpPr>
              <a:grpSpLocks noChangeAspect="1"/>
            </p:cNvGrpSpPr>
            <p:nvPr/>
          </p:nvGrpSpPr>
          <p:grpSpPr bwMode="auto">
            <a:xfrm>
              <a:off x="1590" y="1151"/>
              <a:ext cx="471" cy="514"/>
              <a:chOff x="363" y="2396"/>
              <a:chExt cx="929" cy="1170"/>
            </a:xfrm>
          </p:grpSpPr>
          <p:pic>
            <p:nvPicPr>
              <p:cNvPr id="181475" name="Picture 232" descr="中继器"/>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76" name="Picture 233" descr="通用交换机"/>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81477" name="Rectangle 234"/>
          <p:cNvSpPr>
            <a:spLocks noChangeAspect="1" noChangeArrowheads="1"/>
          </p:cNvSpPr>
          <p:nvPr/>
        </p:nvSpPr>
        <p:spPr bwMode="auto">
          <a:xfrm>
            <a:off x="3730625" y="5081588"/>
            <a:ext cx="941388" cy="168275"/>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478" name="Line 235"/>
          <p:cNvSpPr>
            <a:spLocks noChangeAspect="1" noChangeShapeType="1"/>
          </p:cNvSpPr>
          <p:nvPr/>
        </p:nvSpPr>
        <p:spPr bwMode="auto">
          <a:xfrm flipH="1">
            <a:off x="3925888" y="5248275"/>
            <a:ext cx="0" cy="92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79" name="Line 236"/>
          <p:cNvSpPr>
            <a:spLocks noChangeAspect="1" noChangeShapeType="1"/>
          </p:cNvSpPr>
          <p:nvPr/>
        </p:nvSpPr>
        <p:spPr bwMode="auto">
          <a:xfrm>
            <a:off x="4014788" y="5248275"/>
            <a:ext cx="0" cy="952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0" name="Line 237"/>
          <p:cNvSpPr>
            <a:spLocks noChangeAspect="1" noChangeShapeType="1"/>
          </p:cNvSpPr>
          <p:nvPr/>
        </p:nvSpPr>
        <p:spPr bwMode="auto">
          <a:xfrm>
            <a:off x="3889375" y="4960938"/>
            <a:ext cx="0" cy="120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1" name="Line 238"/>
          <p:cNvSpPr>
            <a:spLocks noChangeAspect="1" noChangeShapeType="1"/>
          </p:cNvSpPr>
          <p:nvPr/>
        </p:nvSpPr>
        <p:spPr bwMode="auto">
          <a:xfrm>
            <a:off x="3968750" y="4962525"/>
            <a:ext cx="0" cy="1127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482" name="Picture 239" descr="IX5000扩展机柜正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6825" y="5287963"/>
            <a:ext cx="15081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483" name="Line 240"/>
          <p:cNvSpPr>
            <a:spLocks noChangeAspect="1" noChangeShapeType="1"/>
          </p:cNvSpPr>
          <p:nvPr/>
        </p:nvSpPr>
        <p:spPr bwMode="auto">
          <a:xfrm flipH="1">
            <a:off x="3881438" y="5154613"/>
            <a:ext cx="98425"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4" name="Line 241"/>
          <p:cNvSpPr>
            <a:spLocks noChangeAspect="1" noChangeShapeType="1"/>
          </p:cNvSpPr>
          <p:nvPr/>
        </p:nvSpPr>
        <p:spPr bwMode="auto">
          <a:xfrm flipH="1">
            <a:off x="3881438" y="5178425"/>
            <a:ext cx="96837"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5" name="Oval 242"/>
          <p:cNvSpPr>
            <a:spLocks noChangeAspect="1" noChangeArrowheads="1"/>
          </p:cNvSpPr>
          <p:nvPr/>
        </p:nvSpPr>
        <p:spPr bwMode="auto">
          <a:xfrm>
            <a:off x="3916363" y="5138738"/>
            <a:ext cx="31750" cy="60325"/>
          </a:xfrm>
          <a:prstGeom prst="ellipse">
            <a:avLst/>
          </a:prstGeom>
          <a:noFill/>
          <a:ln w="635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pic>
        <p:nvPicPr>
          <p:cNvPr id="181486" name="Picture 243" descr="中继器"/>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46500" y="5106988"/>
            <a:ext cx="134938"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87" name="Picture 244" descr="IX5000扩展机柜正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7163" y="5287963"/>
            <a:ext cx="150812"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488" name="Line 245"/>
          <p:cNvSpPr>
            <a:spLocks noChangeAspect="1" noChangeShapeType="1"/>
          </p:cNvSpPr>
          <p:nvPr/>
        </p:nvSpPr>
        <p:spPr bwMode="auto">
          <a:xfrm flipH="1">
            <a:off x="4370388" y="5154613"/>
            <a:ext cx="100012"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9" name="Line 246"/>
          <p:cNvSpPr>
            <a:spLocks noChangeAspect="1" noChangeShapeType="1"/>
          </p:cNvSpPr>
          <p:nvPr/>
        </p:nvSpPr>
        <p:spPr bwMode="auto">
          <a:xfrm flipH="1">
            <a:off x="4370388" y="5178425"/>
            <a:ext cx="96837"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90" name="Oval 247"/>
          <p:cNvSpPr>
            <a:spLocks noChangeAspect="1" noChangeArrowheads="1"/>
          </p:cNvSpPr>
          <p:nvPr/>
        </p:nvSpPr>
        <p:spPr bwMode="auto">
          <a:xfrm>
            <a:off x="4406900" y="5138738"/>
            <a:ext cx="31750" cy="60325"/>
          </a:xfrm>
          <a:prstGeom prst="ellipse">
            <a:avLst/>
          </a:prstGeom>
          <a:noFill/>
          <a:ln w="635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pic>
        <p:nvPicPr>
          <p:cNvPr id="181491" name="Picture 248" descr="边缘交换机"/>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30688" y="5103813"/>
            <a:ext cx="1397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92" name="Picture 249" descr="边缘交换机"/>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67225" y="5103813"/>
            <a:ext cx="1397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493" name="Line 250"/>
          <p:cNvSpPr>
            <a:spLocks noChangeAspect="1" noChangeShapeType="1"/>
          </p:cNvSpPr>
          <p:nvPr/>
        </p:nvSpPr>
        <p:spPr bwMode="auto">
          <a:xfrm flipH="1">
            <a:off x="4435475" y="5254625"/>
            <a:ext cx="0" cy="79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94" name="Line 251"/>
          <p:cNvSpPr>
            <a:spLocks noChangeAspect="1" noChangeShapeType="1"/>
          </p:cNvSpPr>
          <p:nvPr/>
        </p:nvSpPr>
        <p:spPr bwMode="auto">
          <a:xfrm flipH="1">
            <a:off x="4487863" y="5254625"/>
            <a:ext cx="0" cy="85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1495" name="Group 252"/>
          <p:cNvGrpSpPr>
            <a:grpSpLocks noChangeAspect="1"/>
          </p:cNvGrpSpPr>
          <p:nvPr/>
        </p:nvGrpSpPr>
        <p:grpSpPr bwMode="auto">
          <a:xfrm>
            <a:off x="4322763" y="5332413"/>
            <a:ext cx="166687" cy="223837"/>
            <a:chOff x="2369" y="2976"/>
            <a:chExt cx="701" cy="720"/>
          </a:xfrm>
        </p:grpSpPr>
        <p:pic>
          <p:nvPicPr>
            <p:cNvPr id="181496" name="Picture 253"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97" name="Picture 254"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98" name="Picture 255"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99" name="Picture 256"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500" name="Group 257"/>
          <p:cNvGrpSpPr>
            <a:grpSpLocks noChangeAspect="1"/>
          </p:cNvGrpSpPr>
          <p:nvPr/>
        </p:nvGrpSpPr>
        <p:grpSpPr bwMode="auto">
          <a:xfrm>
            <a:off x="4481513" y="5327650"/>
            <a:ext cx="166687" cy="222250"/>
            <a:chOff x="2369" y="2976"/>
            <a:chExt cx="701" cy="720"/>
          </a:xfrm>
        </p:grpSpPr>
        <p:pic>
          <p:nvPicPr>
            <p:cNvPr id="181501" name="Picture 258"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02" name="Picture 259"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03" name="Picture 260"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04" name="Picture 261"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505" name="Line 262"/>
          <p:cNvSpPr>
            <a:spLocks noChangeAspect="1" noChangeShapeType="1"/>
          </p:cNvSpPr>
          <p:nvPr/>
        </p:nvSpPr>
        <p:spPr bwMode="auto">
          <a:xfrm>
            <a:off x="4425950" y="4960938"/>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06" name="Line 263"/>
          <p:cNvSpPr>
            <a:spLocks noChangeAspect="1" noChangeShapeType="1"/>
          </p:cNvSpPr>
          <p:nvPr/>
        </p:nvSpPr>
        <p:spPr bwMode="auto">
          <a:xfrm>
            <a:off x="4489450" y="4962525"/>
            <a:ext cx="0" cy="1127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507" name="Picture 264" descr="中继器"/>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78275" y="5103813"/>
            <a:ext cx="134938"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508" name="Group 265"/>
          <p:cNvGrpSpPr>
            <a:grpSpLocks/>
          </p:cNvGrpSpPr>
          <p:nvPr/>
        </p:nvGrpSpPr>
        <p:grpSpPr bwMode="auto">
          <a:xfrm>
            <a:off x="1763713" y="1341438"/>
            <a:ext cx="252412" cy="274637"/>
            <a:chOff x="2243" y="3532"/>
            <a:chExt cx="172" cy="202"/>
          </a:xfrm>
        </p:grpSpPr>
        <p:grpSp>
          <p:nvGrpSpPr>
            <p:cNvPr id="181509" name="Group 36"/>
            <p:cNvGrpSpPr>
              <a:grpSpLocks/>
            </p:cNvGrpSpPr>
            <p:nvPr/>
          </p:nvGrpSpPr>
          <p:grpSpPr bwMode="auto">
            <a:xfrm>
              <a:off x="2256" y="3552"/>
              <a:ext cx="159" cy="158"/>
              <a:chOff x="1596" y="1152"/>
              <a:chExt cx="518" cy="516"/>
            </a:xfrm>
          </p:grpSpPr>
          <p:sp>
            <p:nvSpPr>
              <p:cNvPr id="181510"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511"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6</a:t>
              </a:r>
            </a:p>
          </p:txBody>
        </p:sp>
      </p:grpSp>
      <p:sp>
        <p:nvSpPr>
          <p:cNvPr id="181513" name="Text Box 324"/>
          <p:cNvSpPr txBox="1">
            <a:spLocks noChangeAspect="1" noChangeArrowheads="1"/>
          </p:cNvSpPr>
          <p:nvPr/>
        </p:nvSpPr>
        <p:spPr bwMode="auto">
          <a:xfrm>
            <a:off x="3646488" y="5549900"/>
            <a:ext cx="10302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灾备数据中心区</a:t>
            </a:r>
          </a:p>
        </p:txBody>
      </p:sp>
      <p:sp>
        <p:nvSpPr>
          <p:cNvPr id="181514" name="AutoShape 60"/>
          <p:cNvSpPr>
            <a:spLocks noChangeAspect="1" noChangeArrowheads="1"/>
          </p:cNvSpPr>
          <p:nvPr/>
        </p:nvSpPr>
        <p:spPr bwMode="auto">
          <a:xfrm>
            <a:off x="1903413" y="4148138"/>
            <a:ext cx="1487487" cy="1668462"/>
          </a:xfrm>
          <a:prstGeom prst="roundRect">
            <a:avLst>
              <a:gd name="adj" fmla="val 185"/>
            </a:avLst>
          </a:prstGeom>
          <a:gradFill rotWithShape="1">
            <a:gsLst>
              <a:gs pos="0">
                <a:srgbClr val="FFFFFF"/>
              </a:gs>
              <a:gs pos="100000">
                <a:srgbClr val="CCFF99"/>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515" name="Line 69"/>
          <p:cNvSpPr>
            <a:spLocks noChangeAspect="1" noChangeShapeType="1"/>
          </p:cNvSpPr>
          <p:nvPr/>
        </p:nvSpPr>
        <p:spPr bwMode="auto">
          <a:xfrm>
            <a:off x="2860675" y="4381500"/>
            <a:ext cx="15875" cy="241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16" name="Line 70"/>
          <p:cNvSpPr>
            <a:spLocks noChangeAspect="1" noChangeShapeType="1"/>
          </p:cNvSpPr>
          <p:nvPr/>
        </p:nvSpPr>
        <p:spPr bwMode="auto">
          <a:xfrm flipH="1">
            <a:off x="2582863" y="4381500"/>
            <a:ext cx="11112" cy="77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17" name="Line 71"/>
          <p:cNvSpPr>
            <a:spLocks noChangeAspect="1" noChangeShapeType="1"/>
          </p:cNvSpPr>
          <p:nvPr/>
        </p:nvSpPr>
        <p:spPr bwMode="auto">
          <a:xfrm>
            <a:off x="2638425" y="4438650"/>
            <a:ext cx="2032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18" name="Line 72"/>
          <p:cNvSpPr>
            <a:spLocks noChangeAspect="1" noChangeShapeType="1"/>
          </p:cNvSpPr>
          <p:nvPr/>
        </p:nvSpPr>
        <p:spPr bwMode="auto">
          <a:xfrm>
            <a:off x="2614613" y="4459288"/>
            <a:ext cx="25241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19" name="Oval 73"/>
          <p:cNvSpPr>
            <a:spLocks noChangeAspect="1" noChangeArrowheads="1"/>
          </p:cNvSpPr>
          <p:nvPr/>
        </p:nvSpPr>
        <p:spPr bwMode="auto">
          <a:xfrm>
            <a:off x="2717800" y="4418013"/>
            <a:ext cx="31750" cy="603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520" name="Line 74"/>
          <p:cNvSpPr>
            <a:spLocks noChangeAspect="1" noChangeShapeType="1"/>
          </p:cNvSpPr>
          <p:nvPr/>
        </p:nvSpPr>
        <p:spPr bwMode="auto">
          <a:xfrm>
            <a:off x="2582863" y="4459288"/>
            <a:ext cx="3175"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1" name="Line 75"/>
          <p:cNvSpPr>
            <a:spLocks noChangeAspect="1" noChangeShapeType="1"/>
          </p:cNvSpPr>
          <p:nvPr/>
        </p:nvSpPr>
        <p:spPr bwMode="auto">
          <a:xfrm flipH="1">
            <a:off x="2343150" y="4459288"/>
            <a:ext cx="201613"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2" name="Line 76"/>
          <p:cNvSpPr>
            <a:spLocks noChangeAspect="1" noChangeShapeType="1"/>
          </p:cNvSpPr>
          <p:nvPr/>
        </p:nvSpPr>
        <p:spPr bwMode="auto">
          <a:xfrm flipH="1">
            <a:off x="2595563" y="4459288"/>
            <a:ext cx="255587"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3" name="Line 77"/>
          <p:cNvSpPr>
            <a:spLocks noChangeAspect="1" noChangeShapeType="1"/>
          </p:cNvSpPr>
          <p:nvPr/>
        </p:nvSpPr>
        <p:spPr bwMode="auto">
          <a:xfrm flipV="1">
            <a:off x="2343150" y="4459288"/>
            <a:ext cx="508000"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4" name="Line 78"/>
          <p:cNvSpPr>
            <a:spLocks noChangeAspect="1" noChangeShapeType="1"/>
          </p:cNvSpPr>
          <p:nvPr/>
        </p:nvSpPr>
        <p:spPr bwMode="auto">
          <a:xfrm>
            <a:off x="2595563" y="4459288"/>
            <a:ext cx="255587"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5" name="Line 79"/>
          <p:cNvSpPr>
            <a:spLocks noChangeAspect="1" noChangeShapeType="1"/>
          </p:cNvSpPr>
          <p:nvPr/>
        </p:nvSpPr>
        <p:spPr bwMode="auto">
          <a:xfrm>
            <a:off x="2595563" y="4459288"/>
            <a:ext cx="508000"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6" name="Line 80"/>
          <p:cNvSpPr>
            <a:spLocks noChangeAspect="1" noChangeShapeType="1"/>
          </p:cNvSpPr>
          <p:nvPr/>
        </p:nvSpPr>
        <p:spPr bwMode="auto">
          <a:xfrm>
            <a:off x="2900363" y="4459288"/>
            <a:ext cx="203200"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7" name="Line 81"/>
          <p:cNvSpPr>
            <a:spLocks noChangeAspect="1" noChangeShapeType="1"/>
          </p:cNvSpPr>
          <p:nvPr/>
        </p:nvSpPr>
        <p:spPr bwMode="auto">
          <a:xfrm flipH="1">
            <a:off x="2595563" y="4686300"/>
            <a:ext cx="280987" cy="1412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8" name="Line 82"/>
          <p:cNvSpPr>
            <a:spLocks noChangeAspect="1" noChangeShapeType="1"/>
          </p:cNvSpPr>
          <p:nvPr/>
        </p:nvSpPr>
        <p:spPr bwMode="auto">
          <a:xfrm>
            <a:off x="2595563" y="4703763"/>
            <a:ext cx="306387"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9" name="Rectangle 83"/>
          <p:cNvSpPr>
            <a:spLocks noChangeAspect="1" noChangeArrowheads="1"/>
          </p:cNvSpPr>
          <p:nvPr/>
        </p:nvSpPr>
        <p:spPr bwMode="auto">
          <a:xfrm>
            <a:off x="2038350" y="5153025"/>
            <a:ext cx="431800" cy="407988"/>
          </a:xfrm>
          <a:prstGeom prst="rect">
            <a:avLst/>
          </a:prstGeom>
          <a:solidFill>
            <a:srgbClr val="99CC00">
              <a:alpha val="50195"/>
            </a:srgbClr>
          </a:solidFill>
          <a:ln w="12700" algn="ctr">
            <a:solidFill>
              <a:srgbClr val="808080"/>
            </a:solidFill>
            <a:prstDash val="sysDot"/>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530" name="Picture 8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093913" y="5367338"/>
            <a:ext cx="1301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1531" name="Picture 85"/>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239963" y="5402263"/>
            <a:ext cx="1428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1532" name="Picture 86" descr="网络视频服务器DVS"/>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79625" y="5214938"/>
            <a:ext cx="133350" cy="11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33" name="Picture 8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238375" y="5165725"/>
            <a:ext cx="2206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1534" name="Line 88"/>
          <p:cNvSpPr>
            <a:spLocks noChangeAspect="1" noChangeShapeType="1"/>
          </p:cNvSpPr>
          <p:nvPr/>
        </p:nvSpPr>
        <p:spPr bwMode="auto">
          <a:xfrm flipH="1">
            <a:off x="2239963" y="4641850"/>
            <a:ext cx="103187" cy="18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35" name="Rectangle 89"/>
          <p:cNvSpPr>
            <a:spLocks noChangeAspect="1" noChangeArrowheads="1"/>
          </p:cNvSpPr>
          <p:nvPr/>
        </p:nvSpPr>
        <p:spPr bwMode="auto">
          <a:xfrm>
            <a:off x="2540000" y="5087938"/>
            <a:ext cx="423863" cy="152400"/>
          </a:xfrm>
          <a:prstGeom prst="rect">
            <a:avLst/>
          </a:prstGeom>
          <a:solidFill>
            <a:srgbClr val="FFCCFF">
              <a:alpha val="50195"/>
            </a:srgbClr>
          </a:solidFill>
          <a:ln w="12700" algn="ctr">
            <a:solidFill>
              <a:srgbClr val="808080"/>
            </a:solidFill>
            <a:prstDash val="sysDot"/>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536" name="Rectangle 90"/>
          <p:cNvSpPr>
            <a:spLocks noChangeAspect="1" noChangeArrowheads="1"/>
          </p:cNvSpPr>
          <p:nvPr/>
        </p:nvSpPr>
        <p:spPr bwMode="auto">
          <a:xfrm>
            <a:off x="2544763" y="5310188"/>
            <a:ext cx="414337" cy="242887"/>
          </a:xfrm>
          <a:prstGeom prst="rect">
            <a:avLst/>
          </a:prstGeom>
          <a:solidFill>
            <a:srgbClr val="00CCFF">
              <a:alpha val="50195"/>
            </a:srgbClr>
          </a:solidFill>
          <a:ln w="12700" algn="ctr">
            <a:solidFill>
              <a:srgbClr val="808080"/>
            </a:solidFill>
            <a:prstDash val="sysDot"/>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537" name="Line 91"/>
          <p:cNvSpPr>
            <a:spLocks noChangeAspect="1" noChangeShapeType="1"/>
          </p:cNvSpPr>
          <p:nvPr/>
        </p:nvSpPr>
        <p:spPr bwMode="auto">
          <a:xfrm>
            <a:off x="2732088" y="5249863"/>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38" name="Line 92"/>
          <p:cNvSpPr>
            <a:spLocks noChangeAspect="1" noChangeShapeType="1"/>
          </p:cNvSpPr>
          <p:nvPr/>
        </p:nvSpPr>
        <p:spPr bwMode="auto">
          <a:xfrm>
            <a:off x="2762250" y="5249863"/>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39" name="Line 93"/>
          <p:cNvSpPr>
            <a:spLocks noChangeAspect="1" noChangeShapeType="1"/>
          </p:cNvSpPr>
          <p:nvPr/>
        </p:nvSpPr>
        <p:spPr bwMode="auto">
          <a:xfrm>
            <a:off x="2736850" y="5024438"/>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0" name="Line 94"/>
          <p:cNvSpPr>
            <a:spLocks noChangeAspect="1" noChangeShapeType="1"/>
          </p:cNvSpPr>
          <p:nvPr/>
        </p:nvSpPr>
        <p:spPr bwMode="auto">
          <a:xfrm>
            <a:off x="2544763" y="4946650"/>
            <a:ext cx="1587"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1" name="Line 95"/>
          <p:cNvSpPr>
            <a:spLocks noChangeAspect="1" noChangeShapeType="1"/>
          </p:cNvSpPr>
          <p:nvPr/>
        </p:nvSpPr>
        <p:spPr bwMode="auto">
          <a:xfrm>
            <a:off x="2544763" y="5016500"/>
            <a:ext cx="3571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2" name="Line 96"/>
          <p:cNvSpPr>
            <a:spLocks noChangeAspect="1" noChangeShapeType="1"/>
          </p:cNvSpPr>
          <p:nvPr/>
        </p:nvSpPr>
        <p:spPr bwMode="auto">
          <a:xfrm>
            <a:off x="2595563" y="4946650"/>
            <a:ext cx="1587"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3" name="Line 97"/>
          <p:cNvSpPr>
            <a:spLocks noChangeAspect="1" noChangeShapeType="1"/>
          </p:cNvSpPr>
          <p:nvPr/>
        </p:nvSpPr>
        <p:spPr bwMode="auto">
          <a:xfrm>
            <a:off x="2660650" y="4946650"/>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4" name="Line 98"/>
          <p:cNvSpPr>
            <a:spLocks noChangeAspect="1" noChangeShapeType="1"/>
          </p:cNvSpPr>
          <p:nvPr/>
        </p:nvSpPr>
        <p:spPr bwMode="auto">
          <a:xfrm>
            <a:off x="2768600" y="4946650"/>
            <a:ext cx="1588"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5" name="Line 99"/>
          <p:cNvSpPr>
            <a:spLocks noChangeAspect="1" noChangeShapeType="1"/>
          </p:cNvSpPr>
          <p:nvPr/>
        </p:nvSpPr>
        <p:spPr bwMode="auto">
          <a:xfrm>
            <a:off x="2849563" y="4946650"/>
            <a:ext cx="1587"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6" name="Line 100"/>
          <p:cNvSpPr>
            <a:spLocks noChangeAspect="1" noChangeShapeType="1"/>
          </p:cNvSpPr>
          <p:nvPr/>
        </p:nvSpPr>
        <p:spPr bwMode="auto">
          <a:xfrm>
            <a:off x="2901950" y="4889500"/>
            <a:ext cx="0" cy="122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7" name="Rectangle 101"/>
          <p:cNvSpPr>
            <a:spLocks noChangeAspect="1" noChangeArrowheads="1"/>
          </p:cNvSpPr>
          <p:nvPr/>
        </p:nvSpPr>
        <p:spPr bwMode="auto">
          <a:xfrm>
            <a:off x="2493963" y="4822825"/>
            <a:ext cx="495300" cy="212725"/>
          </a:xfrm>
          <a:prstGeom prst="rect">
            <a:avLst/>
          </a:prstGeom>
          <a:solidFill>
            <a:srgbClr val="CC99FF">
              <a:alpha val="50195"/>
            </a:srgbClr>
          </a:solidFill>
          <a:ln w="12700" algn="ctr">
            <a:solidFill>
              <a:srgbClr val="808080"/>
            </a:solidFill>
            <a:prstDash val="sysDot"/>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grpSp>
        <p:nvGrpSpPr>
          <p:cNvPr id="181548" name="Group 102"/>
          <p:cNvGrpSpPr>
            <a:grpSpLocks noChangeAspect="1"/>
          </p:cNvGrpSpPr>
          <p:nvPr/>
        </p:nvGrpSpPr>
        <p:grpSpPr bwMode="auto">
          <a:xfrm>
            <a:off x="2520950" y="4829175"/>
            <a:ext cx="206375" cy="157163"/>
            <a:chOff x="2014" y="890"/>
            <a:chExt cx="458" cy="294"/>
          </a:xfrm>
        </p:grpSpPr>
        <p:pic>
          <p:nvPicPr>
            <p:cNvPr id="181549" name="Picture 103"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014" y="890"/>
              <a:ext cx="16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50" name="Picture 104"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59" y="909"/>
              <a:ext cx="16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51" name="Picture 105"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04" y="925"/>
              <a:ext cx="16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1552" name="Picture 106"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749550" y="4837113"/>
            <a:ext cx="762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53" name="Picture 107" descr="服务器类"/>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814638" y="4846638"/>
            <a:ext cx="74612"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54" name="Picture 108"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879725" y="4856163"/>
            <a:ext cx="762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555" name="Line 109"/>
          <p:cNvSpPr>
            <a:spLocks noChangeAspect="1" noChangeShapeType="1"/>
          </p:cNvSpPr>
          <p:nvPr/>
        </p:nvSpPr>
        <p:spPr bwMode="auto">
          <a:xfrm>
            <a:off x="2128838" y="4827588"/>
            <a:ext cx="161925" cy="7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56" name="Line 110"/>
          <p:cNvSpPr>
            <a:spLocks noChangeAspect="1" noChangeShapeType="1"/>
          </p:cNvSpPr>
          <p:nvPr/>
        </p:nvSpPr>
        <p:spPr bwMode="auto">
          <a:xfrm>
            <a:off x="2119313" y="5005388"/>
            <a:ext cx="1016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57" name="Line 111"/>
          <p:cNvSpPr>
            <a:spLocks noChangeAspect="1" noChangeShapeType="1"/>
          </p:cNvSpPr>
          <p:nvPr/>
        </p:nvSpPr>
        <p:spPr bwMode="auto">
          <a:xfrm>
            <a:off x="2259013" y="4857750"/>
            <a:ext cx="1587" cy="122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58" name="Line 112"/>
          <p:cNvSpPr>
            <a:spLocks noChangeAspect="1" noChangeShapeType="1"/>
          </p:cNvSpPr>
          <p:nvPr/>
        </p:nvSpPr>
        <p:spPr bwMode="auto">
          <a:xfrm>
            <a:off x="2343150" y="4651375"/>
            <a:ext cx="49213" cy="495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559" name="Picture 113" descr="WA1003A"/>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070225" y="5054600"/>
            <a:ext cx="15240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60" name="Picture 114" descr="WA1003A"/>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06738" y="5080000"/>
            <a:ext cx="15240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561" name="Line 116"/>
          <p:cNvSpPr>
            <a:spLocks noChangeAspect="1" noChangeShapeType="1"/>
          </p:cNvSpPr>
          <p:nvPr/>
        </p:nvSpPr>
        <p:spPr bwMode="auto">
          <a:xfrm flipH="1">
            <a:off x="3135313" y="4613275"/>
            <a:ext cx="12700" cy="512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562" name="Picture 117" descr="笔记本"/>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071813" y="5394325"/>
            <a:ext cx="889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63" name="Picture 118" descr="笔记本"/>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138488" y="5413375"/>
            <a:ext cx="920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64" name="Picture 119" descr="笔记本"/>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213100" y="5413375"/>
            <a:ext cx="90488"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565" name="Line 284"/>
          <p:cNvSpPr>
            <a:spLocks noChangeAspect="1" noChangeShapeType="1"/>
          </p:cNvSpPr>
          <p:nvPr/>
        </p:nvSpPr>
        <p:spPr bwMode="auto">
          <a:xfrm>
            <a:off x="2871788" y="4665663"/>
            <a:ext cx="0" cy="1412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66" name="Line 285"/>
          <p:cNvSpPr>
            <a:spLocks noChangeAspect="1" noChangeShapeType="1"/>
          </p:cNvSpPr>
          <p:nvPr/>
        </p:nvSpPr>
        <p:spPr bwMode="auto">
          <a:xfrm>
            <a:off x="2579688" y="4668838"/>
            <a:ext cx="0" cy="1412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67" name="Freeform 860"/>
          <p:cNvSpPr>
            <a:spLocks noChangeAspect="1"/>
          </p:cNvSpPr>
          <p:nvPr/>
        </p:nvSpPr>
        <p:spPr bwMode="auto">
          <a:xfrm rot="2417042">
            <a:off x="3175000" y="5218113"/>
            <a:ext cx="49213" cy="182562"/>
          </a:xfrm>
          <a:custGeom>
            <a:avLst/>
            <a:gdLst>
              <a:gd name="T0" fmla="*/ 5994850 w 404"/>
              <a:gd name="T1" fmla="*/ 15346352 h 1294"/>
              <a:gd name="T2" fmla="*/ 1290989 w 404"/>
              <a:gd name="T3" fmla="*/ 0 h 1294"/>
              <a:gd name="T4" fmla="*/ 3323826 w 404"/>
              <a:gd name="T5" fmla="*/ 11425221 h 1294"/>
              <a:gd name="T6" fmla="*/ 0 w 404"/>
              <a:gd name="T7" fmla="*/ 9275533 h 1294"/>
              <a:gd name="T8" fmla="*/ 4466446 w 404"/>
              <a:gd name="T9" fmla="*/ 25756478 h 1294"/>
              <a:gd name="T10" fmla="*/ 2299977 w 404"/>
              <a:gd name="T11" fmla="*/ 13654480 h 1294"/>
              <a:gd name="T12" fmla="*/ 5994850 w 404"/>
              <a:gd name="T13" fmla="*/ 1534635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568" name="Picture 913"/>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006600" y="4940300"/>
            <a:ext cx="1301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1569" name="Picture 91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008188" y="4730750"/>
            <a:ext cx="130175"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1570" name="Picture 915" descr="分体式视讯终端抽象0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00275" y="4970463"/>
            <a:ext cx="1285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1" name="Picture 916" descr="分体式视讯终端抽象0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00275" y="4786313"/>
            <a:ext cx="128588"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572" name="Group 917"/>
          <p:cNvGrpSpPr>
            <a:grpSpLocks noChangeAspect="1"/>
          </p:cNvGrpSpPr>
          <p:nvPr/>
        </p:nvGrpSpPr>
        <p:grpSpPr bwMode="auto">
          <a:xfrm>
            <a:off x="2568575" y="5326063"/>
            <a:ext cx="166688" cy="222250"/>
            <a:chOff x="2369" y="2976"/>
            <a:chExt cx="701" cy="720"/>
          </a:xfrm>
        </p:grpSpPr>
        <p:pic>
          <p:nvPicPr>
            <p:cNvPr id="181573" name="Picture 918"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4" name="Picture 919"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5" name="Picture 920"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6" name="Picture 921"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577" name="Group 922"/>
          <p:cNvGrpSpPr>
            <a:grpSpLocks noChangeAspect="1"/>
          </p:cNvGrpSpPr>
          <p:nvPr/>
        </p:nvGrpSpPr>
        <p:grpSpPr bwMode="auto">
          <a:xfrm>
            <a:off x="2763838" y="5327650"/>
            <a:ext cx="166687" cy="223838"/>
            <a:chOff x="2369" y="2976"/>
            <a:chExt cx="701" cy="720"/>
          </a:xfrm>
        </p:grpSpPr>
        <p:pic>
          <p:nvPicPr>
            <p:cNvPr id="181578" name="Picture 923"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9" name="Picture 924"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80" name="Picture 925"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81" name="Picture 926"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582" name="Line 927"/>
          <p:cNvSpPr>
            <a:spLocks noChangeAspect="1" noChangeShapeType="1"/>
          </p:cNvSpPr>
          <p:nvPr/>
        </p:nvSpPr>
        <p:spPr bwMode="auto">
          <a:xfrm>
            <a:off x="2765425" y="5024438"/>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583" name="Picture 1018"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9175" y="4589463"/>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4" name="Picture 1019"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5713" y="4592638"/>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5" name="Picture 1020"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0350" y="4602163"/>
            <a:ext cx="1397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6" name="Picture 1021"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7525" y="4595813"/>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7" name="Picture 1022"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5103813"/>
            <a:ext cx="138113"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8" name="Picture 1023"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6538" y="5100638"/>
            <a:ext cx="1397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nvGrpSpPr>
          <p:cNvPr id="181589" name="Group 346"/>
          <p:cNvGrpSpPr>
            <a:grpSpLocks noChangeAspect="1"/>
          </p:cNvGrpSpPr>
          <p:nvPr/>
        </p:nvGrpSpPr>
        <p:grpSpPr bwMode="auto">
          <a:xfrm>
            <a:off x="2435225" y="4246563"/>
            <a:ext cx="582613" cy="268287"/>
            <a:chOff x="4263" y="2364"/>
            <a:chExt cx="930" cy="1043"/>
          </a:xfrm>
        </p:grpSpPr>
        <p:grpSp>
          <p:nvGrpSpPr>
            <p:cNvPr id="181590" name="Group 347"/>
            <p:cNvGrpSpPr>
              <a:grpSpLocks noChangeAspect="1"/>
            </p:cNvGrpSpPr>
            <p:nvPr/>
          </p:nvGrpSpPr>
          <p:grpSpPr bwMode="auto">
            <a:xfrm>
              <a:off x="4263" y="2387"/>
              <a:ext cx="903" cy="1018"/>
              <a:chOff x="1383" y="460"/>
              <a:chExt cx="744" cy="924"/>
            </a:xfrm>
          </p:grpSpPr>
          <p:pic>
            <p:nvPicPr>
              <p:cNvPr id="181591" name="Picture 348"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92" name="Picture 349"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593" name="Freeform 350"/>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594" name="Group 351"/>
          <p:cNvGrpSpPr>
            <a:grpSpLocks noChangeAspect="1"/>
          </p:cNvGrpSpPr>
          <p:nvPr/>
        </p:nvGrpSpPr>
        <p:grpSpPr bwMode="auto">
          <a:xfrm>
            <a:off x="2489200" y="4246563"/>
            <a:ext cx="211138" cy="269875"/>
            <a:chOff x="3216" y="1008"/>
            <a:chExt cx="287" cy="288"/>
          </a:xfrm>
        </p:grpSpPr>
        <p:pic>
          <p:nvPicPr>
            <p:cNvPr id="181595" name="Picture 352"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96" name="Picture 353" descr="SecBlade 防火墙模块02 [转换]"/>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97" name="Picture 354" descr="SecBlade 防火墙模块02 [转换]"/>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598" name="Group 355"/>
          <p:cNvGrpSpPr>
            <a:grpSpLocks noChangeAspect="1"/>
          </p:cNvGrpSpPr>
          <p:nvPr/>
        </p:nvGrpSpPr>
        <p:grpSpPr bwMode="auto">
          <a:xfrm>
            <a:off x="2754313" y="4246563"/>
            <a:ext cx="211137" cy="269875"/>
            <a:chOff x="3216" y="1008"/>
            <a:chExt cx="287" cy="288"/>
          </a:xfrm>
        </p:grpSpPr>
        <p:pic>
          <p:nvPicPr>
            <p:cNvPr id="181599" name="Picture 356"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600" name="Picture 357" descr="SecBlade 防火墙模块02 [转换]"/>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601" name="Picture 358" descr="SecBlade 防火墙模块02 [转换]"/>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602" name="Group 359"/>
          <p:cNvGrpSpPr>
            <a:grpSpLocks/>
          </p:cNvGrpSpPr>
          <p:nvPr/>
        </p:nvGrpSpPr>
        <p:grpSpPr bwMode="auto">
          <a:xfrm>
            <a:off x="395288" y="1341438"/>
            <a:ext cx="252412" cy="274637"/>
            <a:chOff x="2243" y="3532"/>
            <a:chExt cx="172" cy="202"/>
          </a:xfrm>
        </p:grpSpPr>
        <p:grpSp>
          <p:nvGrpSpPr>
            <p:cNvPr id="181603" name="Group 36"/>
            <p:cNvGrpSpPr>
              <a:grpSpLocks/>
            </p:cNvGrpSpPr>
            <p:nvPr/>
          </p:nvGrpSpPr>
          <p:grpSpPr bwMode="auto">
            <a:xfrm>
              <a:off x="2256" y="3552"/>
              <a:ext cx="159" cy="158"/>
              <a:chOff x="1596" y="1152"/>
              <a:chExt cx="518" cy="516"/>
            </a:xfrm>
          </p:grpSpPr>
          <p:sp>
            <p:nvSpPr>
              <p:cNvPr id="181604"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605"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sp>
        <p:nvSpPr>
          <p:cNvPr id="181607" name="Text Box 324"/>
          <p:cNvSpPr txBox="1">
            <a:spLocks noChangeAspect="1" noChangeArrowheads="1"/>
          </p:cNvSpPr>
          <p:nvPr/>
        </p:nvSpPr>
        <p:spPr bwMode="auto">
          <a:xfrm>
            <a:off x="2124075" y="5564188"/>
            <a:ext cx="1030288"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企业用户区</a:t>
            </a:r>
          </a:p>
        </p:txBody>
      </p:sp>
      <p:sp>
        <p:nvSpPr>
          <p:cNvPr id="181608" name="Rectangle 124"/>
          <p:cNvSpPr>
            <a:spLocks noChangeAspect="1" noChangeArrowheads="1"/>
          </p:cNvSpPr>
          <p:nvPr/>
        </p:nvSpPr>
        <p:spPr bwMode="auto">
          <a:xfrm>
            <a:off x="666750" y="4148138"/>
            <a:ext cx="1030288" cy="1668462"/>
          </a:xfrm>
          <a:prstGeom prst="rect">
            <a:avLst/>
          </a:prstGeom>
          <a:gradFill rotWithShape="1">
            <a:gsLst>
              <a:gs pos="0">
                <a:srgbClr val="FFFFFF"/>
              </a:gs>
              <a:gs pos="100000">
                <a:srgbClr val="FF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600">
              <a:latin typeface="华文细黑" pitchFamily="2" charset="-122"/>
              <a:ea typeface="华文细黑" pitchFamily="2" charset="-122"/>
            </a:endParaRPr>
          </a:p>
        </p:txBody>
      </p:sp>
      <p:pic>
        <p:nvPicPr>
          <p:cNvPr id="181609" name="Picture 57" descr="台式电脑"/>
          <p:cNvPicPr preferRelativeResize="0">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73125" y="5392738"/>
            <a:ext cx="138113"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610" name="Picture 367" descr="CRT"/>
          <p:cNvPicPr preferRelativeResize="0">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35013" y="5392738"/>
            <a:ext cx="107950"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611" name="Group 368"/>
          <p:cNvGrpSpPr>
            <a:grpSpLocks noChangeAspect="1"/>
          </p:cNvGrpSpPr>
          <p:nvPr/>
        </p:nvGrpSpPr>
        <p:grpSpPr bwMode="auto">
          <a:xfrm>
            <a:off x="1052513" y="5392738"/>
            <a:ext cx="95250" cy="95250"/>
            <a:chOff x="4848" y="2208"/>
            <a:chExt cx="404" cy="480"/>
          </a:xfrm>
        </p:grpSpPr>
        <p:sp>
          <p:nvSpPr>
            <p:cNvPr id="181612" name="AutoShape 369"/>
            <p:cNvSpPr>
              <a:spLocks noChangeAspect="1" noChangeArrowheads="1" noTextEdit="1"/>
            </p:cNvSpPr>
            <p:nvPr/>
          </p:nvSpPr>
          <p:spPr bwMode="auto">
            <a:xfrm>
              <a:off x="4848" y="2208"/>
              <a:ext cx="4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613" name="Freeform 370"/>
            <p:cNvSpPr>
              <a:spLocks noChangeAspect="1"/>
            </p:cNvSpPr>
            <p:nvPr/>
          </p:nvSpPr>
          <p:spPr bwMode="auto">
            <a:xfrm>
              <a:off x="4891" y="2226"/>
              <a:ext cx="85" cy="444"/>
            </a:xfrm>
            <a:custGeom>
              <a:avLst/>
              <a:gdLst>
                <a:gd name="T0" fmla="*/ 68 w 147"/>
                <a:gd name="T1" fmla="*/ 309 h 771"/>
                <a:gd name="T2" fmla="*/ 64 w 147"/>
                <a:gd name="T3" fmla="*/ 307 h 771"/>
                <a:gd name="T4" fmla="*/ 35 w 147"/>
                <a:gd name="T5" fmla="*/ 185 h 771"/>
                <a:gd name="T6" fmla="*/ 40 w 147"/>
                <a:gd name="T7" fmla="*/ 118 h 771"/>
                <a:gd name="T8" fmla="*/ 68 w 147"/>
                <a:gd name="T9" fmla="*/ 102 h 771"/>
                <a:gd name="T10" fmla="*/ 84 w 147"/>
                <a:gd name="T11" fmla="*/ 41 h 771"/>
                <a:gd name="T12" fmla="*/ 80 w 147"/>
                <a:gd name="T13" fmla="*/ 0 h 771"/>
                <a:gd name="T14" fmla="*/ 46 w 147"/>
                <a:gd name="T15" fmla="*/ 20 h 771"/>
                <a:gd name="T16" fmla="*/ 50 w 147"/>
                <a:gd name="T17" fmla="*/ 62 h 771"/>
                <a:gd name="T18" fmla="*/ 42 w 147"/>
                <a:gd name="T19" fmla="*/ 104 h 771"/>
                <a:gd name="T20" fmla="*/ 17 w 147"/>
                <a:gd name="T21" fmla="*/ 119 h 771"/>
                <a:gd name="T22" fmla="*/ 1 w 147"/>
                <a:gd name="T23" fmla="*/ 204 h 771"/>
                <a:gd name="T24" fmla="*/ 29 w 147"/>
                <a:gd name="T25" fmla="*/ 327 h 771"/>
                <a:gd name="T26" fmla="*/ 34 w 147"/>
                <a:gd name="T27" fmla="*/ 329 h 771"/>
                <a:gd name="T28" fmla="*/ 51 w 147"/>
                <a:gd name="T29" fmla="*/ 408 h 771"/>
                <a:gd name="T30" fmla="*/ 45 w 147"/>
                <a:gd name="T31" fmla="*/ 444 h 771"/>
                <a:gd name="T32" fmla="*/ 78 w 147"/>
                <a:gd name="T33" fmla="*/ 424 h 771"/>
                <a:gd name="T34" fmla="*/ 85 w 147"/>
                <a:gd name="T35" fmla="*/ 388 h 771"/>
                <a:gd name="T36" fmla="*/ 68 w 147"/>
                <a:gd name="T37" fmla="*/ 309 h 7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
                <a:gd name="T58" fmla="*/ 0 h 771"/>
                <a:gd name="T59" fmla="*/ 147 w 147"/>
                <a:gd name="T60" fmla="*/ 771 h 7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 h="771">
                  <a:moveTo>
                    <a:pt x="117" y="537"/>
                  </a:moveTo>
                  <a:cubicBezTo>
                    <a:pt x="110" y="533"/>
                    <a:pt x="110" y="533"/>
                    <a:pt x="110" y="533"/>
                  </a:cubicBezTo>
                  <a:cubicBezTo>
                    <a:pt x="76" y="514"/>
                    <a:pt x="59" y="443"/>
                    <a:pt x="60" y="321"/>
                  </a:cubicBezTo>
                  <a:cubicBezTo>
                    <a:pt x="60" y="269"/>
                    <a:pt x="63" y="231"/>
                    <a:pt x="70" y="205"/>
                  </a:cubicBezTo>
                  <a:cubicBezTo>
                    <a:pt x="118" y="177"/>
                    <a:pt x="118" y="177"/>
                    <a:pt x="118" y="177"/>
                  </a:cubicBezTo>
                  <a:cubicBezTo>
                    <a:pt x="136" y="145"/>
                    <a:pt x="145" y="110"/>
                    <a:pt x="145" y="72"/>
                  </a:cubicBezTo>
                  <a:cubicBezTo>
                    <a:pt x="145" y="50"/>
                    <a:pt x="143" y="26"/>
                    <a:pt x="138" y="0"/>
                  </a:cubicBezTo>
                  <a:cubicBezTo>
                    <a:pt x="79" y="34"/>
                    <a:pt x="79" y="34"/>
                    <a:pt x="79" y="34"/>
                  </a:cubicBezTo>
                  <a:cubicBezTo>
                    <a:pt x="84" y="60"/>
                    <a:pt x="86" y="84"/>
                    <a:pt x="86" y="107"/>
                  </a:cubicBezTo>
                  <a:cubicBezTo>
                    <a:pt x="86" y="133"/>
                    <a:pt x="82" y="157"/>
                    <a:pt x="73" y="180"/>
                  </a:cubicBezTo>
                  <a:cubicBezTo>
                    <a:pt x="30" y="206"/>
                    <a:pt x="30" y="206"/>
                    <a:pt x="30" y="206"/>
                  </a:cubicBezTo>
                  <a:cubicBezTo>
                    <a:pt x="11" y="217"/>
                    <a:pt x="1" y="266"/>
                    <a:pt x="1" y="355"/>
                  </a:cubicBezTo>
                  <a:cubicBezTo>
                    <a:pt x="0" y="477"/>
                    <a:pt x="17" y="548"/>
                    <a:pt x="51" y="567"/>
                  </a:cubicBezTo>
                  <a:cubicBezTo>
                    <a:pt x="58" y="571"/>
                    <a:pt x="58" y="571"/>
                    <a:pt x="58" y="571"/>
                  </a:cubicBezTo>
                  <a:cubicBezTo>
                    <a:pt x="78" y="624"/>
                    <a:pt x="88" y="669"/>
                    <a:pt x="88" y="708"/>
                  </a:cubicBezTo>
                  <a:cubicBezTo>
                    <a:pt x="88" y="732"/>
                    <a:pt x="84" y="753"/>
                    <a:pt x="77" y="771"/>
                  </a:cubicBezTo>
                  <a:cubicBezTo>
                    <a:pt x="135" y="737"/>
                    <a:pt x="135" y="737"/>
                    <a:pt x="135" y="737"/>
                  </a:cubicBezTo>
                  <a:cubicBezTo>
                    <a:pt x="143" y="719"/>
                    <a:pt x="147" y="697"/>
                    <a:pt x="147" y="674"/>
                  </a:cubicBezTo>
                  <a:cubicBezTo>
                    <a:pt x="147" y="635"/>
                    <a:pt x="137" y="589"/>
                    <a:pt x="117" y="53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4" name="Freeform 371"/>
            <p:cNvSpPr>
              <a:spLocks noChangeAspect="1"/>
            </p:cNvSpPr>
            <p:nvPr/>
          </p:nvSpPr>
          <p:spPr bwMode="auto">
            <a:xfrm>
              <a:off x="4936" y="2561"/>
              <a:ext cx="52" cy="129"/>
            </a:xfrm>
            <a:custGeom>
              <a:avLst/>
              <a:gdLst>
                <a:gd name="T0" fmla="*/ 7 w 91"/>
                <a:gd name="T1" fmla="*/ 4 h 224"/>
                <a:gd name="T2" fmla="*/ 51 w 91"/>
                <a:gd name="T3" fmla="*/ 96 h 224"/>
                <a:gd name="T4" fmla="*/ 45 w 91"/>
                <a:gd name="T5" fmla="*/ 126 h 224"/>
                <a:gd name="T6" fmla="*/ 17 w 91"/>
                <a:gd name="T7" fmla="*/ 119 h 224"/>
                <a:gd name="T8" fmla="*/ 9 w 91"/>
                <a:gd name="T9" fmla="*/ 114 h 224"/>
                <a:gd name="T10" fmla="*/ 15 w 91"/>
                <a:gd name="T11" fmla="*/ 77 h 224"/>
                <a:gd name="T12" fmla="*/ 0 w 91"/>
                <a:gd name="T13" fmla="*/ 0 h 224"/>
                <a:gd name="T14" fmla="*/ 7 w 91"/>
                <a:gd name="T15" fmla="*/ 4 h 224"/>
                <a:gd name="T16" fmla="*/ 7 w 91"/>
                <a:gd name="T17" fmla="*/ 4 h 224"/>
                <a:gd name="T18" fmla="*/ 7 w 91"/>
                <a:gd name="T19" fmla="*/ 4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24"/>
                <a:gd name="T32" fmla="*/ 91 w 91"/>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24">
                  <a:moveTo>
                    <a:pt x="12" y="7"/>
                  </a:moveTo>
                  <a:cubicBezTo>
                    <a:pt x="65" y="37"/>
                    <a:pt x="91" y="90"/>
                    <a:pt x="90" y="167"/>
                  </a:cubicBezTo>
                  <a:cubicBezTo>
                    <a:pt x="90" y="196"/>
                    <a:pt x="86" y="213"/>
                    <a:pt x="78" y="219"/>
                  </a:cubicBezTo>
                  <a:cubicBezTo>
                    <a:pt x="70" y="224"/>
                    <a:pt x="54" y="220"/>
                    <a:pt x="30" y="206"/>
                  </a:cubicBezTo>
                  <a:cubicBezTo>
                    <a:pt x="15" y="198"/>
                    <a:pt x="15" y="198"/>
                    <a:pt x="15" y="198"/>
                  </a:cubicBezTo>
                  <a:cubicBezTo>
                    <a:pt x="23" y="176"/>
                    <a:pt x="27" y="155"/>
                    <a:pt x="27" y="133"/>
                  </a:cubicBezTo>
                  <a:cubicBezTo>
                    <a:pt x="27" y="92"/>
                    <a:pt x="18" y="48"/>
                    <a:pt x="0" y="0"/>
                  </a:cubicBezTo>
                  <a:cubicBezTo>
                    <a:pt x="12" y="7"/>
                    <a:pt x="12" y="7"/>
                    <a:pt x="12" y="7"/>
                  </a:cubicBezTo>
                  <a:cubicBezTo>
                    <a:pt x="12" y="7"/>
                    <a:pt x="12" y="7"/>
                    <a:pt x="12" y="7"/>
                  </a:cubicBezTo>
                  <a:cubicBezTo>
                    <a:pt x="12" y="7"/>
                    <a:pt x="12" y="7"/>
                    <a:pt x="12" y="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5" name="Freeform 372"/>
            <p:cNvSpPr>
              <a:spLocks noChangeAspect="1"/>
            </p:cNvSpPr>
            <p:nvPr/>
          </p:nvSpPr>
          <p:spPr bwMode="auto">
            <a:xfrm>
              <a:off x="4936" y="2542"/>
              <a:ext cx="86" cy="145"/>
            </a:xfrm>
            <a:custGeom>
              <a:avLst/>
              <a:gdLst>
                <a:gd name="T0" fmla="*/ 41 w 150"/>
                <a:gd name="T1" fmla="*/ 4 h 253"/>
                <a:gd name="T2" fmla="*/ 34 w 150"/>
                <a:gd name="T3" fmla="*/ 0 h 253"/>
                <a:gd name="T4" fmla="*/ 0 w 150"/>
                <a:gd name="T5" fmla="*/ 19 h 253"/>
                <a:gd name="T6" fmla="*/ 7 w 150"/>
                <a:gd name="T7" fmla="*/ 23 h 253"/>
                <a:gd name="T8" fmla="*/ 52 w 150"/>
                <a:gd name="T9" fmla="*/ 115 h 253"/>
                <a:gd name="T10" fmla="*/ 45 w 150"/>
                <a:gd name="T11" fmla="*/ 145 h 253"/>
                <a:gd name="T12" fmla="*/ 44 w 150"/>
                <a:gd name="T13" fmla="*/ 145 h 253"/>
                <a:gd name="T14" fmla="*/ 78 w 150"/>
                <a:gd name="T15" fmla="*/ 126 h 253"/>
                <a:gd name="T16" fmla="*/ 79 w 150"/>
                <a:gd name="T17" fmla="*/ 125 h 253"/>
                <a:gd name="T18" fmla="*/ 85 w 150"/>
                <a:gd name="T19" fmla="*/ 96 h 253"/>
                <a:gd name="T20" fmla="*/ 41 w 150"/>
                <a:gd name="T21" fmla="*/ 4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53"/>
                <a:gd name="T35" fmla="*/ 150 w 150"/>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53">
                  <a:moveTo>
                    <a:pt x="71" y="7"/>
                  </a:moveTo>
                  <a:cubicBezTo>
                    <a:pt x="59" y="0"/>
                    <a:pt x="59" y="0"/>
                    <a:pt x="59" y="0"/>
                  </a:cubicBezTo>
                  <a:cubicBezTo>
                    <a:pt x="0" y="34"/>
                    <a:pt x="0" y="34"/>
                    <a:pt x="0" y="34"/>
                  </a:cubicBezTo>
                  <a:cubicBezTo>
                    <a:pt x="12" y="41"/>
                    <a:pt x="12" y="41"/>
                    <a:pt x="12" y="41"/>
                  </a:cubicBezTo>
                  <a:cubicBezTo>
                    <a:pt x="65" y="71"/>
                    <a:pt x="91" y="124"/>
                    <a:pt x="90" y="201"/>
                  </a:cubicBezTo>
                  <a:cubicBezTo>
                    <a:pt x="90" y="230"/>
                    <a:pt x="86" y="247"/>
                    <a:pt x="78" y="253"/>
                  </a:cubicBezTo>
                  <a:cubicBezTo>
                    <a:pt x="78" y="253"/>
                    <a:pt x="78" y="253"/>
                    <a:pt x="77" y="253"/>
                  </a:cubicBezTo>
                  <a:cubicBezTo>
                    <a:pt x="136" y="219"/>
                    <a:pt x="136" y="219"/>
                    <a:pt x="136" y="219"/>
                  </a:cubicBezTo>
                  <a:cubicBezTo>
                    <a:pt x="136" y="219"/>
                    <a:pt x="137" y="219"/>
                    <a:pt x="137" y="218"/>
                  </a:cubicBezTo>
                  <a:cubicBezTo>
                    <a:pt x="145" y="213"/>
                    <a:pt x="149" y="196"/>
                    <a:pt x="149" y="167"/>
                  </a:cubicBezTo>
                  <a:cubicBezTo>
                    <a:pt x="150" y="90"/>
                    <a:pt x="124" y="37"/>
                    <a:pt x="71" y="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6" name="Freeform 373"/>
            <p:cNvSpPr>
              <a:spLocks noChangeAspect="1"/>
            </p:cNvSpPr>
            <p:nvPr/>
          </p:nvSpPr>
          <p:spPr bwMode="auto">
            <a:xfrm>
              <a:off x="4848" y="2233"/>
              <a:ext cx="94" cy="437"/>
            </a:xfrm>
            <a:custGeom>
              <a:avLst/>
              <a:gdLst>
                <a:gd name="T0" fmla="*/ 73 w 163"/>
                <a:gd name="T1" fmla="*/ 319 h 758"/>
                <a:gd name="T2" fmla="*/ 77 w 163"/>
                <a:gd name="T3" fmla="*/ 322 h 758"/>
                <a:gd name="T4" fmla="*/ 94 w 163"/>
                <a:gd name="T5" fmla="*/ 401 h 758"/>
                <a:gd name="T6" fmla="*/ 88 w 163"/>
                <a:gd name="T7" fmla="*/ 437 h 758"/>
                <a:gd name="T8" fmla="*/ 27 w 163"/>
                <a:gd name="T9" fmla="*/ 378 h 758"/>
                <a:gd name="T10" fmla="*/ 7 w 163"/>
                <a:gd name="T11" fmla="*/ 276 h 758"/>
                <a:gd name="T12" fmla="*/ 0 w 163"/>
                <a:gd name="T13" fmla="*/ 174 h 758"/>
                <a:gd name="T14" fmla="*/ 7 w 163"/>
                <a:gd name="T15" fmla="*/ 80 h 758"/>
                <a:gd name="T16" fmla="*/ 28 w 163"/>
                <a:gd name="T17" fmla="*/ 2 h 758"/>
                <a:gd name="T18" fmla="*/ 89 w 163"/>
                <a:gd name="T19" fmla="*/ 12 h 758"/>
                <a:gd name="T20" fmla="*/ 93 w 163"/>
                <a:gd name="T21" fmla="*/ 54 h 758"/>
                <a:gd name="T22" fmla="*/ 77 w 163"/>
                <a:gd name="T23" fmla="*/ 115 h 758"/>
                <a:gd name="T24" fmla="*/ 73 w 163"/>
                <a:gd name="T25" fmla="*/ 112 h 758"/>
                <a:gd name="T26" fmla="*/ 44 w 163"/>
                <a:gd name="T27" fmla="*/ 197 h 758"/>
                <a:gd name="T28" fmla="*/ 73 w 163"/>
                <a:gd name="T29" fmla="*/ 319 h 758"/>
                <a:gd name="T30" fmla="*/ 73 w 163"/>
                <a:gd name="T31" fmla="*/ 319 h 758"/>
                <a:gd name="T32" fmla="*/ 73 w 163"/>
                <a:gd name="T33" fmla="*/ 319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758"/>
                <a:gd name="T53" fmla="*/ 163 w 163"/>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758">
                  <a:moveTo>
                    <a:pt x="126" y="554"/>
                  </a:moveTo>
                  <a:cubicBezTo>
                    <a:pt x="133" y="558"/>
                    <a:pt x="133" y="558"/>
                    <a:pt x="133" y="558"/>
                  </a:cubicBezTo>
                  <a:cubicBezTo>
                    <a:pt x="153" y="611"/>
                    <a:pt x="163" y="656"/>
                    <a:pt x="163" y="695"/>
                  </a:cubicBezTo>
                  <a:cubicBezTo>
                    <a:pt x="163" y="719"/>
                    <a:pt x="159" y="740"/>
                    <a:pt x="152" y="758"/>
                  </a:cubicBezTo>
                  <a:cubicBezTo>
                    <a:pt x="116" y="731"/>
                    <a:pt x="81" y="696"/>
                    <a:pt x="47" y="655"/>
                  </a:cubicBezTo>
                  <a:cubicBezTo>
                    <a:pt x="31" y="596"/>
                    <a:pt x="19" y="537"/>
                    <a:pt x="12" y="478"/>
                  </a:cubicBezTo>
                  <a:cubicBezTo>
                    <a:pt x="4" y="419"/>
                    <a:pt x="0" y="361"/>
                    <a:pt x="0" y="302"/>
                  </a:cubicBezTo>
                  <a:cubicBezTo>
                    <a:pt x="0" y="242"/>
                    <a:pt x="4" y="188"/>
                    <a:pt x="12" y="138"/>
                  </a:cubicBezTo>
                  <a:cubicBezTo>
                    <a:pt x="21" y="88"/>
                    <a:pt x="33" y="44"/>
                    <a:pt x="49" y="4"/>
                  </a:cubicBezTo>
                  <a:cubicBezTo>
                    <a:pt x="80" y="0"/>
                    <a:pt x="115" y="6"/>
                    <a:pt x="154" y="21"/>
                  </a:cubicBezTo>
                  <a:cubicBezTo>
                    <a:pt x="159" y="47"/>
                    <a:pt x="161" y="71"/>
                    <a:pt x="161" y="94"/>
                  </a:cubicBezTo>
                  <a:cubicBezTo>
                    <a:pt x="161" y="131"/>
                    <a:pt x="152" y="166"/>
                    <a:pt x="134" y="199"/>
                  </a:cubicBezTo>
                  <a:cubicBezTo>
                    <a:pt x="127" y="194"/>
                    <a:pt x="127" y="194"/>
                    <a:pt x="127" y="194"/>
                  </a:cubicBezTo>
                  <a:cubicBezTo>
                    <a:pt x="93" y="175"/>
                    <a:pt x="76" y="224"/>
                    <a:pt x="76" y="342"/>
                  </a:cubicBezTo>
                  <a:cubicBezTo>
                    <a:pt x="75" y="464"/>
                    <a:pt x="92" y="535"/>
                    <a:pt x="126" y="554"/>
                  </a:cubicBezTo>
                  <a:cubicBezTo>
                    <a:pt x="126" y="554"/>
                    <a:pt x="126" y="554"/>
                    <a:pt x="126" y="554"/>
                  </a:cubicBezTo>
                  <a:cubicBezTo>
                    <a:pt x="126" y="554"/>
                    <a:pt x="126" y="554"/>
                    <a:pt x="126" y="554"/>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7" name="Freeform 374"/>
            <p:cNvSpPr>
              <a:spLocks noChangeAspect="1"/>
            </p:cNvSpPr>
            <p:nvPr/>
          </p:nvSpPr>
          <p:spPr bwMode="auto">
            <a:xfrm>
              <a:off x="4876" y="2214"/>
              <a:ext cx="95" cy="31"/>
            </a:xfrm>
            <a:custGeom>
              <a:avLst/>
              <a:gdLst>
                <a:gd name="T0" fmla="*/ 0 w 164"/>
                <a:gd name="T1" fmla="*/ 21 h 55"/>
                <a:gd name="T2" fmla="*/ 34 w 164"/>
                <a:gd name="T3" fmla="*/ 2 h 55"/>
                <a:gd name="T4" fmla="*/ 95 w 164"/>
                <a:gd name="T5" fmla="*/ 12 h 55"/>
                <a:gd name="T6" fmla="*/ 61 w 164"/>
                <a:gd name="T7" fmla="*/ 31 h 55"/>
                <a:gd name="T8" fmla="*/ 0 w 164"/>
                <a:gd name="T9" fmla="*/ 21 h 55"/>
                <a:gd name="T10" fmla="*/ 0 w 164"/>
                <a:gd name="T11" fmla="*/ 21 h 55"/>
                <a:gd name="T12" fmla="*/ 0 w 164"/>
                <a:gd name="T13" fmla="*/ 21 h 55"/>
                <a:gd name="T14" fmla="*/ 0 60000 65536"/>
                <a:gd name="T15" fmla="*/ 0 60000 65536"/>
                <a:gd name="T16" fmla="*/ 0 60000 65536"/>
                <a:gd name="T17" fmla="*/ 0 60000 65536"/>
                <a:gd name="T18" fmla="*/ 0 60000 65536"/>
                <a:gd name="T19" fmla="*/ 0 60000 65536"/>
                <a:gd name="T20" fmla="*/ 0 60000 65536"/>
                <a:gd name="T21" fmla="*/ 0 w 164"/>
                <a:gd name="T22" fmla="*/ 0 h 55"/>
                <a:gd name="T23" fmla="*/ 164 w 16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4" h="55">
                  <a:moveTo>
                    <a:pt x="0" y="38"/>
                  </a:moveTo>
                  <a:cubicBezTo>
                    <a:pt x="59" y="4"/>
                    <a:pt x="59" y="4"/>
                    <a:pt x="59" y="4"/>
                  </a:cubicBezTo>
                  <a:cubicBezTo>
                    <a:pt x="90" y="0"/>
                    <a:pt x="125" y="6"/>
                    <a:pt x="164" y="21"/>
                  </a:cubicBezTo>
                  <a:cubicBezTo>
                    <a:pt x="105" y="55"/>
                    <a:pt x="105" y="55"/>
                    <a:pt x="105" y="55"/>
                  </a:cubicBezTo>
                  <a:cubicBezTo>
                    <a:pt x="66" y="40"/>
                    <a:pt x="31" y="34"/>
                    <a:pt x="0" y="38"/>
                  </a:cubicBezTo>
                  <a:cubicBezTo>
                    <a:pt x="0" y="38"/>
                    <a:pt x="0" y="38"/>
                    <a:pt x="0" y="38"/>
                  </a:cubicBezTo>
                  <a:cubicBezTo>
                    <a:pt x="0" y="38"/>
                    <a:pt x="0" y="38"/>
                    <a:pt x="0" y="38"/>
                  </a:cubicBez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8" name="Freeform 375"/>
            <p:cNvSpPr>
              <a:spLocks noChangeAspect="1"/>
            </p:cNvSpPr>
            <p:nvPr/>
          </p:nvSpPr>
          <p:spPr bwMode="auto">
            <a:xfrm>
              <a:off x="4946" y="2231"/>
              <a:ext cx="44" cy="25"/>
            </a:xfrm>
            <a:custGeom>
              <a:avLst/>
              <a:gdLst>
                <a:gd name="T0" fmla="*/ 0 w 44"/>
                <a:gd name="T1" fmla="*/ 20 h 25"/>
                <a:gd name="T2" fmla="*/ 34 w 44"/>
                <a:gd name="T3" fmla="*/ 0 h 25"/>
                <a:gd name="T4" fmla="*/ 44 w 44"/>
                <a:gd name="T5" fmla="*/ 6 h 25"/>
                <a:gd name="T6" fmla="*/ 10 w 44"/>
                <a:gd name="T7" fmla="*/ 25 h 25"/>
                <a:gd name="T8" fmla="*/ 0 w 44"/>
                <a:gd name="T9" fmla="*/ 20 h 25"/>
                <a:gd name="T10" fmla="*/ 0 w 44"/>
                <a:gd name="T11" fmla="*/ 20 h 25"/>
                <a:gd name="T12" fmla="*/ 0 w 44"/>
                <a:gd name="T13" fmla="*/ 20 h 25"/>
                <a:gd name="T14" fmla="*/ 0 w 44"/>
                <a:gd name="T15" fmla="*/ 20 h 25"/>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25"/>
                <a:gd name="T26" fmla="*/ 44 w 4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25">
                  <a:moveTo>
                    <a:pt x="0" y="20"/>
                  </a:moveTo>
                  <a:lnTo>
                    <a:pt x="34" y="0"/>
                  </a:lnTo>
                  <a:lnTo>
                    <a:pt x="44" y="6"/>
                  </a:lnTo>
                  <a:lnTo>
                    <a:pt x="10" y="25"/>
                  </a:lnTo>
                  <a:lnTo>
                    <a:pt x="0" y="2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9" name="Freeform 376"/>
            <p:cNvSpPr>
              <a:spLocks noChangeAspect="1"/>
            </p:cNvSpPr>
            <p:nvPr/>
          </p:nvSpPr>
          <p:spPr bwMode="auto">
            <a:xfrm>
              <a:off x="4956" y="2237"/>
              <a:ext cx="65" cy="126"/>
            </a:xfrm>
            <a:custGeom>
              <a:avLst/>
              <a:gdLst>
                <a:gd name="T0" fmla="*/ 51 w 113"/>
                <a:gd name="T1" fmla="*/ 106 h 219"/>
                <a:gd name="T2" fmla="*/ 17 w 113"/>
                <a:gd name="T3" fmla="*/ 126 h 219"/>
                <a:gd name="T4" fmla="*/ 31 w 113"/>
                <a:gd name="T5" fmla="*/ 79 h 219"/>
                <a:gd name="T6" fmla="*/ 25 w 113"/>
                <a:gd name="T7" fmla="*/ 43 h 219"/>
                <a:gd name="T8" fmla="*/ 0 w 113"/>
                <a:gd name="T9" fmla="*/ 20 h 219"/>
                <a:gd name="T10" fmla="*/ 34 w 113"/>
                <a:gd name="T11" fmla="*/ 0 h 219"/>
                <a:gd name="T12" fmla="*/ 58 w 113"/>
                <a:gd name="T13" fmla="*/ 23 h 219"/>
                <a:gd name="T14" fmla="*/ 65 w 113"/>
                <a:gd name="T15" fmla="*/ 60 h 219"/>
                <a:gd name="T16" fmla="*/ 51 w 113"/>
                <a:gd name="T17" fmla="*/ 106 h 219"/>
                <a:gd name="T18" fmla="*/ 51 w 113"/>
                <a:gd name="T19" fmla="*/ 106 h 219"/>
                <a:gd name="T20" fmla="*/ 51 w 113"/>
                <a:gd name="T21" fmla="*/ 106 h 2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
                <a:gd name="T34" fmla="*/ 0 h 219"/>
                <a:gd name="T35" fmla="*/ 113 w 113"/>
                <a:gd name="T36" fmla="*/ 219 h 2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 h="219">
                  <a:moveTo>
                    <a:pt x="88" y="185"/>
                  </a:moveTo>
                  <a:cubicBezTo>
                    <a:pt x="29" y="219"/>
                    <a:pt x="29" y="219"/>
                    <a:pt x="29" y="219"/>
                  </a:cubicBezTo>
                  <a:cubicBezTo>
                    <a:pt x="46" y="209"/>
                    <a:pt x="54" y="183"/>
                    <a:pt x="54" y="138"/>
                  </a:cubicBezTo>
                  <a:cubicBezTo>
                    <a:pt x="54" y="110"/>
                    <a:pt x="50" y="89"/>
                    <a:pt x="43" y="74"/>
                  </a:cubicBezTo>
                  <a:cubicBezTo>
                    <a:pt x="35" y="59"/>
                    <a:pt x="21" y="46"/>
                    <a:pt x="0" y="34"/>
                  </a:cubicBezTo>
                  <a:cubicBezTo>
                    <a:pt x="59" y="0"/>
                    <a:pt x="59" y="0"/>
                    <a:pt x="59" y="0"/>
                  </a:cubicBezTo>
                  <a:cubicBezTo>
                    <a:pt x="80" y="12"/>
                    <a:pt x="94" y="25"/>
                    <a:pt x="101" y="40"/>
                  </a:cubicBezTo>
                  <a:cubicBezTo>
                    <a:pt x="109" y="55"/>
                    <a:pt x="113" y="76"/>
                    <a:pt x="113" y="104"/>
                  </a:cubicBezTo>
                  <a:cubicBezTo>
                    <a:pt x="113" y="148"/>
                    <a:pt x="104" y="175"/>
                    <a:pt x="88" y="185"/>
                  </a:cubicBezTo>
                  <a:cubicBezTo>
                    <a:pt x="88" y="185"/>
                    <a:pt x="88" y="185"/>
                    <a:pt x="88" y="185"/>
                  </a:cubicBezTo>
                  <a:cubicBezTo>
                    <a:pt x="88" y="185"/>
                    <a:pt x="88" y="185"/>
                    <a:pt x="88" y="185"/>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0" name="Freeform 377"/>
            <p:cNvSpPr>
              <a:spLocks noChangeAspect="1"/>
            </p:cNvSpPr>
            <p:nvPr/>
          </p:nvSpPr>
          <p:spPr bwMode="auto">
            <a:xfrm>
              <a:off x="4935" y="2251"/>
              <a:ext cx="52" cy="124"/>
            </a:xfrm>
            <a:custGeom>
              <a:avLst/>
              <a:gdLst>
                <a:gd name="T0" fmla="*/ 0 w 90"/>
                <a:gd name="T1" fmla="*/ 102 h 215"/>
                <a:gd name="T2" fmla="*/ 16 w 90"/>
                <a:gd name="T3" fmla="*/ 42 h 215"/>
                <a:gd name="T4" fmla="*/ 12 w 90"/>
                <a:gd name="T5" fmla="*/ 0 h 215"/>
                <a:gd name="T6" fmla="*/ 21 w 90"/>
                <a:gd name="T7" fmla="*/ 5 h 215"/>
                <a:gd name="T8" fmla="*/ 46 w 90"/>
                <a:gd name="T9" fmla="*/ 28 h 215"/>
                <a:gd name="T10" fmla="*/ 52 w 90"/>
                <a:gd name="T11" fmla="*/ 65 h 215"/>
                <a:gd name="T12" fmla="*/ 9 w 90"/>
                <a:gd name="T13" fmla="*/ 107 h 215"/>
                <a:gd name="T14" fmla="*/ 0 w 90"/>
                <a:gd name="T15" fmla="*/ 102 h 215"/>
                <a:gd name="T16" fmla="*/ 0 w 90"/>
                <a:gd name="T17" fmla="*/ 102 h 215"/>
                <a:gd name="T18" fmla="*/ 0 w 90"/>
                <a:gd name="T19" fmla="*/ 102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215"/>
                <a:gd name="T32" fmla="*/ 90 w 90"/>
                <a:gd name="T33" fmla="*/ 215 h 2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215">
                  <a:moveTo>
                    <a:pt x="0" y="177"/>
                  </a:moveTo>
                  <a:cubicBezTo>
                    <a:pt x="18" y="150"/>
                    <a:pt x="27" y="115"/>
                    <a:pt x="27" y="72"/>
                  </a:cubicBezTo>
                  <a:cubicBezTo>
                    <a:pt x="27" y="48"/>
                    <a:pt x="25" y="24"/>
                    <a:pt x="20" y="0"/>
                  </a:cubicBezTo>
                  <a:cubicBezTo>
                    <a:pt x="36" y="9"/>
                    <a:pt x="36" y="9"/>
                    <a:pt x="36" y="9"/>
                  </a:cubicBezTo>
                  <a:cubicBezTo>
                    <a:pt x="57" y="21"/>
                    <a:pt x="71" y="34"/>
                    <a:pt x="79" y="49"/>
                  </a:cubicBezTo>
                  <a:cubicBezTo>
                    <a:pt x="86" y="64"/>
                    <a:pt x="90" y="85"/>
                    <a:pt x="90" y="113"/>
                  </a:cubicBezTo>
                  <a:cubicBezTo>
                    <a:pt x="90" y="190"/>
                    <a:pt x="65" y="215"/>
                    <a:pt x="16" y="186"/>
                  </a:cubicBezTo>
                  <a:cubicBezTo>
                    <a:pt x="0" y="177"/>
                    <a:pt x="0" y="177"/>
                    <a:pt x="0" y="177"/>
                  </a:cubicBezTo>
                  <a:cubicBezTo>
                    <a:pt x="0" y="177"/>
                    <a:pt x="0" y="177"/>
                    <a:pt x="0" y="177"/>
                  </a:cubicBezTo>
                  <a:cubicBezTo>
                    <a:pt x="0" y="177"/>
                    <a:pt x="0" y="177"/>
                    <a:pt x="0" y="17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1" name="Freeform 378"/>
            <p:cNvSpPr>
              <a:spLocks noChangeAspect="1"/>
            </p:cNvSpPr>
            <p:nvPr/>
          </p:nvSpPr>
          <p:spPr bwMode="auto">
            <a:xfrm>
              <a:off x="5020" y="2265"/>
              <a:ext cx="64" cy="37"/>
            </a:xfrm>
            <a:custGeom>
              <a:avLst/>
              <a:gdLst>
                <a:gd name="T0" fmla="*/ 0 w 64"/>
                <a:gd name="T1" fmla="*/ 37 h 37"/>
                <a:gd name="T2" fmla="*/ 33 w 64"/>
                <a:gd name="T3" fmla="*/ 17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3" y="17"/>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2" name="Freeform 379"/>
            <p:cNvSpPr>
              <a:spLocks noChangeAspect="1"/>
            </p:cNvSpPr>
            <p:nvPr/>
          </p:nvSpPr>
          <p:spPr bwMode="auto">
            <a:xfrm>
              <a:off x="5050" y="2265"/>
              <a:ext cx="59" cy="158"/>
            </a:xfrm>
            <a:custGeom>
              <a:avLst/>
              <a:gdLst>
                <a:gd name="T0" fmla="*/ 0 w 103"/>
                <a:gd name="T1" fmla="*/ 20 h 275"/>
                <a:gd name="T2" fmla="*/ 34 w 103"/>
                <a:gd name="T3" fmla="*/ 0 h 275"/>
                <a:gd name="T4" fmla="*/ 59 w 103"/>
                <a:gd name="T5" fmla="*/ 84 h 275"/>
                <a:gd name="T6" fmla="*/ 34 w 103"/>
                <a:gd name="T7" fmla="*/ 138 h 275"/>
                <a:gd name="T8" fmla="*/ 0 w 103"/>
                <a:gd name="T9" fmla="*/ 158 h 275"/>
                <a:gd name="T10" fmla="*/ 25 w 103"/>
                <a:gd name="T11" fmla="*/ 103 h 275"/>
                <a:gd name="T12" fmla="*/ 0 w 103"/>
                <a:gd name="T13" fmla="*/ 20 h 275"/>
                <a:gd name="T14" fmla="*/ 0 w 103"/>
                <a:gd name="T15" fmla="*/ 20 h 275"/>
                <a:gd name="T16" fmla="*/ 0 w 103"/>
                <a:gd name="T17" fmla="*/ 20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275"/>
                <a:gd name="T29" fmla="*/ 103 w 103"/>
                <a:gd name="T30" fmla="*/ 275 h 2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275">
                  <a:moveTo>
                    <a:pt x="0" y="34"/>
                  </a:moveTo>
                  <a:cubicBezTo>
                    <a:pt x="59" y="0"/>
                    <a:pt x="59" y="0"/>
                    <a:pt x="59" y="0"/>
                  </a:cubicBezTo>
                  <a:cubicBezTo>
                    <a:pt x="86" y="46"/>
                    <a:pt x="103" y="99"/>
                    <a:pt x="103" y="146"/>
                  </a:cubicBezTo>
                  <a:cubicBezTo>
                    <a:pt x="102" y="193"/>
                    <a:pt x="86" y="226"/>
                    <a:pt x="59" y="241"/>
                  </a:cubicBezTo>
                  <a:cubicBezTo>
                    <a:pt x="0" y="275"/>
                    <a:pt x="0" y="275"/>
                    <a:pt x="0" y="275"/>
                  </a:cubicBezTo>
                  <a:cubicBezTo>
                    <a:pt x="27" y="260"/>
                    <a:pt x="44" y="227"/>
                    <a:pt x="44" y="180"/>
                  </a:cubicBezTo>
                  <a:cubicBezTo>
                    <a:pt x="44" y="133"/>
                    <a:pt x="27" y="81"/>
                    <a:pt x="0" y="34"/>
                  </a:cubicBezTo>
                  <a:cubicBezTo>
                    <a:pt x="0" y="34"/>
                    <a:pt x="0" y="34"/>
                    <a:pt x="0" y="34"/>
                  </a:cubicBezTo>
                  <a:cubicBezTo>
                    <a:pt x="0" y="34"/>
                    <a:pt x="0" y="34"/>
                    <a:pt x="0"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3" name="Freeform 380"/>
            <p:cNvSpPr>
              <a:spLocks noChangeAspect="1"/>
            </p:cNvSpPr>
            <p:nvPr/>
          </p:nvSpPr>
          <p:spPr bwMode="auto">
            <a:xfrm>
              <a:off x="5019" y="2285"/>
              <a:ext cx="56" cy="138"/>
            </a:xfrm>
            <a:custGeom>
              <a:avLst/>
              <a:gdLst>
                <a:gd name="T0" fmla="*/ 31 w 97"/>
                <a:gd name="T1" fmla="*/ 0 h 241"/>
                <a:gd name="T2" fmla="*/ 56 w 97"/>
                <a:gd name="T3" fmla="*/ 84 h 241"/>
                <a:gd name="T4" fmla="*/ 31 w 97"/>
                <a:gd name="T5" fmla="*/ 138 h 241"/>
                <a:gd name="T6" fmla="*/ 0 w 97"/>
                <a:gd name="T7" fmla="*/ 86 h 241"/>
                <a:gd name="T8" fmla="*/ 13 w 97"/>
                <a:gd name="T9" fmla="*/ 59 h 241"/>
                <a:gd name="T10" fmla="*/ 1 w 97"/>
                <a:gd name="T11" fmla="*/ 17 h 241"/>
                <a:gd name="T12" fmla="*/ 31 w 97"/>
                <a:gd name="T13" fmla="*/ 0 h 241"/>
                <a:gd name="T14" fmla="*/ 31 w 97"/>
                <a:gd name="T15" fmla="*/ 0 h 241"/>
                <a:gd name="T16" fmla="*/ 31 w 97"/>
                <a:gd name="T17" fmla="*/ 0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41"/>
                <a:gd name="T29" fmla="*/ 97 w 97"/>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41">
                  <a:moveTo>
                    <a:pt x="53" y="0"/>
                  </a:moveTo>
                  <a:cubicBezTo>
                    <a:pt x="80" y="47"/>
                    <a:pt x="97" y="99"/>
                    <a:pt x="97" y="146"/>
                  </a:cubicBezTo>
                  <a:cubicBezTo>
                    <a:pt x="97" y="193"/>
                    <a:pt x="80" y="226"/>
                    <a:pt x="53" y="241"/>
                  </a:cubicBezTo>
                  <a:cubicBezTo>
                    <a:pt x="0" y="150"/>
                    <a:pt x="0" y="150"/>
                    <a:pt x="0" y="150"/>
                  </a:cubicBezTo>
                  <a:cubicBezTo>
                    <a:pt x="14" y="143"/>
                    <a:pt x="22" y="126"/>
                    <a:pt x="22" y="103"/>
                  </a:cubicBezTo>
                  <a:cubicBezTo>
                    <a:pt x="22" y="79"/>
                    <a:pt x="14" y="54"/>
                    <a:pt x="1" y="30"/>
                  </a:cubicBezTo>
                  <a:cubicBezTo>
                    <a:pt x="53" y="0"/>
                    <a:pt x="53" y="0"/>
                    <a:pt x="53" y="0"/>
                  </a:cubicBezTo>
                  <a:cubicBezTo>
                    <a:pt x="53" y="0"/>
                    <a:pt x="53" y="0"/>
                    <a:pt x="53" y="0"/>
                  </a:cubicBezTo>
                  <a:cubicBezTo>
                    <a:pt x="53" y="0"/>
                    <a:pt x="53" y="0"/>
                    <a:pt x="53"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4" name="Freeform 381"/>
            <p:cNvSpPr>
              <a:spLocks noChangeAspect="1"/>
            </p:cNvSpPr>
            <p:nvPr/>
          </p:nvSpPr>
          <p:spPr bwMode="auto">
            <a:xfrm>
              <a:off x="5071" y="2255"/>
              <a:ext cx="77" cy="257"/>
            </a:xfrm>
            <a:custGeom>
              <a:avLst/>
              <a:gdLst>
                <a:gd name="T0" fmla="*/ 31 w 135"/>
                <a:gd name="T1" fmla="*/ 0 h 447"/>
                <a:gd name="T2" fmla="*/ 76 w 135"/>
                <a:gd name="T3" fmla="*/ 155 h 447"/>
                <a:gd name="T4" fmla="*/ 30 w 135"/>
                <a:gd name="T5" fmla="*/ 257 h 447"/>
                <a:gd name="T6" fmla="*/ 0 w 135"/>
                <a:gd name="T7" fmla="*/ 205 h 447"/>
                <a:gd name="T8" fmla="*/ 34 w 135"/>
                <a:gd name="T9" fmla="*/ 131 h 447"/>
                <a:gd name="T10" fmla="*/ 1 w 135"/>
                <a:gd name="T11" fmla="*/ 17 h 447"/>
                <a:gd name="T12" fmla="*/ 31 w 135"/>
                <a:gd name="T13" fmla="*/ 0 h 447"/>
                <a:gd name="T14" fmla="*/ 31 w 135"/>
                <a:gd name="T15" fmla="*/ 0 h 447"/>
                <a:gd name="T16" fmla="*/ 31 w 135"/>
                <a:gd name="T17" fmla="*/ 0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
                <a:gd name="T28" fmla="*/ 0 h 447"/>
                <a:gd name="T29" fmla="*/ 135 w 135"/>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 h="447">
                  <a:moveTo>
                    <a:pt x="54" y="0"/>
                  </a:moveTo>
                  <a:cubicBezTo>
                    <a:pt x="104" y="86"/>
                    <a:pt x="135" y="183"/>
                    <a:pt x="134" y="270"/>
                  </a:cubicBezTo>
                  <a:cubicBezTo>
                    <a:pt x="134" y="357"/>
                    <a:pt x="103" y="418"/>
                    <a:pt x="53" y="447"/>
                  </a:cubicBezTo>
                  <a:cubicBezTo>
                    <a:pt x="0" y="356"/>
                    <a:pt x="0" y="356"/>
                    <a:pt x="0" y="356"/>
                  </a:cubicBezTo>
                  <a:cubicBezTo>
                    <a:pt x="37" y="335"/>
                    <a:pt x="60" y="291"/>
                    <a:pt x="60" y="227"/>
                  </a:cubicBezTo>
                  <a:cubicBezTo>
                    <a:pt x="60" y="163"/>
                    <a:pt x="38" y="93"/>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5" name="Freeform 382"/>
            <p:cNvSpPr>
              <a:spLocks noChangeAspect="1"/>
            </p:cNvSpPr>
            <p:nvPr/>
          </p:nvSpPr>
          <p:spPr bwMode="auto">
            <a:xfrm>
              <a:off x="5101" y="2236"/>
              <a:ext cx="81" cy="276"/>
            </a:xfrm>
            <a:custGeom>
              <a:avLst/>
              <a:gdLst>
                <a:gd name="T0" fmla="*/ 1 w 140"/>
                <a:gd name="T1" fmla="*/ 20 h 481"/>
                <a:gd name="T2" fmla="*/ 35 w 140"/>
                <a:gd name="T3" fmla="*/ 0 h 481"/>
                <a:gd name="T4" fmla="*/ 81 w 140"/>
                <a:gd name="T5" fmla="*/ 155 h 481"/>
                <a:gd name="T6" fmla="*/ 34 w 140"/>
                <a:gd name="T7" fmla="*/ 256 h 481"/>
                <a:gd name="T8" fmla="*/ 0 w 140"/>
                <a:gd name="T9" fmla="*/ 276 h 481"/>
                <a:gd name="T10" fmla="*/ 47 w 140"/>
                <a:gd name="T11" fmla="*/ 174 h 481"/>
                <a:gd name="T12" fmla="*/ 1 w 140"/>
                <a:gd name="T13" fmla="*/ 20 h 481"/>
                <a:gd name="T14" fmla="*/ 1 w 140"/>
                <a:gd name="T15" fmla="*/ 20 h 481"/>
                <a:gd name="T16" fmla="*/ 1 w 140"/>
                <a:gd name="T17" fmla="*/ 2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481"/>
                <a:gd name="T29" fmla="*/ 140 w 140"/>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481">
                  <a:moveTo>
                    <a:pt x="1" y="34"/>
                  </a:moveTo>
                  <a:cubicBezTo>
                    <a:pt x="60" y="0"/>
                    <a:pt x="60" y="0"/>
                    <a:pt x="60" y="0"/>
                  </a:cubicBezTo>
                  <a:cubicBezTo>
                    <a:pt x="110" y="86"/>
                    <a:pt x="140" y="183"/>
                    <a:pt x="140" y="270"/>
                  </a:cubicBezTo>
                  <a:cubicBezTo>
                    <a:pt x="140" y="357"/>
                    <a:pt x="109" y="418"/>
                    <a:pt x="59" y="447"/>
                  </a:cubicBezTo>
                  <a:cubicBezTo>
                    <a:pt x="0" y="481"/>
                    <a:pt x="0" y="481"/>
                    <a:pt x="0" y="481"/>
                  </a:cubicBezTo>
                  <a:cubicBezTo>
                    <a:pt x="50" y="452"/>
                    <a:pt x="81" y="391"/>
                    <a:pt x="81" y="304"/>
                  </a:cubicBezTo>
                  <a:cubicBezTo>
                    <a:pt x="82" y="217"/>
                    <a:pt x="51" y="120"/>
                    <a:pt x="1" y="34"/>
                  </a:cubicBezTo>
                  <a:cubicBezTo>
                    <a:pt x="1" y="34"/>
                    <a:pt x="1" y="34"/>
                    <a:pt x="1" y="34"/>
                  </a:cubicBezTo>
                  <a:cubicBezTo>
                    <a:pt x="1" y="34"/>
                    <a:pt x="1" y="34"/>
                    <a:pt x="1"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6" name="Freeform 383"/>
            <p:cNvSpPr>
              <a:spLocks noChangeAspect="1"/>
            </p:cNvSpPr>
            <p:nvPr/>
          </p:nvSpPr>
          <p:spPr bwMode="auto">
            <a:xfrm>
              <a:off x="5071" y="2236"/>
              <a:ext cx="65" cy="36"/>
            </a:xfrm>
            <a:custGeom>
              <a:avLst/>
              <a:gdLst>
                <a:gd name="T0" fmla="*/ 0 w 65"/>
                <a:gd name="T1" fmla="*/ 36 h 36"/>
                <a:gd name="T2" fmla="*/ 34 w 65"/>
                <a:gd name="T3" fmla="*/ 17 h 36"/>
                <a:gd name="T4" fmla="*/ 65 w 65"/>
                <a:gd name="T5" fmla="*/ 0 h 36"/>
                <a:gd name="T6" fmla="*/ 31 w 65"/>
                <a:gd name="T7" fmla="*/ 19 h 36"/>
                <a:gd name="T8" fmla="*/ 0 w 65"/>
                <a:gd name="T9" fmla="*/ 36 h 36"/>
                <a:gd name="T10" fmla="*/ 0 w 65"/>
                <a:gd name="T11" fmla="*/ 36 h 36"/>
                <a:gd name="T12" fmla="*/ 0 w 65"/>
                <a:gd name="T13" fmla="*/ 36 h 36"/>
                <a:gd name="T14" fmla="*/ 0 w 65"/>
                <a:gd name="T15" fmla="*/ 36 h 36"/>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36"/>
                <a:gd name="T26" fmla="*/ 65 w 6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36">
                  <a:moveTo>
                    <a:pt x="0" y="36"/>
                  </a:moveTo>
                  <a:lnTo>
                    <a:pt x="34" y="17"/>
                  </a:lnTo>
                  <a:lnTo>
                    <a:pt x="65" y="0"/>
                  </a:lnTo>
                  <a:lnTo>
                    <a:pt x="31" y="19"/>
                  </a:lnTo>
                  <a:lnTo>
                    <a:pt x="0" y="36"/>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7" name="Freeform 384"/>
            <p:cNvSpPr>
              <a:spLocks noChangeAspect="1"/>
            </p:cNvSpPr>
            <p:nvPr/>
          </p:nvSpPr>
          <p:spPr bwMode="auto">
            <a:xfrm>
              <a:off x="5121" y="2207"/>
              <a:ext cx="64" cy="37"/>
            </a:xfrm>
            <a:custGeom>
              <a:avLst/>
              <a:gdLst>
                <a:gd name="T0" fmla="*/ 0 w 64"/>
                <a:gd name="T1" fmla="*/ 37 h 37"/>
                <a:gd name="T2" fmla="*/ 34 w 64"/>
                <a:gd name="T3" fmla="*/ 18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4" y="18"/>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8" name="Freeform 385"/>
            <p:cNvSpPr>
              <a:spLocks noChangeAspect="1"/>
            </p:cNvSpPr>
            <p:nvPr/>
          </p:nvSpPr>
          <p:spPr bwMode="auto">
            <a:xfrm>
              <a:off x="5150" y="2207"/>
              <a:ext cx="102" cy="391"/>
            </a:xfrm>
            <a:custGeom>
              <a:avLst/>
              <a:gdLst>
                <a:gd name="T0" fmla="*/ 1 w 177"/>
                <a:gd name="T1" fmla="*/ 20 h 678"/>
                <a:gd name="T2" fmla="*/ 35 w 177"/>
                <a:gd name="T3" fmla="*/ 0 h 678"/>
                <a:gd name="T4" fmla="*/ 101 w 177"/>
                <a:gd name="T5" fmla="*/ 224 h 678"/>
                <a:gd name="T6" fmla="*/ 34 w 177"/>
                <a:gd name="T7" fmla="*/ 371 h 678"/>
                <a:gd name="T8" fmla="*/ 0 w 177"/>
                <a:gd name="T9" fmla="*/ 391 h 678"/>
                <a:gd name="T10" fmla="*/ 67 w 177"/>
                <a:gd name="T11" fmla="*/ 244 h 678"/>
                <a:gd name="T12" fmla="*/ 1 w 177"/>
                <a:gd name="T13" fmla="*/ 20 h 678"/>
                <a:gd name="T14" fmla="*/ 1 w 177"/>
                <a:gd name="T15" fmla="*/ 20 h 678"/>
                <a:gd name="T16" fmla="*/ 1 w 177"/>
                <a:gd name="T17" fmla="*/ 20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
                <a:gd name="T28" fmla="*/ 0 h 678"/>
                <a:gd name="T29" fmla="*/ 177 w 177"/>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 h="678">
                  <a:moveTo>
                    <a:pt x="2" y="34"/>
                  </a:moveTo>
                  <a:cubicBezTo>
                    <a:pt x="61" y="0"/>
                    <a:pt x="61" y="0"/>
                    <a:pt x="61" y="0"/>
                  </a:cubicBezTo>
                  <a:cubicBezTo>
                    <a:pt x="132" y="124"/>
                    <a:pt x="177" y="263"/>
                    <a:pt x="176" y="389"/>
                  </a:cubicBezTo>
                  <a:cubicBezTo>
                    <a:pt x="176" y="514"/>
                    <a:pt x="131" y="602"/>
                    <a:pt x="59" y="643"/>
                  </a:cubicBezTo>
                  <a:cubicBezTo>
                    <a:pt x="0" y="678"/>
                    <a:pt x="0" y="678"/>
                    <a:pt x="0" y="678"/>
                  </a:cubicBezTo>
                  <a:cubicBezTo>
                    <a:pt x="72" y="637"/>
                    <a:pt x="117" y="548"/>
                    <a:pt x="117" y="423"/>
                  </a:cubicBezTo>
                  <a:cubicBezTo>
                    <a:pt x="118" y="297"/>
                    <a:pt x="74" y="158"/>
                    <a:pt x="2" y="34"/>
                  </a:cubicBezTo>
                  <a:cubicBezTo>
                    <a:pt x="2" y="34"/>
                    <a:pt x="2" y="34"/>
                    <a:pt x="2" y="34"/>
                  </a:cubicBezTo>
                  <a:cubicBezTo>
                    <a:pt x="2" y="34"/>
                    <a:pt x="2" y="34"/>
                    <a:pt x="2"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9" name="Freeform 386"/>
            <p:cNvSpPr>
              <a:spLocks noChangeAspect="1"/>
            </p:cNvSpPr>
            <p:nvPr/>
          </p:nvSpPr>
          <p:spPr bwMode="auto">
            <a:xfrm>
              <a:off x="5120" y="2227"/>
              <a:ext cx="98" cy="371"/>
            </a:xfrm>
            <a:custGeom>
              <a:avLst/>
              <a:gdLst>
                <a:gd name="T0" fmla="*/ 31 w 170"/>
                <a:gd name="T1" fmla="*/ 0 h 644"/>
                <a:gd name="T2" fmla="*/ 97 w 170"/>
                <a:gd name="T3" fmla="*/ 224 h 644"/>
                <a:gd name="T4" fmla="*/ 30 w 170"/>
                <a:gd name="T5" fmla="*/ 371 h 644"/>
                <a:gd name="T6" fmla="*/ 0 w 170"/>
                <a:gd name="T7" fmla="*/ 319 h 644"/>
                <a:gd name="T8" fmla="*/ 55 w 170"/>
                <a:gd name="T9" fmla="*/ 199 h 644"/>
                <a:gd name="T10" fmla="*/ 1 w 170"/>
                <a:gd name="T11" fmla="*/ 17 h 644"/>
                <a:gd name="T12" fmla="*/ 31 w 170"/>
                <a:gd name="T13" fmla="*/ 0 h 644"/>
                <a:gd name="T14" fmla="*/ 31 w 170"/>
                <a:gd name="T15" fmla="*/ 0 h 644"/>
                <a:gd name="T16" fmla="*/ 31 w 170"/>
                <a:gd name="T17" fmla="*/ 0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
                <a:gd name="T28" fmla="*/ 0 h 644"/>
                <a:gd name="T29" fmla="*/ 170 w 170"/>
                <a:gd name="T30" fmla="*/ 644 h 6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 h="644">
                  <a:moveTo>
                    <a:pt x="54" y="0"/>
                  </a:moveTo>
                  <a:cubicBezTo>
                    <a:pt x="126" y="124"/>
                    <a:pt x="170" y="263"/>
                    <a:pt x="169" y="389"/>
                  </a:cubicBezTo>
                  <a:cubicBezTo>
                    <a:pt x="169" y="514"/>
                    <a:pt x="124" y="603"/>
                    <a:pt x="52" y="644"/>
                  </a:cubicBezTo>
                  <a:cubicBezTo>
                    <a:pt x="0" y="553"/>
                    <a:pt x="0" y="553"/>
                    <a:pt x="0" y="553"/>
                  </a:cubicBezTo>
                  <a:cubicBezTo>
                    <a:pt x="58" y="519"/>
                    <a:pt x="95" y="448"/>
                    <a:pt x="95" y="346"/>
                  </a:cubicBezTo>
                  <a:cubicBezTo>
                    <a:pt x="95" y="244"/>
                    <a:pt x="59" y="131"/>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0" name="Freeform 387"/>
            <p:cNvSpPr>
              <a:spLocks noChangeAspect="1"/>
            </p:cNvSpPr>
            <p:nvPr/>
          </p:nvSpPr>
          <p:spPr bwMode="auto">
            <a:xfrm>
              <a:off x="4936" y="2542"/>
              <a:ext cx="39" cy="23"/>
            </a:xfrm>
            <a:custGeom>
              <a:avLst/>
              <a:gdLst>
                <a:gd name="T0" fmla="*/ 34 w 39"/>
                <a:gd name="T1" fmla="*/ 0 h 23"/>
                <a:gd name="T2" fmla="*/ 0 w 39"/>
                <a:gd name="T3" fmla="*/ 19 h 23"/>
                <a:gd name="T4" fmla="*/ 6 w 39"/>
                <a:gd name="T5" fmla="*/ 23 h 23"/>
                <a:gd name="T6" fmla="*/ 39 w 39"/>
                <a:gd name="T7" fmla="*/ 3 h 23"/>
                <a:gd name="T8" fmla="*/ 34 w 39"/>
                <a:gd name="T9" fmla="*/ 0 h 23"/>
                <a:gd name="T10" fmla="*/ 34 w 39"/>
                <a:gd name="T11" fmla="*/ 0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34" y="0"/>
                  </a:moveTo>
                  <a:lnTo>
                    <a:pt x="0" y="19"/>
                  </a:lnTo>
                  <a:lnTo>
                    <a:pt x="6" y="23"/>
                  </a:lnTo>
                  <a:lnTo>
                    <a:pt x="39" y="3"/>
                  </a:lnTo>
                  <a:lnTo>
                    <a:pt x="34" y="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81631" name="Picture 57" descr="台式电脑"/>
          <p:cNvPicPr preferRelativeResize="0">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354138" y="5392738"/>
            <a:ext cx="136525"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632" name="Picture 389" descr="CRT"/>
          <p:cNvPicPr preferRelativeResize="0">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217613" y="5392738"/>
            <a:ext cx="106362"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633" name="Group 390"/>
          <p:cNvGrpSpPr>
            <a:grpSpLocks noChangeAspect="1"/>
          </p:cNvGrpSpPr>
          <p:nvPr/>
        </p:nvGrpSpPr>
        <p:grpSpPr bwMode="auto">
          <a:xfrm>
            <a:off x="1533525" y="5392738"/>
            <a:ext cx="93663" cy="95250"/>
            <a:chOff x="4848" y="2208"/>
            <a:chExt cx="404" cy="480"/>
          </a:xfrm>
        </p:grpSpPr>
        <p:sp>
          <p:nvSpPr>
            <p:cNvPr id="181634" name="AutoShape 391"/>
            <p:cNvSpPr>
              <a:spLocks noChangeAspect="1" noChangeArrowheads="1" noTextEdit="1"/>
            </p:cNvSpPr>
            <p:nvPr/>
          </p:nvSpPr>
          <p:spPr bwMode="auto">
            <a:xfrm>
              <a:off x="4848" y="2208"/>
              <a:ext cx="4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635" name="Freeform 392"/>
            <p:cNvSpPr>
              <a:spLocks noChangeAspect="1"/>
            </p:cNvSpPr>
            <p:nvPr/>
          </p:nvSpPr>
          <p:spPr bwMode="auto">
            <a:xfrm>
              <a:off x="4891" y="2226"/>
              <a:ext cx="85" cy="444"/>
            </a:xfrm>
            <a:custGeom>
              <a:avLst/>
              <a:gdLst>
                <a:gd name="T0" fmla="*/ 68 w 147"/>
                <a:gd name="T1" fmla="*/ 309 h 771"/>
                <a:gd name="T2" fmla="*/ 64 w 147"/>
                <a:gd name="T3" fmla="*/ 307 h 771"/>
                <a:gd name="T4" fmla="*/ 35 w 147"/>
                <a:gd name="T5" fmla="*/ 185 h 771"/>
                <a:gd name="T6" fmla="*/ 40 w 147"/>
                <a:gd name="T7" fmla="*/ 118 h 771"/>
                <a:gd name="T8" fmla="*/ 68 w 147"/>
                <a:gd name="T9" fmla="*/ 102 h 771"/>
                <a:gd name="T10" fmla="*/ 84 w 147"/>
                <a:gd name="T11" fmla="*/ 41 h 771"/>
                <a:gd name="T12" fmla="*/ 80 w 147"/>
                <a:gd name="T13" fmla="*/ 0 h 771"/>
                <a:gd name="T14" fmla="*/ 46 w 147"/>
                <a:gd name="T15" fmla="*/ 20 h 771"/>
                <a:gd name="T16" fmla="*/ 50 w 147"/>
                <a:gd name="T17" fmla="*/ 62 h 771"/>
                <a:gd name="T18" fmla="*/ 42 w 147"/>
                <a:gd name="T19" fmla="*/ 104 h 771"/>
                <a:gd name="T20" fmla="*/ 17 w 147"/>
                <a:gd name="T21" fmla="*/ 119 h 771"/>
                <a:gd name="T22" fmla="*/ 1 w 147"/>
                <a:gd name="T23" fmla="*/ 204 h 771"/>
                <a:gd name="T24" fmla="*/ 29 w 147"/>
                <a:gd name="T25" fmla="*/ 327 h 771"/>
                <a:gd name="T26" fmla="*/ 34 w 147"/>
                <a:gd name="T27" fmla="*/ 329 h 771"/>
                <a:gd name="T28" fmla="*/ 51 w 147"/>
                <a:gd name="T29" fmla="*/ 408 h 771"/>
                <a:gd name="T30" fmla="*/ 45 w 147"/>
                <a:gd name="T31" fmla="*/ 444 h 771"/>
                <a:gd name="T32" fmla="*/ 78 w 147"/>
                <a:gd name="T33" fmla="*/ 424 h 771"/>
                <a:gd name="T34" fmla="*/ 85 w 147"/>
                <a:gd name="T35" fmla="*/ 388 h 771"/>
                <a:gd name="T36" fmla="*/ 68 w 147"/>
                <a:gd name="T37" fmla="*/ 309 h 7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
                <a:gd name="T58" fmla="*/ 0 h 771"/>
                <a:gd name="T59" fmla="*/ 147 w 147"/>
                <a:gd name="T60" fmla="*/ 771 h 7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 h="771">
                  <a:moveTo>
                    <a:pt x="117" y="537"/>
                  </a:moveTo>
                  <a:cubicBezTo>
                    <a:pt x="110" y="533"/>
                    <a:pt x="110" y="533"/>
                    <a:pt x="110" y="533"/>
                  </a:cubicBezTo>
                  <a:cubicBezTo>
                    <a:pt x="76" y="514"/>
                    <a:pt x="59" y="443"/>
                    <a:pt x="60" y="321"/>
                  </a:cubicBezTo>
                  <a:cubicBezTo>
                    <a:pt x="60" y="269"/>
                    <a:pt x="63" y="231"/>
                    <a:pt x="70" y="205"/>
                  </a:cubicBezTo>
                  <a:cubicBezTo>
                    <a:pt x="118" y="177"/>
                    <a:pt x="118" y="177"/>
                    <a:pt x="118" y="177"/>
                  </a:cubicBezTo>
                  <a:cubicBezTo>
                    <a:pt x="136" y="145"/>
                    <a:pt x="145" y="110"/>
                    <a:pt x="145" y="72"/>
                  </a:cubicBezTo>
                  <a:cubicBezTo>
                    <a:pt x="145" y="50"/>
                    <a:pt x="143" y="26"/>
                    <a:pt x="138" y="0"/>
                  </a:cubicBezTo>
                  <a:cubicBezTo>
                    <a:pt x="79" y="34"/>
                    <a:pt x="79" y="34"/>
                    <a:pt x="79" y="34"/>
                  </a:cubicBezTo>
                  <a:cubicBezTo>
                    <a:pt x="84" y="60"/>
                    <a:pt x="86" y="84"/>
                    <a:pt x="86" y="107"/>
                  </a:cubicBezTo>
                  <a:cubicBezTo>
                    <a:pt x="86" y="133"/>
                    <a:pt x="82" y="157"/>
                    <a:pt x="73" y="180"/>
                  </a:cubicBezTo>
                  <a:cubicBezTo>
                    <a:pt x="30" y="206"/>
                    <a:pt x="30" y="206"/>
                    <a:pt x="30" y="206"/>
                  </a:cubicBezTo>
                  <a:cubicBezTo>
                    <a:pt x="11" y="217"/>
                    <a:pt x="1" y="266"/>
                    <a:pt x="1" y="355"/>
                  </a:cubicBezTo>
                  <a:cubicBezTo>
                    <a:pt x="0" y="477"/>
                    <a:pt x="17" y="548"/>
                    <a:pt x="51" y="567"/>
                  </a:cubicBezTo>
                  <a:cubicBezTo>
                    <a:pt x="58" y="571"/>
                    <a:pt x="58" y="571"/>
                    <a:pt x="58" y="571"/>
                  </a:cubicBezTo>
                  <a:cubicBezTo>
                    <a:pt x="78" y="624"/>
                    <a:pt x="88" y="669"/>
                    <a:pt x="88" y="708"/>
                  </a:cubicBezTo>
                  <a:cubicBezTo>
                    <a:pt x="88" y="732"/>
                    <a:pt x="84" y="753"/>
                    <a:pt x="77" y="771"/>
                  </a:cubicBezTo>
                  <a:cubicBezTo>
                    <a:pt x="135" y="737"/>
                    <a:pt x="135" y="737"/>
                    <a:pt x="135" y="737"/>
                  </a:cubicBezTo>
                  <a:cubicBezTo>
                    <a:pt x="143" y="719"/>
                    <a:pt x="147" y="697"/>
                    <a:pt x="147" y="674"/>
                  </a:cubicBezTo>
                  <a:cubicBezTo>
                    <a:pt x="147" y="635"/>
                    <a:pt x="137" y="589"/>
                    <a:pt x="117" y="53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6" name="Freeform 393"/>
            <p:cNvSpPr>
              <a:spLocks noChangeAspect="1"/>
            </p:cNvSpPr>
            <p:nvPr/>
          </p:nvSpPr>
          <p:spPr bwMode="auto">
            <a:xfrm>
              <a:off x="4936" y="2561"/>
              <a:ext cx="52" cy="129"/>
            </a:xfrm>
            <a:custGeom>
              <a:avLst/>
              <a:gdLst>
                <a:gd name="T0" fmla="*/ 7 w 91"/>
                <a:gd name="T1" fmla="*/ 4 h 224"/>
                <a:gd name="T2" fmla="*/ 51 w 91"/>
                <a:gd name="T3" fmla="*/ 96 h 224"/>
                <a:gd name="T4" fmla="*/ 45 w 91"/>
                <a:gd name="T5" fmla="*/ 126 h 224"/>
                <a:gd name="T6" fmla="*/ 17 w 91"/>
                <a:gd name="T7" fmla="*/ 119 h 224"/>
                <a:gd name="T8" fmla="*/ 9 w 91"/>
                <a:gd name="T9" fmla="*/ 114 h 224"/>
                <a:gd name="T10" fmla="*/ 15 w 91"/>
                <a:gd name="T11" fmla="*/ 77 h 224"/>
                <a:gd name="T12" fmla="*/ 0 w 91"/>
                <a:gd name="T13" fmla="*/ 0 h 224"/>
                <a:gd name="T14" fmla="*/ 7 w 91"/>
                <a:gd name="T15" fmla="*/ 4 h 224"/>
                <a:gd name="T16" fmla="*/ 7 w 91"/>
                <a:gd name="T17" fmla="*/ 4 h 224"/>
                <a:gd name="T18" fmla="*/ 7 w 91"/>
                <a:gd name="T19" fmla="*/ 4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24"/>
                <a:gd name="T32" fmla="*/ 91 w 91"/>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24">
                  <a:moveTo>
                    <a:pt x="12" y="7"/>
                  </a:moveTo>
                  <a:cubicBezTo>
                    <a:pt x="65" y="37"/>
                    <a:pt x="91" y="90"/>
                    <a:pt x="90" y="167"/>
                  </a:cubicBezTo>
                  <a:cubicBezTo>
                    <a:pt x="90" y="196"/>
                    <a:pt x="86" y="213"/>
                    <a:pt x="78" y="219"/>
                  </a:cubicBezTo>
                  <a:cubicBezTo>
                    <a:pt x="70" y="224"/>
                    <a:pt x="54" y="220"/>
                    <a:pt x="30" y="206"/>
                  </a:cubicBezTo>
                  <a:cubicBezTo>
                    <a:pt x="15" y="198"/>
                    <a:pt x="15" y="198"/>
                    <a:pt x="15" y="198"/>
                  </a:cubicBezTo>
                  <a:cubicBezTo>
                    <a:pt x="23" y="176"/>
                    <a:pt x="27" y="155"/>
                    <a:pt x="27" y="133"/>
                  </a:cubicBezTo>
                  <a:cubicBezTo>
                    <a:pt x="27" y="92"/>
                    <a:pt x="18" y="48"/>
                    <a:pt x="0" y="0"/>
                  </a:cubicBezTo>
                  <a:cubicBezTo>
                    <a:pt x="12" y="7"/>
                    <a:pt x="12" y="7"/>
                    <a:pt x="12" y="7"/>
                  </a:cubicBezTo>
                  <a:cubicBezTo>
                    <a:pt x="12" y="7"/>
                    <a:pt x="12" y="7"/>
                    <a:pt x="12" y="7"/>
                  </a:cubicBezTo>
                  <a:cubicBezTo>
                    <a:pt x="12" y="7"/>
                    <a:pt x="12" y="7"/>
                    <a:pt x="12" y="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7" name="Freeform 394"/>
            <p:cNvSpPr>
              <a:spLocks noChangeAspect="1"/>
            </p:cNvSpPr>
            <p:nvPr/>
          </p:nvSpPr>
          <p:spPr bwMode="auto">
            <a:xfrm>
              <a:off x="4936" y="2542"/>
              <a:ext cx="86" cy="145"/>
            </a:xfrm>
            <a:custGeom>
              <a:avLst/>
              <a:gdLst>
                <a:gd name="T0" fmla="*/ 41 w 150"/>
                <a:gd name="T1" fmla="*/ 4 h 253"/>
                <a:gd name="T2" fmla="*/ 34 w 150"/>
                <a:gd name="T3" fmla="*/ 0 h 253"/>
                <a:gd name="T4" fmla="*/ 0 w 150"/>
                <a:gd name="T5" fmla="*/ 19 h 253"/>
                <a:gd name="T6" fmla="*/ 7 w 150"/>
                <a:gd name="T7" fmla="*/ 23 h 253"/>
                <a:gd name="T8" fmla="*/ 52 w 150"/>
                <a:gd name="T9" fmla="*/ 115 h 253"/>
                <a:gd name="T10" fmla="*/ 45 w 150"/>
                <a:gd name="T11" fmla="*/ 145 h 253"/>
                <a:gd name="T12" fmla="*/ 44 w 150"/>
                <a:gd name="T13" fmla="*/ 145 h 253"/>
                <a:gd name="T14" fmla="*/ 78 w 150"/>
                <a:gd name="T15" fmla="*/ 126 h 253"/>
                <a:gd name="T16" fmla="*/ 79 w 150"/>
                <a:gd name="T17" fmla="*/ 125 h 253"/>
                <a:gd name="T18" fmla="*/ 85 w 150"/>
                <a:gd name="T19" fmla="*/ 96 h 253"/>
                <a:gd name="T20" fmla="*/ 41 w 150"/>
                <a:gd name="T21" fmla="*/ 4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53"/>
                <a:gd name="T35" fmla="*/ 150 w 150"/>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53">
                  <a:moveTo>
                    <a:pt x="71" y="7"/>
                  </a:moveTo>
                  <a:cubicBezTo>
                    <a:pt x="59" y="0"/>
                    <a:pt x="59" y="0"/>
                    <a:pt x="59" y="0"/>
                  </a:cubicBezTo>
                  <a:cubicBezTo>
                    <a:pt x="0" y="34"/>
                    <a:pt x="0" y="34"/>
                    <a:pt x="0" y="34"/>
                  </a:cubicBezTo>
                  <a:cubicBezTo>
                    <a:pt x="12" y="41"/>
                    <a:pt x="12" y="41"/>
                    <a:pt x="12" y="41"/>
                  </a:cubicBezTo>
                  <a:cubicBezTo>
                    <a:pt x="65" y="71"/>
                    <a:pt x="91" y="124"/>
                    <a:pt x="90" y="201"/>
                  </a:cubicBezTo>
                  <a:cubicBezTo>
                    <a:pt x="90" y="230"/>
                    <a:pt x="86" y="247"/>
                    <a:pt x="78" y="253"/>
                  </a:cubicBezTo>
                  <a:cubicBezTo>
                    <a:pt x="78" y="253"/>
                    <a:pt x="78" y="253"/>
                    <a:pt x="77" y="253"/>
                  </a:cubicBezTo>
                  <a:cubicBezTo>
                    <a:pt x="136" y="219"/>
                    <a:pt x="136" y="219"/>
                    <a:pt x="136" y="219"/>
                  </a:cubicBezTo>
                  <a:cubicBezTo>
                    <a:pt x="136" y="219"/>
                    <a:pt x="137" y="219"/>
                    <a:pt x="137" y="218"/>
                  </a:cubicBezTo>
                  <a:cubicBezTo>
                    <a:pt x="145" y="213"/>
                    <a:pt x="149" y="196"/>
                    <a:pt x="149" y="167"/>
                  </a:cubicBezTo>
                  <a:cubicBezTo>
                    <a:pt x="150" y="90"/>
                    <a:pt x="124" y="37"/>
                    <a:pt x="71" y="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8" name="Freeform 395"/>
            <p:cNvSpPr>
              <a:spLocks noChangeAspect="1"/>
            </p:cNvSpPr>
            <p:nvPr/>
          </p:nvSpPr>
          <p:spPr bwMode="auto">
            <a:xfrm>
              <a:off x="4848" y="2233"/>
              <a:ext cx="94" cy="437"/>
            </a:xfrm>
            <a:custGeom>
              <a:avLst/>
              <a:gdLst>
                <a:gd name="T0" fmla="*/ 73 w 163"/>
                <a:gd name="T1" fmla="*/ 319 h 758"/>
                <a:gd name="T2" fmla="*/ 77 w 163"/>
                <a:gd name="T3" fmla="*/ 322 h 758"/>
                <a:gd name="T4" fmla="*/ 94 w 163"/>
                <a:gd name="T5" fmla="*/ 401 h 758"/>
                <a:gd name="T6" fmla="*/ 88 w 163"/>
                <a:gd name="T7" fmla="*/ 437 h 758"/>
                <a:gd name="T8" fmla="*/ 27 w 163"/>
                <a:gd name="T9" fmla="*/ 378 h 758"/>
                <a:gd name="T10" fmla="*/ 7 w 163"/>
                <a:gd name="T11" fmla="*/ 276 h 758"/>
                <a:gd name="T12" fmla="*/ 0 w 163"/>
                <a:gd name="T13" fmla="*/ 174 h 758"/>
                <a:gd name="T14" fmla="*/ 7 w 163"/>
                <a:gd name="T15" fmla="*/ 80 h 758"/>
                <a:gd name="T16" fmla="*/ 28 w 163"/>
                <a:gd name="T17" fmla="*/ 2 h 758"/>
                <a:gd name="T18" fmla="*/ 89 w 163"/>
                <a:gd name="T19" fmla="*/ 12 h 758"/>
                <a:gd name="T20" fmla="*/ 93 w 163"/>
                <a:gd name="T21" fmla="*/ 54 h 758"/>
                <a:gd name="T22" fmla="*/ 77 w 163"/>
                <a:gd name="T23" fmla="*/ 115 h 758"/>
                <a:gd name="T24" fmla="*/ 73 w 163"/>
                <a:gd name="T25" fmla="*/ 112 h 758"/>
                <a:gd name="T26" fmla="*/ 44 w 163"/>
                <a:gd name="T27" fmla="*/ 197 h 758"/>
                <a:gd name="T28" fmla="*/ 73 w 163"/>
                <a:gd name="T29" fmla="*/ 319 h 758"/>
                <a:gd name="T30" fmla="*/ 73 w 163"/>
                <a:gd name="T31" fmla="*/ 319 h 758"/>
                <a:gd name="T32" fmla="*/ 73 w 163"/>
                <a:gd name="T33" fmla="*/ 319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758"/>
                <a:gd name="T53" fmla="*/ 163 w 163"/>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758">
                  <a:moveTo>
                    <a:pt x="126" y="554"/>
                  </a:moveTo>
                  <a:cubicBezTo>
                    <a:pt x="133" y="558"/>
                    <a:pt x="133" y="558"/>
                    <a:pt x="133" y="558"/>
                  </a:cubicBezTo>
                  <a:cubicBezTo>
                    <a:pt x="153" y="611"/>
                    <a:pt x="163" y="656"/>
                    <a:pt x="163" y="695"/>
                  </a:cubicBezTo>
                  <a:cubicBezTo>
                    <a:pt x="163" y="719"/>
                    <a:pt x="159" y="740"/>
                    <a:pt x="152" y="758"/>
                  </a:cubicBezTo>
                  <a:cubicBezTo>
                    <a:pt x="116" y="731"/>
                    <a:pt x="81" y="696"/>
                    <a:pt x="47" y="655"/>
                  </a:cubicBezTo>
                  <a:cubicBezTo>
                    <a:pt x="31" y="596"/>
                    <a:pt x="19" y="537"/>
                    <a:pt x="12" y="478"/>
                  </a:cubicBezTo>
                  <a:cubicBezTo>
                    <a:pt x="4" y="419"/>
                    <a:pt x="0" y="361"/>
                    <a:pt x="0" y="302"/>
                  </a:cubicBezTo>
                  <a:cubicBezTo>
                    <a:pt x="0" y="242"/>
                    <a:pt x="4" y="188"/>
                    <a:pt x="12" y="138"/>
                  </a:cubicBezTo>
                  <a:cubicBezTo>
                    <a:pt x="21" y="88"/>
                    <a:pt x="33" y="44"/>
                    <a:pt x="49" y="4"/>
                  </a:cubicBezTo>
                  <a:cubicBezTo>
                    <a:pt x="80" y="0"/>
                    <a:pt x="115" y="6"/>
                    <a:pt x="154" y="21"/>
                  </a:cubicBezTo>
                  <a:cubicBezTo>
                    <a:pt x="159" y="47"/>
                    <a:pt x="161" y="71"/>
                    <a:pt x="161" y="94"/>
                  </a:cubicBezTo>
                  <a:cubicBezTo>
                    <a:pt x="161" y="131"/>
                    <a:pt x="152" y="166"/>
                    <a:pt x="134" y="199"/>
                  </a:cubicBezTo>
                  <a:cubicBezTo>
                    <a:pt x="127" y="194"/>
                    <a:pt x="127" y="194"/>
                    <a:pt x="127" y="194"/>
                  </a:cubicBezTo>
                  <a:cubicBezTo>
                    <a:pt x="93" y="175"/>
                    <a:pt x="76" y="224"/>
                    <a:pt x="76" y="342"/>
                  </a:cubicBezTo>
                  <a:cubicBezTo>
                    <a:pt x="75" y="464"/>
                    <a:pt x="92" y="535"/>
                    <a:pt x="126" y="554"/>
                  </a:cubicBezTo>
                  <a:cubicBezTo>
                    <a:pt x="126" y="554"/>
                    <a:pt x="126" y="554"/>
                    <a:pt x="126" y="554"/>
                  </a:cubicBezTo>
                  <a:cubicBezTo>
                    <a:pt x="126" y="554"/>
                    <a:pt x="126" y="554"/>
                    <a:pt x="126" y="554"/>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9" name="Freeform 396"/>
            <p:cNvSpPr>
              <a:spLocks noChangeAspect="1"/>
            </p:cNvSpPr>
            <p:nvPr/>
          </p:nvSpPr>
          <p:spPr bwMode="auto">
            <a:xfrm>
              <a:off x="4876" y="2214"/>
              <a:ext cx="95" cy="31"/>
            </a:xfrm>
            <a:custGeom>
              <a:avLst/>
              <a:gdLst>
                <a:gd name="T0" fmla="*/ 0 w 164"/>
                <a:gd name="T1" fmla="*/ 21 h 55"/>
                <a:gd name="T2" fmla="*/ 34 w 164"/>
                <a:gd name="T3" fmla="*/ 2 h 55"/>
                <a:gd name="T4" fmla="*/ 95 w 164"/>
                <a:gd name="T5" fmla="*/ 12 h 55"/>
                <a:gd name="T6" fmla="*/ 61 w 164"/>
                <a:gd name="T7" fmla="*/ 31 h 55"/>
                <a:gd name="T8" fmla="*/ 0 w 164"/>
                <a:gd name="T9" fmla="*/ 21 h 55"/>
                <a:gd name="T10" fmla="*/ 0 w 164"/>
                <a:gd name="T11" fmla="*/ 21 h 55"/>
                <a:gd name="T12" fmla="*/ 0 w 164"/>
                <a:gd name="T13" fmla="*/ 21 h 55"/>
                <a:gd name="T14" fmla="*/ 0 60000 65536"/>
                <a:gd name="T15" fmla="*/ 0 60000 65536"/>
                <a:gd name="T16" fmla="*/ 0 60000 65536"/>
                <a:gd name="T17" fmla="*/ 0 60000 65536"/>
                <a:gd name="T18" fmla="*/ 0 60000 65536"/>
                <a:gd name="T19" fmla="*/ 0 60000 65536"/>
                <a:gd name="T20" fmla="*/ 0 60000 65536"/>
                <a:gd name="T21" fmla="*/ 0 w 164"/>
                <a:gd name="T22" fmla="*/ 0 h 55"/>
                <a:gd name="T23" fmla="*/ 164 w 16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4" h="55">
                  <a:moveTo>
                    <a:pt x="0" y="38"/>
                  </a:moveTo>
                  <a:cubicBezTo>
                    <a:pt x="59" y="4"/>
                    <a:pt x="59" y="4"/>
                    <a:pt x="59" y="4"/>
                  </a:cubicBezTo>
                  <a:cubicBezTo>
                    <a:pt x="90" y="0"/>
                    <a:pt x="125" y="6"/>
                    <a:pt x="164" y="21"/>
                  </a:cubicBezTo>
                  <a:cubicBezTo>
                    <a:pt x="105" y="55"/>
                    <a:pt x="105" y="55"/>
                    <a:pt x="105" y="55"/>
                  </a:cubicBezTo>
                  <a:cubicBezTo>
                    <a:pt x="66" y="40"/>
                    <a:pt x="31" y="34"/>
                    <a:pt x="0" y="38"/>
                  </a:cubicBezTo>
                  <a:cubicBezTo>
                    <a:pt x="0" y="38"/>
                    <a:pt x="0" y="38"/>
                    <a:pt x="0" y="38"/>
                  </a:cubicBezTo>
                  <a:cubicBezTo>
                    <a:pt x="0" y="38"/>
                    <a:pt x="0" y="38"/>
                    <a:pt x="0" y="38"/>
                  </a:cubicBez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0" name="Freeform 397"/>
            <p:cNvSpPr>
              <a:spLocks noChangeAspect="1"/>
            </p:cNvSpPr>
            <p:nvPr/>
          </p:nvSpPr>
          <p:spPr bwMode="auto">
            <a:xfrm>
              <a:off x="4946" y="2231"/>
              <a:ext cx="44" cy="25"/>
            </a:xfrm>
            <a:custGeom>
              <a:avLst/>
              <a:gdLst>
                <a:gd name="T0" fmla="*/ 0 w 44"/>
                <a:gd name="T1" fmla="*/ 20 h 25"/>
                <a:gd name="T2" fmla="*/ 34 w 44"/>
                <a:gd name="T3" fmla="*/ 0 h 25"/>
                <a:gd name="T4" fmla="*/ 44 w 44"/>
                <a:gd name="T5" fmla="*/ 6 h 25"/>
                <a:gd name="T6" fmla="*/ 10 w 44"/>
                <a:gd name="T7" fmla="*/ 25 h 25"/>
                <a:gd name="T8" fmla="*/ 0 w 44"/>
                <a:gd name="T9" fmla="*/ 20 h 25"/>
                <a:gd name="T10" fmla="*/ 0 w 44"/>
                <a:gd name="T11" fmla="*/ 20 h 25"/>
                <a:gd name="T12" fmla="*/ 0 w 44"/>
                <a:gd name="T13" fmla="*/ 20 h 25"/>
                <a:gd name="T14" fmla="*/ 0 w 44"/>
                <a:gd name="T15" fmla="*/ 20 h 25"/>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25"/>
                <a:gd name="T26" fmla="*/ 44 w 4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25">
                  <a:moveTo>
                    <a:pt x="0" y="20"/>
                  </a:moveTo>
                  <a:lnTo>
                    <a:pt x="34" y="0"/>
                  </a:lnTo>
                  <a:lnTo>
                    <a:pt x="44" y="6"/>
                  </a:lnTo>
                  <a:lnTo>
                    <a:pt x="10" y="25"/>
                  </a:lnTo>
                  <a:lnTo>
                    <a:pt x="0" y="2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1" name="Freeform 398"/>
            <p:cNvSpPr>
              <a:spLocks noChangeAspect="1"/>
            </p:cNvSpPr>
            <p:nvPr/>
          </p:nvSpPr>
          <p:spPr bwMode="auto">
            <a:xfrm>
              <a:off x="4956" y="2237"/>
              <a:ext cx="65" cy="126"/>
            </a:xfrm>
            <a:custGeom>
              <a:avLst/>
              <a:gdLst>
                <a:gd name="T0" fmla="*/ 51 w 113"/>
                <a:gd name="T1" fmla="*/ 106 h 219"/>
                <a:gd name="T2" fmla="*/ 17 w 113"/>
                <a:gd name="T3" fmla="*/ 126 h 219"/>
                <a:gd name="T4" fmla="*/ 31 w 113"/>
                <a:gd name="T5" fmla="*/ 79 h 219"/>
                <a:gd name="T6" fmla="*/ 25 w 113"/>
                <a:gd name="T7" fmla="*/ 43 h 219"/>
                <a:gd name="T8" fmla="*/ 0 w 113"/>
                <a:gd name="T9" fmla="*/ 20 h 219"/>
                <a:gd name="T10" fmla="*/ 34 w 113"/>
                <a:gd name="T11" fmla="*/ 0 h 219"/>
                <a:gd name="T12" fmla="*/ 58 w 113"/>
                <a:gd name="T13" fmla="*/ 23 h 219"/>
                <a:gd name="T14" fmla="*/ 65 w 113"/>
                <a:gd name="T15" fmla="*/ 60 h 219"/>
                <a:gd name="T16" fmla="*/ 51 w 113"/>
                <a:gd name="T17" fmla="*/ 106 h 219"/>
                <a:gd name="T18" fmla="*/ 51 w 113"/>
                <a:gd name="T19" fmla="*/ 106 h 219"/>
                <a:gd name="T20" fmla="*/ 51 w 113"/>
                <a:gd name="T21" fmla="*/ 106 h 2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
                <a:gd name="T34" fmla="*/ 0 h 219"/>
                <a:gd name="T35" fmla="*/ 113 w 113"/>
                <a:gd name="T36" fmla="*/ 219 h 2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 h="219">
                  <a:moveTo>
                    <a:pt x="88" y="185"/>
                  </a:moveTo>
                  <a:cubicBezTo>
                    <a:pt x="29" y="219"/>
                    <a:pt x="29" y="219"/>
                    <a:pt x="29" y="219"/>
                  </a:cubicBezTo>
                  <a:cubicBezTo>
                    <a:pt x="46" y="209"/>
                    <a:pt x="54" y="183"/>
                    <a:pt x="54" y="138"/>
                  </a:cubicBezTo>
                  <a:cubicBezTo>
                    <a:pt x="54" y="110"/>
                    <a:pt x="50" y="89"/>
                    <a:pt x="43" y="74"/>
                  </a:cubicBezTo>
                  <a:cubicBezTo>
                    <a:pt x="35" y="59"/>
                    <a:pt x="21" y="46"/>
                    <a:pt x="0" y="34"/>
                  </a:cubicBezTo>
                  <a:cubicBezTo>
                    <a:pt x="59" y="0"/>
                    <a:pt x="59" y="0"/>
                    <a:pt x="59" y="0"/>
                  </a:cubicBezTo>
                  <a:cubicBezTo>
                    <a:pt x="80" y="12"/>
                    <a:pt x="94" y="25"/>
                    <a:pt x="101" y="40"/>
                  </a:cubicBezTo>
                  <a:cubicBezTo>
                    <a:pt x="109" y="55"/>
                    <a:pt x="113" y="76"/>
                    <a:pt x="113" y="104"/>
                  </a:cubicBezTo>
                  <a:cubicBezTo>
                    <a:pt x="113" y="148"/>
                    <a:pt x="104" y="175"/>
                    <a:pt x="88" y="185"/>
                  </a:cubicBezTo>
                  <a:cubicBezTo>
                    <a:pt x="88" y="185"/>
                    <a:pt x="88" y="185"/>
                    <a:pt x="88" y="185"/>
                  </a:cubicBezTo>
                  <a:cubicBezTo>
                    <a:pt x="88" y="185"/>
                    <a:pt x="88" y="185"/>
                    <a:pt x="88" y="185"/>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2" name="Freeform 399"/>
            <p:cNvSpPr>
              <a:spLocks noChangeAspect="1"/>
            </p:cNvSpPr>
            <p:nvPr/>
          </p:nvSpPr>
          <p:spPr bwMode="auto">
            <a:xfrm>
              <a:off x="4935" y="2251"/>
              <a:ext cx="52" cy="124"/>
            </a:xfrm>
            <a:custGeom>
              <a:avLst/>
              <a:gdLst>
                <a:gd name="T0" fmla="*/ 0 w 90"/>
                <a:gd name="T1" fmla="*/ 102 h 215"/>
                <a:gd name="T2" fmla="*/ 16 w 90"/>
                <a:gd name="T3" fmla="*/ 42 h 215"/>
                <a:gd name="T4" fmla="*/ 12 w 90"/>
                <a:gd name="T5" fmla="*/ 0 h 215"/>
                <a:gd name="T6" fmla="*/ 21 w 90"/>
                <a:gd name="T7" fmla="*/ 5 h 215"/>
                <a:gd name="T8" fmla="*/ 46 w 90"/>
                <a:gd name="T9" fmla="*/ 28 h 215"/>
                <a:gd name="T10" fmla="*/ 52 w 90"/>
                <a:gd name="T11" fmla="*/ 65 h 215"/>
                <a:gd name="T12" fmla="*/ 9 w 90"/>
                <a:gd name="T13" fmla="*/ 107 h 215"/>
                <a:gd name="T14" fmla="*/ 0 w 90"/>
                <a:gd name="T15" fmla="*/ 102 h 215"/>
                <a:gd name="T16" fmla="*/ 0 w 90"/>
                <a:gd name="T17" fmla="*/ 102 h 215"/>
                <a:gd name="T18" fmla="*/ 0 w 90"/>
                <a:gd name="T19" fmla="*/ 102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215"/>
                <a:gd name="T32" fmla="*/ 90 w 90"/>
                <a:gd name="T33" fmla="*/ 215 h 2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215">
                  <a:moveTo>
                    <a:pt x="0" y="177"/>
                  </a:moveTo>
                  <a:cubicBezTo>
                    <a:pt x="18" y="150"/>
                    <a:pt x="27" y="115"/>
                    <a:pt x="27" y="72"/>
                  </a:cubicBezTo>
                  <a:cubicBezTo>
                    <a:pt x="27" y="48"/>
                    <a:pt x="25" y="24"/>
                    <a:pt x="20" y="0"/>
                  </a:cubicBezTo>
                  <a:cubicBezTo>
                    <a:pt x="36" y="9"/>
                    <a:pt x="36" y="9"/>
                    <a:pt x="36" y="9"/>
                  </a:cubicBezTo>
                  <a:cubicBezTo>
                    <a:pt x="57" y="21"/>
                    <a:pt x="71" y="34"/>
                    <a:pt x="79" y="49"/>
                  </a:cubicBezTo>
                  <a:cubicBezTo>
                    <a:pt x="86" y="64"/>
                    <a:pt x="90" y="85"/>
                    <a:pt x="90" y="113"/>
                  </a:cubicBezTo>
                  <a:cubicBezTo>
                    <a:pt x="90" y="190"/>
                    <a:pt x="65" y="215"/>
                    <a:pt x="16" y="186"/>
                  </a:cubicBezTo>
                  <a:cubicBezTo>
                    <a:pt x="0" y="177"/>
                    <a:pt x="0" y="177"/>
                    <a:pt x="0" y="177"/>
                  </a:cubicBezTo>
                  <a:cubicBezTo>
                    <a:pt x="0" y="177"/>
                    <a:pt x="0" y="177"/>
                    <a:pt x="0" y="177"/>
                  </a:cubicBezTo>
                  <a:cubicBezTo>
                    <a:pt x="0" y="177"/>
                    <a:pt x="0" y="177"/>
                    <a:pt x="0" y="17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3" name="Freeform 400"/>
            <p:cNvSpPr>
              <a:spLocks noChangeAspect="1"/>
            </p:cNvSpPr>
            <p:nvPr/>
          </p:nvSpPr>
          <p:spPr bwMode="auto">
            <a:xfrm>
              <a:off x="5020" y="2265"/>
              <a:ext cx="64" cy="37"/>
            </a:xfrm>
            <a:custGeom>
              <a:avLst/>
              <a:gdLst>
                <a:gd name="T0" fmla="*/ 0 w 64"/>
                <a:gd name="T1" fmla="*/ 37 h 37"/>
                <a:gd name="T2" fmla="*/ 33 w 64"/>
                <a:gd name="T3" fmla="*/ 17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3" y="17"/>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4" name="Freeform 401"/>
            <p:cNvSpPr>
              <a:spLocks noChangeAspect="1"/>
            </p:cNvSpPr>
            <p:nvPr/>
          </p:nvSpPr>
          <p:spPr bwMode="auto">
            <a:xfrm>
              <a:off x="5050" y="2265"/>
              <a:ext cx="59" cy="158"/>
            </a:xfrm>
            <a:custGeom>
              <a:avLst/>
              <a:gdLst>
                <a:gd name="T0" fmla="*/ 0 w 103"/>
                <a:gd name="T1" fmla="*/ 20 h 275"/>
                <a:gd name="T2" fmla="*/ 34 w 103"/>
                <a:gd name="T3" fmla="*/ 0 h 275"/>
                <a:gd name="T4" fmla="*/ 59 w 103"/>
                <a:gd name="T5" fmla="*/ 84 h 275"/>
                <a:gd name="T6" fmla="*/ 34 w 103"/>
                <a:gd name="T7" fmla="*/ 138 h 275"/>
                <a:gd name="T8" fmla="*/ 0 w 103"/>
                <a:gd name="T9" fmla="*/ 158 h 275"/>
                <a:gd name="T10" fmla="*/ 25 w 103"/>
                <a:gd name="T11" fmla="*/ 103 h 275"/>
                <a:gd name="T12" fmla="*/ 0 w 103"/>
                <a:gd name="T13" fmla="*/ 20 h 275"/>
                <a:gd name="T14" fmla="*/ 0 w 103"/>
                <a:gd name="T15" fmla="*/ 20 h 275"/>
                <a:gd name="T16" fmla="*/ 0 w 103"/>
                <a:gd name="T17" fmla="*/ 20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275"/>
                <a:gd name="T29" fmla="*/ 103 w 103"/>
                <a:gd name="T30" fmla="*/ 275 h 2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275">
                  <a:moveTo>
                    <a:pt x="0" y="34"/>
                  </a:moveTo>
                  <a:cubicBezTo>
                    <a:pt x="59" y="0"/>
                    <a:pt x="59" y="0"/>
                    <a:pt x="59" y="0"/>
                  </a:cubicBezTo>
                  <a:cubicBezTo>
                    <a:pt x="86" y="46"/>
                    <a:pt x="103" y="99"/>
                    <a:pt x="103" y="146"/>
                  </a:cubicBezTo>
                  <a:cubicBezTo>
                    <a:pt x="102" y="193"/>
                    <a:pt x="86" y="226"/>
                    <a:pt x="59" y="241"/>
                  </a:cubicBezTo>
                  <a:cubicBezTo>
                    <a:pt x="0" y="275"/>
                    <a:pt x="0" y="275"/>
                    <a:pt x="0" y="275"/>
                  </a:cubicBezTo>
                  <a:cubicBezTo>
                    <a:pt x="27" y="260"/>
                    <a:pt x="44" y="227"/>
                    <a:pt x="44" y="180"/>
                  </a:cubicBezTo>
                  <a:cubicBezTo>
                    <a:pt x="44" y="133"/>
                    <a:pt x="27" y="81"/>
                    <a:pt x="0" y="34"/>
                  </a:cubicBezTo>
                  <a:cubicBezTo>
                    <a:pt x="0" y="34"/>
                    <a:pt x="0" y="34"/>
                    <a:pt x="0" y="34"/>
                  </a:cubicBezTo>
                  <a:cubicBezTo>
                    <a:pt x="0" y="34"/>
                    <a:pt x="0" y="34"/>
                    <a:pt x="0"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5" name="Freeform 402"/>
            <p:cNvSpPr>
              <a:spLocks noChangeAspect="1"/>
            </p:cNvSpPr>
            <p:nvPr/>
          </p:nvSpPr>
          <p:spPr bwMode="auto">
            <a:xfrm>
              <a:off x="5019" y="2285"/>
              <a:ext cx="56" cy="138"/>
            </a:xfrm>
            <a:custGeom>
              <a:avLst/>
              <a:gdLst>
                <a:gd name="T0" fmla="*/ 31 w 97"/>
                <a:gd name="T1" fmla="*/ 0 h 241"/>
                <a:gd name="T2" fmla="*/ 56 w 97"/>
                <a:gd name="T3" fmla="*/ 84 h 241"/>
                <a:gd name="T4" fmla="*/ 31 w 97"/>
                <a:gd name="T5" fmla="*/ 138 h 241"/>
                <a:gd name="T6" fmla="*/ 0 w 97"/>
                <a:gd name="T7" fmla="*/ 86 h 241"/>
                <a:gd name="T8" fmla="*/ 13 w 97"/>
                <a:gd name="T9" fmla="*/ 59 h 241"/>
                <a:gd name="T10" fmla="*/ 1 w 97"/>
                <a:gd name="T11" fmla="*/ 17 h 241"/>
                <a:gd name="T12" fmla="*/ 31 w 97"/>
                <a:gd name="T13" fmla="*/ 0 h 241"/>
                <a:gd name="T14" fmla="*/ 31 w 97"/>
                <a:gd name="T15" fmla="*/ 0 h 241"/>
                <a:gd name="T16" fmla="*/ 31 w 97"/>
                <a:gd name="T17" fmla="*/ 0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41"/>
                <a:gd name="T29" fmla="*/ 97 w 97"/>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41">
                  <a:moveTo>
                    <a:pt x="53" y="0"/>
                  </a:moveTo>
                  <a:cubicBezTo>
                    <a:pt x="80" y="47"/>
                    <a:pt x="97" y="99"/>
                    <a:pt x="97" y="146"/>
                  </a:cubicBezTo>
                  <a:cubicBezTo>
                    <a:pt x="97" y="193"/>
                    <a:pt x="80" y="226"/>
                    <a:pt x="53" y="241"/>
                  </a:cubicBezTo>
                  <a:cubicBezTo>
                    <a:pt x="0" y="150"/>
                    <a:pt x="0" y="150"/>
                    <a:pt x="0" y="150"/>
                  </a:cubicBezTo>
                  <a:cubicBezTo>
                    <a:pt x="14" y="143"/>
                    <a:pt x="22" y="126"/>
                    <a:pt x="22" y="103"/>
                  </a:cubicBezTo>
                  <a:cubicBezTo>
                    <a:pt x="22" y="79"/>
                    <a:pt x="14" y="54"/>
                    <a:pt x="1" y="30"/>
                  </a:cubicBezTo>
                  <a:cubicBezTo>
                    <a:pt x="53" y="0"/>
                    <a:pt x="53" y="0"/>
                    <a:pt x="53" y="0"/>
                  </a:cubicBezTo>
                  <a:cubicBezTo>
                    <a:pt x="53" y="0"/>
                    <a:pt x="53" y="0"/>
                    <a:pt x="53" y="0"/>
                  </a:cubicBezTo>
                  <a:cubicBezTo>
                    <a:pt x="53" y="0"/>
                    <a:pt x="53" y="0"/>
                    <a:pt x="53"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6" name="Freeform 403"/>
            <p:cNvSpPr>
              <a:spLocks noChangeAspect="1"/>
            </p:cNvSpPr>
            <p:nvPr/>
          </p:nvSpPr>
          <p:spPr bwMode="auto">
            <a:xfrm>
              <a:off x="5071" y="2255"/>
              <a:ext cx="77" cy="257"/>
            </a:xfrm>
            <a:custGeom>
              <a:avLst/>
              <a:gdLst>
                <a:gd name="T0" fmla="*/ 31 w 135"/>
                <a:gd name="T1" fmla="*/ 0 h 447"/>
                <a:gd name="T2" fmla="*/ 76 w 135"/>
                <a:gd name="T3" fmla="*/ 155 h 447"/>
                <a:gd name="T4" fmla="*/ 30 w 135"/>
                <a:gd name="T5" fmla="*/ 257 h 447"/>
                <a:gd name="T6" fmla="*/ 0 w 135"/>
                <a:gd name="T7" fmla="*/ 205 h 447"/>
                <a:gd name="T8" fmla="*/ 34 w 135"/>
                <a:gd name="T9" fmla="*/ 131 h 447"/>
                <a:gd name="T10" fmla="*/ 1 w 135"/>
                <a:gd name="T11" fmla="*/ 17 h 447"/>
                <a:gd name="T12" fmla="*/ 31 w 135"/>
                <a:gd name="T13" fmla="*/ 0 h 447"/>
                <a:gd name="T14" fmla="*/ 31 w 135"/>
                <a:gd name="T15" fmla="*/ 0 h 447"/>
                <a:gd name="T16" fmla="*/ 31 w 135"/>
                <a:gd name="T17" fmla="*/ 0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
                <a:gd name="T28" fmla="*/ 0 h 447"/>
                <a:gd name="T29" fmla="*/ 135 w 135"/>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 h="447">
                  <a:moveTo>
                    <a:pt x="54" y="0"/>
                  </a:moveTo>
                  <a:cubicBezTo>
                    <a:pt x="104" y="86"/>
                    <a:pt x="135" y="183"/>
                    <a:pt x="134" y="270"/>
                  </a:cubicBezTo>
                  <a:cubicBezTo>
                    <a:pt x="134" y="357"/>
                    <a:pt x="103" y="418"/>
                    <a:pt x="53" y="447"/>
                  </a:cubicBezTo>
                  <a:cubicBezTo>
                    <a:pt x="0" y="356"/>
                    <a:pt x="0" y="356"/>
                    <a:pt x="0" y="356"/>
                  </a:cubicBezTo>
                  <a:cubicBezTo>
                    <a:pt x="37" y="335"/>
                    <a:pt x="60" y="291"/>
                    <a:pt x="60" y="227"/>
                  </a:cubicBezTo>
                  <a:cubicBezTo>
                    <a:pt x="60" y="163"/>
                    <a:pt x="38" y="93"/>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7" name="Freeform 404"/>
            <p:cNvSpPr>
              <a:spLocks noChangeAspect="1"/>
            </p:cNvSpPr>
            <p:nvPr/>
          </p:nvSpPr>
          <p:spPr bwMode="auto">
            <a:xfrm>
              <a:off x="5101" y="2236"/>
              <a:ext cx="81" cy="276"/>
            </a:xfrm>
            <a:custGeom>
              <a:avLst/>
              <a:gdLst>
                <a:gd name="T0" fmla="*/ 1 w 140"/>
                <a:gd name="T1" fmla="*/ 20 h 481"/>
                <a:gd name="T2" fmla="*/ 35 w 140"/>
                <a:gd name="T3" fmla="*/ 0 h 481"/>
                <a:gd name="T4" fmla="*/ 81 w 140"/>
                <a:gd name="T5" fmla="*/ 155 h 481"/>
                <a:gd name="T6" fmla="*/ 34 w 140"/>
                <a:gd name="T7" fmla="*/ 256 h 481"/>
                <a:gd name="T8" fmla="*/ 0 w 140"/>
                <a:gd name="T9" fmla="*/ 276 h 481"/>
                <a:gd name="T10" fmla="*/ 47 w 140"/>
                <a:gd name="T11" fmla="*/ 174 h 481"/>
                <a:gd name="T12" fmla="*/ 1 w 140"/>
                <a:gd name="T13" fmla="*/ 20 h 481"/>
                <a:gd name="T14" fmla="*/ 1 w 140"/>
                <a:gd name="T15" fmla="*/ 20 h 481"/>
                <a:gd name="T16" fmla="*/ 1 w 140"/>
                <a:gd name="T17" fmla="*/ 2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481"/>
                <a:gd name="T29" fmla="*/ 140 w 140"/>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481">
                  <a:moveTo>
                    <a:pt x="1" y="34"/>
                  </a:moveTo>
                  <a:cubicBezTo>
                    <a:pt x="60" y="0"/>
                    <a:pt x="60" y="0"/>
                    <a:pt x="60" y="0"/>
                  </a:cubicBezTo>
                  <a:cubicBezTo>
                    <a:pt x="110" y="86"/>
                    <a:pt x="140" y="183"/>
                    <a:pt x="140" y="270"/>
                  </a:cubicBezTo>
                  <a:cubicBezTo>
                    <a:pt x="140" y="357"/>
                    <a:pt x="109" y="418"/>
                    <a:pt x="59" y="447"/>
                  </a:cubicBezTo>
                  <a:cubicBezTo>
                    <a:pt x="0" y="481"/>
                    <a:pt x="0" y="481"/>
                    <a:pt x="0" y="481"/>
                  </a:cubicBezTo>
                  <a:cubicBezTo>
                    <a:pt x="50" y="452"/>
                    <a:pt x="81" y="391"/>
                    <a:pt x="81" y="304"/>
                  </a:cubicBezTo>
                  <a:cubicBezTo>
                    <a:pt x="82" y="217"/>
                    <a:pt x="51" y="120"/>
                    <a:pt x="1" y="34"/>
                  </a:cubicBezTo>
                  <a:cubicBezTo>
                    <a:pt x="1" y="34"/>
                    <a:pt x="1" y="34"/>
                    <a:pt x="1" y="34"/>
                  </a:cubicBezTo>
                  <a:cubicBezTo>
                    <a:pt x="1" y="34"/>
                    <a:pt x="1" y="34"/>
                    <a:pt x="1"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8" name="Freeform 405"/>
            <p:cNvSpPr>
              <a:spLocks noChangeAspect="1"/>
            </p:cNvSpPr>
            <p:nvPr/>
          </p:nvSpPr>
          <p:spPr bwMode="auto">
            <a:xfrm>
              <a:off x="5071" y="2236"/>
              <a:ext cx="65" cy="36"/>
            </a:xfrm>
            <a:custGeom>
              <a:avLst/>
              <a:gdLst>
                <a:gd name="T0" fmla="*/ 0 w 65"/>
                <a:gd name="T1" fmla="*/ 36 h 36"/>
                <a:gd name="T2" fmla="*/ 34 w 65"/>
                <a:gd name="T3" fmla="*/ 17 h 36"/>
                <a:gd name="T4" fmla="*/ 65 w 65"/>
                <a:gd name="T5" fmla="*/ 0 h 36"/>
                <a:gd name="T6" fmla="*/ 31 w 65"/>
                <a:gd name="T7" fmla="*/ 19 h 36"/>
                <a:gd name="T8" fmla="*/ 0 w 65"/>
                <a:gd name="T9" fmla="*/ 36 h 36"/>
                <a:gd name="T10" fmla="*/ 0 w 65"/>
                <a:gd name="T11" fmla="*/ 36 h 36"/>
                <a:gd name="T12" fmla="*/ 0 w 65"/>
                <a:gd name="T13" fmla="*/ 36 h 36"/>
                <a:gd name="T14" fmla="*/ 0 w 65"/>
                <a:gd name="T15" fmla="*/ 36 h 36"/>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36"/>
                <a:gd name="T26" fmla="*/ 65 w 6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36">
                  <a:moveTo>
                    <a:pt x="0" y="36"/>
                  </a:moveTo>
                  <a:lnTo>
                    <a:pt x="34" y="17"/>
                  </a:lnTo>
                  <a:lnTo>
                    <a:pt x="65" y="0"/>
                  </a:lnTo>
                  <a:lnTo>
                    <a:pt x="31" y="19"/>
                  </a:lnTo>
                  <a:lnTo>
                    <a:pt x="0" y="36"/>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9" name="Freeform 406"/>
            <p:cNvSpPr>
              <a:spLocks noChangeAspect="1"/>
            </p:cNvSpPr>
            <p:nvPr/>
          </p:nvSpPr>
          <p:spPr bwMode="auto">
            <a:xfrm>
              <a:off x="5121" y="2207"/>
              <a:ext cx="64" cy="37"/>
            </a:xfrm>
            <a:custGeom>
              <a:avLst/>
              <a:gdLst>
                <a:gd name="T0" fmla="*/ 0 w 64"/>
                <a:gd name="T1" fmla="*/ 37 h 37"/>
                <a:gd name="T2" fmla="*/ 34 w 64"/>
                <a:gd name="T3" fmla="*/ 18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4" y="18"/>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50" name="Freeform 407"/>
            <p:cNvSpPr>
              <a:spLocks noChangeAspect="1"/>
            </p:cNvSpPr>
            <p:nvPr/>
          </p:nvSpPr>
          <p:spPr bwMode="auto">
            <a:xfrm>
              <a:off x="5150" y="2207"/>
              <a:ext cx="102" cy="391"/>
            </a:xfrm>
            <a:custGeom>
              <a:avLst/>
              <a:gdLst>
                <a:gd name="T0" fmla="*/ 1 w 177"/>
                <a:gd name="T1" fmla="*/ 20 h 678"/>
                <a:gd name="T2" fmla="*/ 35 w 177"/>
                <a:gd name="T3" fmla="*/ 0 h 678"/>
                <a:gd name="T4" fmla="*/ 101 w 177"/>
                <a:gd name="T5" fmla="*/ 224 h 678"/>
                <a:gd name="T6" fmla="*/ 34 w 177"/>
                <a:gd name="T7" fmla="*/ 371 h 678"/>
                <a:gd name="T8" fmla="*/ 0 w 177"/>
                <a:gd name="T9" fmla="*/ 391 h 678"/>
                <a:gd name="T10" fmla="*/ 67 w 177"/>
                <a:gd name="T11" fmla="*/ 244 h 678"/>
                <a:gd name="T12" fmla="*/ 1 w 177"/>
                <a:gd name="T13" fmla="*/ 20 h 678"/>
                <a:gd name="T14" fmla="*/ 1 w 177"/>
                <a:gd name="T15" fmla="*/ 20 h 678"/>
                <a:gd name="T16" fmla="*/ 1 w 177"/>
                <a:gd name="T17" fmla="*/ 20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
                <a:gd name="T28" fmla="*/ 0 h 678"/>
                <a:gd name="T29" fmla="*/ 177 w 177"/>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 h="678">
                  <a:moveTo>
                    <a:pt x="2" y="34"/>
                  </a:moveTo>
                  <a:cubicBezTo>
                    <a:pt x="61" y="0"/>
                    <a:pt x="61" y="0"/>
                    <a:pt x="61" y="0"/>
                  </a:cubicBezTo>
                  <a:cubicBezTo>
                    <a:pt x="132" y="124"/>
                    <a:pt x="177" y="263"/>
                    <a:pt x="176" y="389"/>
                  </a:cubicBezTo>
                  <a:cubicBezTo>
                    <a:pt x="176" y="514"/>
                    <a:pt x="131" y="602"/>
                    <a:pt x="59" y="643"/>
                  </a:cubicBezTo>
                  <a:cubicBezTo>
                    <a:pt x="0" y="678"/>
                    <a:pt x="0" y="678"/>
                    <a:pt x="0" y="678"/>
                  </a:cubicBezTo>
                  <a:cubicBezTo>
                    <a:pt x="72" y="637"/>
                    <a:pt x="117" y="548"/>
                    <a:pt x="117" y="423"/>
                  </a:cubicBezTo>
                  <a:cubicBezTo>
                    <a:pt x="118" y="297"/>
                    <a:pt x="74" y="158"/>
                    <a:pt x="2" y="34"/>
                  </a:cubicBezTo>
                  <a:cubicBezTo>
                    <a:pt x="2" y="34"/>
                    <a:pt x="2" y="34"/>
                    <a:pt x="2" y="34"/>
                  </a:cubicBezTo>
                  <a:cubicBezTo>
                    <a:pt x="2" y="34"/>
                    <a:pt x="2" y="34"/>
                    <a:pt x="2"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51" name="Freeform 408"/>
            <p:cNvSpPr>
              <a:spLocks noChangeAspect="1"/>
            </p:cNvSpPr>
            <p:nvPr/>
          </p:nvSpPr>
          <p:spPr bwMode="auto">
            <a:xfrm>
              <a:off x="5120" y="2227"/>
              <a:ext cx="98" cy="371"/>
            </a:xfrm>
            <a:custGeom>
              <a:avLst/>
              <a:gdLst>
                <a:gd name="T0" fmla="*/ 31 w 170"/>
                <a:gd name="T1" fmla="*/ 0 h 644"/>
                <a:gd name="T2" fmla="*/ 97 w 170"/>
                <a:gd name="T3" fmla="*/ 224 h 644"/>
                <a:gd name="T4" fmla="*/ 30 w 170"/>
                <a:gd name="T5" fmla="*/ 371 h 644"/>
                <a:gd name="T6" fmla="*/ 0 w 170"/>
                <a:gd name="T7" fmla="*/ 319 h 644"/>
                <a:gd name="T8" fmla="*/ 55 w 170"/>
                <a:gd name="T9" fmla="*/ 199 h 644"/>
                <a:gd name="T10" fmla="*/ 1 w 170"/>
                <a:gd name="T11" fmla="*/ 17 h 644"/>
                <a:gd name="T12" fmla="*/ 31 w 170"/>
                <a:gd name="T13" fmla="*/ 0 h 644"/>
                <a:gd name="T14" fmla="*/ 31 w 170"/>
                <a:gd name="T15" fmla="*/ 0 h 644"/>
                <a:gd name="T16" fmla="*/ 31 w 170"/>
                <a:gd name="T17" fmla="*/ 0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
                <a:gd name="T28" fmla="*/ 0 h 644"/>
                <a:gd name="T29" fmla="*/ 170 w 170"/>
                <a:gd name="T30" fmla="*/ 644 h 6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 h="644">
                  <a:moveTo>
                    <a:pt x="54" y="0"/>
                  </a:moveTo>
                  <a:cubicBezTo>
                    <a:pt x="126" y="124"/>
                    <a:pt x="170" y="263"/>
                    <a:pt x="169" y="389"/>
                  </a:cubicBezTo>
                  <a:cubicBezTo>
                    <a:pt x="169" y="514"/>
                    <a:pt x="124" y="603"/>
                    <a:pt x="52" y="644"/>
                  </a:cubicBezTo>
                  <a:cubicBezTo>
                    <a:pt x="0" y="553"/>
                    <a:pt x="0" y="553"/>
                    <a:pt x="0" y="553"/>
                  </a:cubicBezTo>
                  <a:cubicBezTo>
                    <a:pt x="58" y="519"/>
                    <a:pt x="95" y="448"/>
                    <a:pt x="95" y="346"/>
                  </a:cubicBezTo>
                  <a:cubicBezTo>
                    <a:pt x="95" y="244"/>
                    <a:pt x="59" y="131"/>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52" name="Freeform 409"/>
            <p:cNvSpPr>
              <a:spLocks noChangeAspect="1"/>
            </p:cNvSpPr>
            <p:nvPr/>
          </p:nvSpPr>
          <p:spPr bwMode="auto">
            <a:xfrm>
              <a:off x="4936" y="2542"/>
              <a:ext cx="39" cy="23"/>
            </a:xfrm>
            <a:custGeom>
              <a:avLst/>
              <a:gdLst>
                <a:gd name="T0" fmla="*/ 34 w 39"/>
                <a:gd name="T1" fmla="*/ 0 h 23"/>
                <a:gd name="T2" fmla="*/ 0 w 39"/>
                <a:gd name="T3" fmla="*/ 19 h 23"/>
                <a:gd name="T4" fmla="*/ 6 w 39"/>
                <a:gd name="T5" fmla="*/ 23 h 23"/>
                <a:gd name="T6" fmla="*/ 39 w 39"/>
                <a:gd name="T7" fmla="*/ 3 h 23"/>
                <a:gd name="T8" fmla="*/ 34 w 39"/>
                <a:gd name="T9" fmla="*/ 0 h 23"/>
                <a:gd name="T10" fmla="*/ 34 w 39"/>
                <a:gd name="T11" fmla="*/ 0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34" y="0"/>
                  </a:moveTo>
                  <a:lnTo>
                    <a:pt x="0" y="19"/>
                  </a:lnTo>
                  <a:lnTo>
                    <a:pt x="6" y="23"/>
                  </a:lnTo>
                  <a:lnTo>
                    <a:pt x="39" y="3"/>
                  </a:lnTo>
                  <a:lnTo>
                    <a:pt x="34" y="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81653" name="Text Box 324"/>
          <p:cNvSpPr txBox="1">
            <a:spLocks noChangeAspect="1" noChangeArrowheads="1"/>
          </p:cNvSpPr>
          <p:nvPr/>
        </p:nvSpPr>
        <p:spPr bwMode="auto">
          <a:xfrm>
            <a:off x="666750" y="5589588"/>
            <a:ext cx="10302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小区接入区</a:t>
            </a:r>
          </a:p>
        </p:txBody>
      </p:sp>
      <p:sp>
        <p:nvSpPr>
          <p:cNvPr id="181654" name="Line 411"/>
          <p:cNvSpPr>
            <a:spLocks noChangeAspect="1" noChangeShapeType="1"/>
          </p:cNvSpPr>
          <p:nvPr/>
        </p:nvSpPr>
        <p:spPr bwMode="auto">
          <a:xfrm flipH="1">
            <a:off x="865188" y="4848225"/>
            <a:ext cx="138112"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655" name="Line 412"/>
          <p:cNvSpPr>
            <a:spLocks noChangeAspect="1" noChangeShapeType="1"/>
          </p:cNvSpPr>
          <p:nvPr/>
        </p:nvSpPr>
        <p:spPr bwMode="auto">
          <a:xfrm>
            <a:off x="1003300" y="4827588"/>
            <a:ext cx="57150" cy="3540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81656" name="Group 413"/>
          <p:cNvGrpSpPr>
            <a:grpSpLocks noChangeAspect="1"/>
          </p:cNvGrpSpPr>
          <p:nvPr/>
        </p:nvGrpSpPr>
        <p:grpSpPr bwMode="auto">
          <a:xfrm>
            <a:off x="808038" y="5110163"/>
            <a:ext cx="139700" cy="122237"/>
            <a:chOff x="336" y="2225"/>
            <a:chExt cx="637" cy="463"/>
          </a:xfrm>
        </p:grpSpPr>
        <p:sp>
          <p:nvSpPr>
            <p:cNvPr id="181657" name="AutoShape 414"/>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658" name="Freeform 415"/>
            <p:cNvSpPr>
              <a:spLocks noChangeAspect="1"/>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59" name="Freeform 416"/>
            <p:cNvSpPr>
              <a:spLocks noChangeAspect="1"/>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0" name="Freeform 417"/>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1" name="Freeform 418"/>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2" name="Freeform 419"/>
            <p:cNvSpPr>
              <a:spLocks noChangeAspect="1"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3" name="Freeform 420"/>
            <p:cNvSpPr>
              <a:spLocks noChangeAspect="1"/>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4" name="Freeform 421"/>
            <p:cNvSpPr>
              <a:spLocks noChangeAspect="1"/>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5" name="Freeform 422"/>
            <p:cNvSpPr>
              <a:spLocks noChangeAspect="1"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6" name="Freeform 423"/>
            <p:cNvSpPr>
              <a:spLocks noChangeAspect="1"/>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7" name="Freeform 424"/>
            <p:cNvSpPr>
              <a:spLocks noChangeAspect="1"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8" name="Freeform 425"/>
            <p:cNvSpPr>
              <a:spLocks noChangeAspect="1"/>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9" name="Freeform 426"/>
            <p:cNvSpPr>
              <a:spLocks noChangeAspect="1"/>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0" name="Freeform 427"/>
            <p:cNvSpPr>
              <a:spLocks noChangeAspect="1"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1" name="Freeform 428"/>
            <p:cNvSpPr>
              <a:spLocks noChangeAspect="1"/>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2" name="Freeform 429"/>
            <p:cNvSpPr>
              <a:spLocks noChangeAspect="1"/>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3" name="Freeform 430"/>
            <p:cNvSpPr>
              <a:spLocks noChangeAspect="1"/>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4" name="Rectangle 431"/>
            <p:cNvSpPr>
              <a:spLocks noChangeAspect="1"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5" name="Freeform 432"/>
            <p:cNvSpPr>
              <a:spLocks noChangeAspect="1"/>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6" name="Rectangle 433"/>
            <p:cNvSpPr>
              <a:spLocks noChangeAspect="1"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7" name="Freeform 434"/>
            <p:cNvSpPr>
              <a:spLocks noChangeAspect="1"/>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8" name="Rectangle 435"/>
            <p:cNvSpPr>
              <a:spLocks noChangeAspect="1"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9" name="Freeform 436"/>
            <p:cNvSpPr>
              <a:spLocks noChangeAspect="1"/>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0" name="Rectangle 437"/>
            <p:cNvSpPr>
              <a:spLocks noChangeAspect="1"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1" name="Freeform 438"/>
            <p:cNvSpPr>
              <a:spLocks noChangeAspect="1"/>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2" name="Rectangle 439"/>
            <p:cNvSpPr>
              <a:spLocks noChangeAspect="1"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3" name="Rectangle 440"/>
            <p:cNvSpPr>
              <a:spLocks noChangeAspect="1"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4" name="Freeform 441"/>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5" name="Freeform 442"/>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686" name="Group 443"/>
          <p:cNvGrpSpPr>
            <a:grpSpLocks noChangeAspect="1"/>
          </p:cNvGrpSpPr>
          <p:nvPr/>
        </p:nvGrpSpPr>
        <p:grpSpPr bwMode="auto">
          <a:xfrm>
            <a:off x="976313" y="5110163"/>
            <a:ext cx="139700" cy="122237"/>
            <a:chOff x="336" y="2225"/>
            <a:chExt cx="637" cy="463"/>
          </a:xfrm>
        </p:grpSpPr>
        <p:sp>
          <p:nvSpPr>
            <p:cNvPr id="181687" name="AutoShape 444"/>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688" name="Freeform 445"/>
            <p:cNvSpPr>
              <a:spLocks noChangeAspect="1"/>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9" name="Freeform 446"/>
            <p:cNvSpPr>
              <a:spLocks noChangeAspect="1"/>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0" name="Freeform 447"/>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1" name="Freeform 448"/>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2" name="Freeform 449"/>
            <p:cNvSpPr>
              <a:spLocks noChangeAspect="1"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3" name="Freeform 450"/>
            <p:cNvSpPr>
              <a:spLocks noChangeAspect="1"/>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4" name="Freeform 451"/>
            <p:cNvSpPr>
              <a:spLocks noChangeAspect="1"/>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5" name="Freeform 452"/>
            <p:cNvSpPr>
              <a:spLocks noChangeAspect="1"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6" name="Freeform 453"/>
            <p:cNvSpPr>
              <a:spLocks noChangeAspect="1"/>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7" name="Freeform 454"/>
            <p:cNvSpPr>
              <a:spLocks noChangeAspect="1"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8" name="Freeform 455"/>
            <p:cNvSpPr>
              <a:spLocks noChangeAspect="1"/>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9" name="Freeform 456"/>
            <p:cNvSpPr>
              <a:spLocks noChangeAspect="1"/>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0" name="Freeform 457"/>
            <p:cNvSpPr>
              <a:spLocks noChangeAspect="1"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1" name="Freeform 458"/>
            <p:cNvSpPr>
              <a:spLocks noChangeAspect="1"/>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2" name="Freeform 459"/>
            <p:cNvSpPr>
              <a:spLocks noChangeAspect="1"/>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3" name="Freeform 460"/>
            <p:cNvSpPr>
              <a:spLocks noChangeAspect="1"/>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4" name="Rectangle 461"/>
            <p:cNvSpPr>
              <a:spLocks noChangeAspect="1"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5" name="Freeform 462"/>
            <p:cNvSpPr>
              <a:spLocks noChangeAspect="1"/>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6" name="Rectangle 463"/>
            <p:cNvSpPr>
              <a:spLocks noChangeAspect="1"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7" name="Freeform 464"/>
            <p:cNvSpPr>
              <a:spLocks noChangeAspect="1"/>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8" name="Rectangle 465"/>
            <p:cNvSpPr>
              <a:spLocks noChangeAspect="1"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9" name="Freeform 466"/>
            <p:cNvSpPr>
              <a:spLocks noChangeAspect="1"/>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0" name="Rectangle 467"/>
            <p:cNvSpPr>
              <a:spLocks noChangeAspect="1"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1" name="Freeform 468"/>
            <p:cNvSpPr>
              <a:spLocks noChangeAspect="1"/>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2" name="Rectangle 469"/>
            <p:cNvSpPr>
              <a:spLocks noChangeAspect="1"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3" name="Rectangle 470"/>
            <p:cNvSpPr>
              <a:spLocks noChangeAspect="1"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4" name="Freeform 471"/>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5" name="Freeform 472"/>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716" name="Group 473"/>
          <p:cNvGrpSpPr>
            <a:grpSpLocks/>
          </p:cNvGrpSpPr>
          <p:nvPr/>
        </p:nvGrpSpPr>
        <p:grpSpPr bwMode="auto">
          <a:xfrm>
            <a:off x="1943100" y="4137025"/>
            <a:ext cx="252413" cy="274638"/>
            <a:chOff x="2243" y="3532"/>
            <a:chExt cx="172" cy="202"/>
          </a:xfrm>
        </p:grpSpPr>
        <p:grpSp>
          <p:nvGrpSpPr>
            <p:cNvPr id="181717" name="Group 36"/>
            <p:cNvGrpSpPr>
              <a:grpSpLocks/>
            </p:cNvGrpSpPr>
            <p:nvPr/>
          </p:nvGrpSpPr>
          <p:grpSpPr bwMode="auto">
            <a:xfrm>
              <a:off x="2256" y="3552"/>
              <a:ext cx="159" cy="158"/>
              <a:chOff x="1596" y="1152"/>
              <a:chExt cx="518" cy="516"/>
            </a:xfrm>
          </p:grpSpPr>
          <p:sp>
            <p:nvSpPr>
              <p:cNvPr id="181718"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719"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3</a:t>
              </a:r>
            </a:p>
          </p:txBody>
        </p:sp>
      </p:grpSp>
      <p:sp>
        <p:nvSpPr>
          <p:cNvPr id="181721" name="Line 478"/>
          <p:cNvSpPr>
            <a:spLocks noChangeAspect="1" noChangeShapeType="1"/>
          </p:cNvSpPr>
          <p:nvPr/>
        </p:nvSpPr>
        <p:spPr bwMode="auto">
          <a:xfrm flipH="1">
            <a:off x="1314450" y="4848225"/>
            <a:ext cx="139700"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722" name="Line 479"/>
          <p:cNvSpPr>
            <a:spLocks noChangeAspect="1" noChangeShapeType="1"/>
          </p:cNvSpPr>
          <p:nvPr/>
        </p:nvSpPr>
        <p:spPr bwMode="auto">
          <a:xfrm>
            <a:off x="1454150" y="4827588"/>
            <a:ext cx="55563" cy="3540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81723" name="Group 480"/>
          <p:cNvGrpSpPr>
            <a:grpSpLocks noChangeAspect="1"/>
          </p:cNvGrpSpPr>
          <p:nvPr/>
        </p:nvGrpSpPr>
        <p:grpSpPr bwMode="auto">
          <a:xfrm>
            <a:off x="1257300" y="5110163"/>
            <a:ext cx="139700" cy="122237"/>
            <a:chOff x="336" y="2225"/>
            <a:chExt cx="637" cy="463"/>
          </a:xfrm>
        </p:grpSpPr>
        <p:sp>
          <p:nvSpPr>
            <p:cNvPr id="181724" name="AutoShape 481"/>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725" name="Freeform 482"/>
            <p:cNvSpPr>
              <a:spLocks noChangeAspect="1"/>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26" name="Freeform 483"/>
            <p:cNvSpPr>
              <a:spLocks noChangeAspect="1"/>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27" name="Freeform 484"/>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28" name="Freeform 485"/>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29" name="Freeform 486"/>
            <p:cNvSpPr>
              <a:spLocks noChangeAspect="1"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0" name="Freeform 487"/>
            <p:cNvSpPr>
              <a:spLocks noChangeAspect="1"/>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1" name="Freeform 488"/>
            <p:cNvSpPr>
              <a:spLocks noChangeAspect="1"/>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2" name="Freeform 489"/>
            <p:cNvSpPr>
              <a:spLocks noChangeAspect="1"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3" name="Freeform 490"/>
            <p:cNvSpPr>
              <a:spLocks noChangeAspect="1"/>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4" name="Freeform 491"/>
            <p:cNvSpPr>
              <a:spLocks noChangeAspect="1"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5" name="Freeform 492"/>
            <p:cNvSpPr>
              <a:spLocks noChangeAspect="1"/>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6" name="Freeform 493"/>
            <p:cNvSpPr>
              <a:spLocks noChangeAspect="1"/>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7" name="Freeform 494"/>
            <p:cNvSpPr>
              <a:spLocks noChangeAspect="1"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8" name="Freeform 495"/>
            <p:cNvSpPr>
              <a:spLocks noChangeAspect="1"/>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9" name="Freeform 496"/>
            <p:cNvSpPr>
              <a:spLocks noChangeAspect="1"/>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0" name="Freeform 497"/>
            <p:cNvSpPr>
              <a:spLocks noChangeAspect="1"/>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1" name="Rectangle 498"/>
            <p:cNvSpPr>
              <a:spLocks noChangeAspect="1"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2" name="Freeform 499"/>
            <p:cNvSpPr>
              <a:spLocks noChangeAspect="1"/>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3" name="Rectangle 500"/>
            <p:cNvSpPr>
              <a:spLocks noChangeAspect="1"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4" name="Freeform 501"/>
            <p:cNvSpPr>
              <a:spLocks noChangeAspect="1"/>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5" name="Rectangle 502"/>
            <p:cNvSpPr>
              <a:spLocks noChangeAspect="1"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6" name="Freeform 503"/>
            <p:cNvSpPr>
              <a:spLocks noChangeAspect="1"/>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7" name="Rectangle 504"/>
            <p:cNvSpPr>
              <a:spLocks noChangeAspect="1"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8" name="Freeform 505"/>
            <p:cNvSpPr>
              <a:spLocks noChangeAspect="1"/>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9" name="Rectangle 506"/>
            <p:cNvSpPr>
              <a:spLocks noChangeAspect="1"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0" name="Rectangle 507"/>
            <p:cNvSpPr>
              <a:spLocks noChangeAspect="1"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1" name="Freeform 508"/>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2" name="Freeform 509"/>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753" name="Group 510"/>
          <p:cNvGrpSpPr>
            <a:grpSpLocks noChangeAspect="1"/>
          </p:cNvGrpSpPr>
          <p:nvPr/>
        </p:nvGrpSpPr>
        <p:grpSpPr bwMode="auto">
          <a:xfrm>
            <a:off x="1427163" y="5110163"/>
            <a:ext cx="138112" cy="122237"/>
            <a:chOff x="336" y="2225"/>
            <a:chExt cx="637" cy="463"/>
          </a:xfrm>
        </p:grpSpPr>
        <p:sp>
          <p:nvSpPr>
            <p:cNvPr id="181754" name="AutoShape 511"/>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755" name="Freeform 512"/>
            <p:cNvSpPr>
              <a:spLocks noChangeAspect="1"/>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6" name="Freeform 513"/>
            <p:cNvSpPr>
              <a:spLocks noChangeAspect="1"/>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7" name="Freeform 514"/>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8" name="Freeform 515"/>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9" name="Freeform 516"/>
            <p:cNvSpPr>
              <a:spLocks noChangeAspect="1"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0" name="Freeform 517"/>
            <p:cNvSpPr>
              <a:spLocks noChangeAspect="1"/>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1" name="Freeform 518"/>
            <p:cNvSpPr>
              <a:spLocks noChangeAspect="1"/>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2" name="Freeform 519"/>
            <p:cNvSpPr>
              <a:spLocks noChangeAspect="1"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3" name="Freeform 520"/>
            <p:cNvSpPr>
              <a:spLocks noChangeAspect="1"/>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4" name="Freeform 521"/>
            <p:cNvSpPr>
              <a:spLocks noChangeAspect="1"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5" name="Freeform 522"/>
            <p:cNvSpPr>
              <a:spLocks noChangeAspect="1"/>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6" name="Freeform 523"/>
            <p:cNvSpPr>
              <a:spLocks noChangeAspect="1"/>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7" name="Freeform 524"/>
            <p:cNvSpPr>
              <a:spLocks noChangeAspect="1"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8" name="Freeform 525"/>
            <p:cNvSpPr>
              <a:spLocks noChangeAspect="1"/>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9" name="Freeform 526"/>
            <p:cNvSpPr>
              <a:spLocks noChangeAspect="1"/>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0" name="Freeform 527"/>
            <p:cNvSpPr>
              <a:spLocks noChangeAspect="1"/>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1" name="Rectangle 528"/>
            <p:cNvSpPr>
              <a:spLocks noChangeAspect="1"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2" name="Freeform 529"/>
            <p:cNvSpPr>
              <a:spLocks noChangeAspect="1"/>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3" name="Rectangle 530"/>
            <p:cNvSpPr>
              <a:spLocks noChangeAspect="1"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4" name="Freeform 531"/>
            <p:cNvSpPr>
              <a:spLocks noChangeAspect="1"/>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5" name="Rectangle 532"/>
            <p:cNvSpPr>
              <a:spLocks noChangeAspect="1"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6" name="Freeform 533"/>
            <p:cNvSpPr>
              <a:spLocks noChangeAspect="1"/>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7" name="Rectangle 534"/>
            <p:cNvSpPr>
              <a:spLocks noChangeAspect="1"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8" name="Freeform 535"/>
            <p:cNvSpPr>
              <a:spLocks noChangeAspect="1"/>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9" name="Rectangle 536"/>
            <p:cNvSpPr>
              <a:spLocks noChangeAspect="1"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0" name="Rectangle 537"/>
            <p:cNvSpPr>
              <a:spLocks noChangeAspect="1"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1" name="Freeform 538"/>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2" name="Freeform 539"/>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81783" name="Line 540"/>
          <p:cNvSpPr>
            <a:spLocks noChangeAspect="1" noChangeShapeType="1"/>
          </p:cNvSpPr>
          <p:nvPr/>
        </p:nvSpPr>
        <p:spPr bwMode="auto">
          <a:xfrm flipH="1">
            <a:off x="1003300" y="4494213"/>
            <a:ext cx="225425"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784" name="Line 541"/>
          <p:cNvSpPr>
            <a:spLocks noChangeAspect="1" noChangeShapeType="1"/>
          </p:cNvSpPr>
          <p:nvPr/>
        </p:nvSpPr>
        <p:spPr bwMode="auto">
          <a:xfrm>
            <a:off x="1228725" y="4475163"/>
            <a:ext cx="225425" cy="352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81785" name="Group 542"/>
          <p:cNvGrpSpPr>
            <a:grpSpLocks noChangeAspect="1"/>
          </p:cNvGrpSpPr>
          <p:nvPr/>
        </p:nvGrpSpPr>
        <p:grpSpPr bwMode="auto">
          <a:xfrm>
            <a:off x="890588" y="4776788"/>
            <a:ext cx="225425" cy="192087"/>
            <a:chOff x="376" y="451"/>
            <a:chExt cx="624" cy="451"/>
          </a:xfrm>
        </p:grpSpPr>
        <p:sp>
          <p:nvSpPr>
            <p:cNvPr id="181786" name="AutoShape 543"/>
            <p:cNvSpPr>
              <a:spLocks noChangeAspect="1" noChangeArrowheads="1" noTextEdit="1"/>
            </p:cNvSpPr>
            <p:nvPr/>
          </p:nvSpPr>
          <p:spPr bwMode="auto">
            <a:xfrm>
              <a:off x="376" y="451"/>
              <a:ext cx="624"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787" name="Freeform 544"/>
            <p:cNvSpPr>
              <a:spLocks noChangeAspect="1"/>
            </p:cNvSpPr>
            <p:nvPr/>
          </p:nvSpPr>
          <p:spPr bwMode="auto">
            <a:xfrm>
              <a:off x="689" y="631"/>
              <a:ext cx="310" cy="272"/>
            </a:xfrm>
            <a:custGeom>
              <a:avLst/>
              <a:gdLst>
                <a:gd name="T0" fmla="*/ 310 w 310"/>
                <a:gd name="T1" fmla="*/ 0 h 272"/>
                <a:gd name="T2" fmla="*/ 310 w 310"/>
                <a:gd name="T3" fmla="*/ 92 h 272"/>
                <a:gd name="T4" fmla="*/ 0 w 310"/>
                <a:gd name="T5" fmla="*/ 272 h 272"/>
                <a:gd name="T6" fmla="*/ 0 w 310"/>
                <a:gd name="T7" fmla="*/ 180 h 272"/>
                <a:gd name="T8" fmla="*/ 310 w 310"/>
                <a:gd name="T9" fmla="*/ 0 h 272"/>
                <a:gd name="T10" fmla="*/ 310 w 310"/>
                <a:gd name="T11" fmla="*/ 0 h 272"/>
                <a:gd name="T12" fmla="*/ 310 w 310"/>
                <a:gd name="T13" fmla="*/ 0 h 272"/>
                <a:gd name="T14" fmla="*/ 0 60000 65536"/>
                <a:gd name="T15" fmla="*/ 0 60000 65536"/>
                <a:gd name="T16" fmla="*/ 0 60000 65536"/>
                <a:gd name="T17" fmla="*/ 0 60000 65536"/>
                <a:gd name="T18" fmla="*/ 0 60000 65536"/>
                <a:gd name="T19" fmla="*/ 0 60000 65536"/>
                <a:gd name="T20" fmla="*/ 0 60000 65536"/>
                <a:gd name="T21" fmla="*/ 0 w 310"/>
                <a:gd name="T22" fmla="*/ 0 h 272"/>
                <a:gd name="T23" fmla="*/ 310 w 310"/>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2">
                  <a:moveTo>
                    <a:pt x="310" y="0"/>
                  </a:moveTo>
                  <a:lnTo>
                    <a:pt x="310" y="92"/>
                  </a:lnTo>
                  <a:lnTo>
                    <a:pt x="0" y="272"/>
                  </a:lnTo>
                  <a:lnTo>
                    <a:pt x="0" y="180"/>
                  </a:lnTo>
                  <a:lnTo>
                    <a:pt x="310" y="0"/>
                  </a:ln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8" name="Freeform 545"/>
            <p:cNvSpPr>
              <a:spLocks noChangeAspect="1"/>
            </p:cNvSpPr>
            <p:nvPr/>
          </p:nvSpPr>
          <p:spPr bwMode="auto">
            <a:xfrm>
              <a:off x="377" y="631"/>
              <a:ext cx="312" cy="272"/>
            </a:xfrm>
            <a:custGeom>
              <a:avLst/>
              <a:gdLst>
                <a:gd name="T0" fmla="*/ 312 w 312"/>
                <a:gd name="T1" fmla="*/ 180 h 272"/>
                <a:gd name="T2" fmla="*/ 312 w 312"/>
                <a:gd name="T3" fmla="*/ 272 h 272"/>
                <a:gd name="T4" fmla="*/ 0 w 312"/>
                <a:gd name="T5" fmla="*/ 92 h 272"/>
                <a:gd name="T6" fmla="*/ 0 w 312"/>
                <a:gd name="T7" fmla="*/ 0 h 272"/>
                <a:gd name="T8" fmla="*/ 312 w 312"/>
                <a:gd name="T9" fmla="*/ 180 h 272"/>
                <a:gd name="T10" fmla="*/ 312 w 312"/>
                <a:gd name="T11" fmla="*/ 180 h 272"/>
                <a:gd name="T12" fmla="*/ 312 w 312"/>
                <a:gd name="T13" fmla="*/ 180 h 272"/>
                <a:gd name="T14" fmla="*/ 0 60000 65536"/>
                <a:gd name="T15" fmla="*/ 0 60000 65536"/>
                <a:gd name="T16" fmla="*/ 0 60000 65536"/>
                <a:gd name="T17" fmla="*/ 0 60000 65536"/>
                <a:gd name="T18" fmla="*/ 0 60000 65536"/>
                <a:gd name="T19" fmla="*/ 0 60000 65536"/>
                <a:gd name="T20" fmla="*/ 0 60000 65536"/>
                <a:gd name="T21" fmla="*/ 0 w 312"/>
                <a:gd name="T22" fmla="*/ 0 h 272"/>
                <a:gd name="T23" fmla="*/ 312 w 312"/>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 h="272">
                  <a:moveTo>
                    <a:pt x="312" y="180"/>
                  </a:moveTo>
                  <a:lnTo>
                    <a:pt x="312" y="272"/>
                  </a:lnTo>
                  <a:lnTo>
                    <a:pt x="0" y="92"/>
                  </a:lnTo>
                  <a:lnTo>
                    <a:pt x="0" y="0"/>
                  </a:lnTo>
                  <a:lnTo>
                    <a:pt x="312" y="180"/>
                  </a:ln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9" name="Freeform 546"/>
            <p:cNvSpPr>
              <a:spLocks noChangeAspect="1"/>
            </p:cNvSpPr>
            <p:nvPr/>
          </p:nvSpPr>
          <p:spPr bwMode="auto">
            <a:xfrm>
              <a:off x="377" y="451"/>
              <a:ext cx="622" cy="360"/>
            </a:xfrm>
            <a:custGeom>
              <a:avLst/>
              <a:gdLst>
                <a:gd name="T0" fmla="*/ 622 w 622"/>
                <a:gd name="T1" fmla="*/ 180 h 360"/>
                <a:gd name="T2" fmla="*/ 312 w 622"/>
                <a:gd name="T3" fmla="*/ 360 h 360"/>
                <a:gd name="T4" fmla="*/ 0 w 622"/>
                <a:gd name="T5" fmla="*/ 180 h 360"/>
                <a:gd name="T6" fmla="*/ 310 w 622"/>
                <a:gd name="T7" fmla="*/ 0 h 360"/>
                <a:gd name="T8" fmla="*/ 622 w 622"/>
                <a:gd name="T9" fmla="*/ 180 h 360"/>
                <a:gd name="T10" fmla="*/ 622 w 622"/>
                <a:gd name="T11" fmla="*/ 180 h 360"/>
                <a:gd name="T12" fmla="*/ 622 w 622"/>
                <a:gd name="T13" fmla="*/ 180 h 360"/>
                <a:gd name="T14" fmla="*/ 0 60000 65536"/>
                <a:gd name="T15" fmla="*/ 0 60000 65536"/>
                <a:gd name="T16" fmla="*/ 0 60000 65536"/>
                <a:gd name="T17" fmla="*/ 0 60000 65536"/>
                <a:gd name="T18" fmla="*/ 0 60000 65536"/>
                <a:gd name="T19" fmla="*/ 0 60000 65536"/>
                <a:gd name="T20" fmla="*/ 0 60000 65536"/>
                <a:gd name="T21" fmla="*/ 0 w 622"/>
                <a:gd name="T22" fmla="*/ 0 h 360"/>
                <a:gd name="T23" fmla="*/ 622 w 622"/>
                <a:gd name="T24" fmla="*/ 360 h 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2" h="360">
                  <a:moveTo>
                    <a:pt x="622" y="180"/>
                  </a:moveTo>
                  <a:lnTo>
                    <a:pt x="312" y="360"/>
                  </a:lnTo>
                  <a:lnTo>
                    <a:pt x="0" y="180"/>
                  </a:lnTo>
                  <a:lnTo>
                    <a:pt x="310" y="0"/>
                  </a:lnTo>
                  <a:lnTo>
                    <a:pt x="622" y="18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0" name="Freeform 547"/>
            <p:cNvSpPr>
              <a:spLocks noChangeAspect="1"/>
            </p:cNvSpPr>
            <p:nvPr/>
          </p:nvSpPr>
          <p:spPr bwMode="auto">
            <a:xfrm>
              <a:off x="493" y="496"/>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1" name="Freeform 548"/>
            <p:cNvSpPr>
              <a:spLocks noChangeAspect="1"/>
            </p:cNvSpPr>
            <p:nvPr/>
          </p:nvSpPr>
          <p:spPr bwMode="auto">
            <a:xfrm>
              <a:off x="493" y="488"/>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81792" name="Picture 549"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450" y="4264025"/>
            <a:ext cx="280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793" name="Group 550"/>
          <p:cNvGrpSpPr>
            <a:grpSpLocks noChangeAspect="1"/>
          </p:cNvGrpSpPr>
          <p:nvPr/>
        </p:nvGrpSpPr>
        <p:grpSpPr bwMode="auto">
          <a:xfrm>
            <a:off x="1341438" y="4776788"/>
            <a:ext cx="223837" cy="192087"/>
            <a:chOff x="376" y="451"/>
            <a:chExt cx="624" cy="451"/>
          </a:xfrm>
        </p:grpSpPr>
        <p:sp>
          <p:nvSpPr>
            <p:cNvPr id="181794" name="AutoShape 551"/>
            <p:cNvSpPr>
              <a:spLocks noChangeAspect="1" noChangeArrowheads="1" noTextEdit="1"/>
            </p:cNvSpPr>
            <p:nvPr/>
          </p:nvSpPr>
          <p:spPr bwMode="auto">
            <a:xfrm>
              <a:off x="376" y="451"/>
              <a:ext cx="624"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795" name="Freeform 552"/>
            <p:cNvSpPr>
              <a:spLocks noChangeAspect="1"/>
            </p:cNvSpPr>
            <p:nvPr/>
          </p:nvSpPr>
          <p:spPr bwMode="auto">
            <a:xfrm>
              <a:off x="689" y="631"/>
              <a:ext cx="310" cy="272"/>
            </a:xfrm>
            <a:custGeom>
              <a:avLst/>
              <a:gdLst>
                <a:gd name="T0" fmla="*/ 310 w 310"/>
                <a:gd name="T1" fmla="*/ 0 h 272"/>
                <a:gd name="T2" fmla="*/ 310 w 310"/>
                <a:gd name="T3" fmla="*/ 92 h 272"/>
                <a:gd name="T4" fmla="*/ 0 w 310"/>
                <a:gd name="T5" fmla="*/ 272 h 272"/>
                <a:gd name="T6" fmla="*/ 0 w 310"/>
                <a:gd name="T7" fmla="*/ 180 h 272"/>
                <a:gd name="T8" fmla="*/ 310 w 310"/>
                <a:gd name="T9" fmla="*/ 0 h 272"/>
                <a:gd name="T10" fmla="*/ 310 w 310"/>
                <a:gd name="T11" fmla="*/ 0 h 272"/>
                <a:gd name="T12" fmla="*/ 310 w 310"/>
                <a:gd name="T13" fmla="*/ 0 h 272"/>
                <a:gd name="T14" fmla="*/ 0 60000 65536"/>
                <a:gd name="T15" fmla="*/ 0 60000 65536"/>
                <a:gd name="T16" fmla="*/ 0 60000 65536"/>
                <a:gd name="T17" fmla="*/ 0 60000 65536"/>
                <a:gd name="T18" fmla="*/ 0 60000 65536"/>
                <a:gd name="T19" fmla="*/ 0 60000 65536"/>
                <a:gd name="T20" fmla="*/ 0 60000 65536"/>
                <a:gd name="T21" fmla="*/ 0 w 310"/>
                <a:gd name="T22" fmla="*/ 0 h 272"/>
                <a:gd name="T23" fmla="*/ 310 w 310"/>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2">
                  <a:moveTo>
                    <a:pt x="310" y="0"/>
                  </a:moveTo>
                  <a:lnTo>
                    <a:pt x="310" y="92"/>
                  </a:lnTo>
                  <a:lnTo>
                    <a:pt x="0" y="272"/>
                  </a:lnTo>
                  <a:lnTo>
                    <a:pt x="0" y="180"/>
                  </a:lnTo>
                  <a:lnTo>
                    <a:pt x="310" y="0"/>
                  </a:ln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6" name="Freeform 553"/>
            <p:cNvSpPr>
              <a:spLocks noChangeAspect="1"/>
            </p:cNvSpPr>
            <p:nvPr/>
          </p:nvSpPr>
          <p:spPr bwMode="auto">
            <a:xfrm>
              <a:off x="377" y="631"/>
              <a:ext cx="312" cy="272"/>
            </a:xfrm>
            <a:custGeom>
              <a:avLst/>
              <a:gdLst>
                <a:gd name="T0" fmla="*/ 312 w 312"/>
                <a:gd name="T1" fmla="*/ 180 h 272"/>
                <a:gd name="T2" fmla="*/ 312 w 312"/>
                <a:gd name="T3" fmla="*/ 272 h 272"/>
                <a:gd name="T4" fmla="*/ 0 w 312"/>
                <a:gd name="T5" fmla="*/ 92 h 272"/>
                <a:gd name="T6" fmla="*/ 0 w 312"/>
                <a:gd name="T7" fmla="*/ 0 h 272"/>
                <a:gd name="T8" fmla="*/ 312 w 312"/>
                <a:gd name="T9" fmla="*/ 180 h 272"/>
                <a:gd name="T10" fmla="*/ 312 w 312"/>
                <a:gd name="T11" fmla="*/ 180 h 272"/>
                <a:gd name="T12" fmla="*/ 312 w 312"/>
                <a:gd name="T13" fmla="*/ 180 h 272"/>
                <a:gd name="T14" fmla="*/ 0 60000 65536"/>
                <a:gd name="T15" fmla="*/ 0 60000 65536"/>
                <a:gd name="T16" fmla="*/ 0 60000 65536"/>
                <a:gd name="T17" fmla="*/ 0 60000 65536"/>
                <a:gd name="T18" fmla="*/ 0 60000 65536"/>
                <a:gd name="T19" fmla="*/ 0 60000 65536"/>
                <a:gd name="T20" fmla="*/ 0 60000 65536"/>
                <a:gd name="T21" fmla="*/ 0 w 312"/>
                <a:gd name="T22" fmla="*/ 0 h 272"/>
                <a:gd name="T23" fmla="*/ 312 w 312"/>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 h="272">
                  <a:moveTo>
                    <a:pt x="312" y="180"/>
                  </a:moveTo>
                  <a:lnTo>
                    <a:pt x="312" y="272"/>
                  </a:lnTo>
                  <a:lnTo>
                    <a:pt x="0" y="92"/>
                  </a:lnTo>
                  <a:lnTo>
                    <a:pt x="0" y="0"/>
                  </a:lnTo>
                  <a:lnTo>
                    <a:pt x="312" y="180"/>
                  </a:ln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7" name="Freeform 554"/>
            <p:cNvSpPr>
              <a:spLocks noChangeAspect="1"/>
            </p:cNvSpPr>
            <p:nvPr/>
          </p:nvSpPr>
          <p:spPr bwMode="auto">
            <a:xfrm>
              <a:off x="377" y="451"/>
              <a:ext cx="622" cy="360"/>
            </a:xfrm>
            <a:custGeom>
              <a:avLst/>
              <a:gdLst>
                <a:gd name="T0" fmla="*/ 622 w 622"/>
                <a:gd name="T1" fmla="*/ 180 h 360"/>
                <a:gd name="T2" fmla="*/ 312 w 622"/>
                <a:gd name="T3" fmla="*/ 360 h 360"/>
                <a:gd name="T4" fmla="*/ 0 w 622"/>
                <a:gd name="T5" fmla="*/ 180 h 360"/>
                <a:gd name="T6" fmla="*/ 310 w 622"/>
                <a:gd name="T7" fmla="*/ 0 h 360"/>
                <a:gd name="T8" fmla="*/ 622 w 622"/>
                <a:gd name="T9" fmla="*/ 180 h 360"/>
                <a:gd name="T10" fmla="*/ 622 w 622"/>
                <a:gd name="T11" fmla="*/ 180 h 360"/>
                <a:gd name="T12" fmla="*/ 622 w 622"/>
                <a:gd name="T13" fmla="*/ 180 h 360"/>
                <a:gd name="T14" fmla="*/ 0 60000 65536"/>
                <a:gd name="T15" fmla="*/ 0 60000 65536"/>
                <a:gd name="T16" fmla="*/ 0 60000 65536"/>
                <a:gd name="T17" fmla="*/ 0 60000 65536"/>
                <a:gd name="T18" fmla="*/ 0 60000 65536"/>
                <a:gd name="T19" fmla="*/ 0 60000 65536"/>
                <a:gd name="T20" fmla="*/ 0 60000 65536"/>
                <a:gd name="T21" fmla="*/ 0 w 622"/>
                <a:gd name="T22" fmla="*/ 0 h 360"/>
                <a:gd name="T23" fmla="*/ 622 w 622"/>
                <a:gd name="T24" fmla="*/ 360 h 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2" h="360">
                  <a:moveTo>
                    <a:pt x="622" y="180"/>
                  </a:moveTo>
                  <a:lnTo>
                    <a:pt x="312" y="360"/>
                  </a:lnTo>
                  <a:lnTo>
                    <a:pt x="0" y="180"/>
                  </a:lnTo>
                  <a:lnTo>
                    <a:pt x="310" y="0"/>
                  </a:lnTo>
                  <a:lnTo>
                    <a:pt x="622" y="18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8" name="Freeform 555"/>
            <p:cNvSpPr>
              <a:spLocks noChangeAspect="1"/>
            </p:cNvSpPr>
            <p:nvPr/>
          </p:nvSpPr>
          <p:spPr bwMode="auto">
            <a:xfrm>
              <a:off x="493" y="496"/>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9" name="Freeform 556"/>
            <p:cNvSpPr>
              <a:spLocks noChangeAspect="1"/>
            </p:cNvSpPr>
            <p:nvPr/>
          </p:nvSpPr>
          <p:spPr bwMode="auto">
            <a:xfrm>
              <a:off x="493" y="488"/>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81800" name="Picture 557" descr="通用路由器"/>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759200" y="1962150"/>
            <a:ext cx="2809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801" name="Picture 558" descr="通用路由器"/>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095750" y="1962150"/>
            <a:ext cx="2809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802" name="Text Box 324"/>
          <p:cNvSpPr txBox="1">
            <a:spLocks noChangeAspect="1" noChangeArrowheads="1"/>
          </p:cNvSpPr>
          <p:nvPr/>
        </p:nvSpPr>
        <p:spPr bwMode="auto">
          <a:xfrm>
            <a:off x="3590925" y="1366838"/>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互联网区</a:t>
            </a:r>
          </a:p>
        </p:txBody>
      </p:sp>
    </p:spTree>
    <p:extLst>
      <p:ext uri="{BB962C8B-B14F-4D97-AF65-F5344CB8AC3E}">
        <p14:creationId xmlns:p14="http://schemas.microsoft.com/office/powerpoint/2010/main" val="3829118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Grp="1" noChangeArrowheads="1"/>
          </p:cNvSpPr>
          <p:nvPr>
            <p:ph type="title" idx="4294967295"/>
          </p:nvPr>
        </p:nvSpPr>
        <p:spPr>
          <a:xfrm>
            <a:off x="899592" y="620688"/>
            <a:ext cx="7849368" cy="720055"/>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noAutofit/>
          </a:bodyPr>
          <a:lstStyle/>
          <a:p>
            <a:pPr algn="l"/>
            <a:r>
              <a:rPr lang="zh-CN" altLang="en-US" sz="3600" dirty="0" smtClean="0">
                <a:effectLst/>
                <a:latin typeface="Arial" pitchFamily="34" charset="0"/>
                <a:ea typeface="黑体" pitchFamily="49" charset="-122"/>
              </a:rPr>
              <a:t>场景二：二层交换机</a:t>
            </a:r>
            <a:r>
              <a:rPr lang="zh-CN" altLang="en-US" sz="3600" dirty="0" smtClean="0">
                <a:solidFill>
                  <a:srgbClr val="FF0000"/>
                </a:solidFill>
                <a:effectLst/>
                <a:latin typeface="Arial" pitchFamily="34" charset="0"/>
                <a:ea typeface="黑体" pitchFamily="49" charset="-122"/>
              </a:rPr>
              <a:t>技术参数示例</a:t>
            </a:r>
          </a:p>
        </p:txBody>
      </p:sp>
      <p:pic>
        <p:nvPicPr>
          <p:cNvPr id="4" name="图片 3"/>
          <p:cNvPicPr/>
          <p:nvPr/>
        </p:nvPicPr>
        <p:blipFill rotWithShape="1">
          <a:blip r:embed="rId2"/>
          <a:srcRect t="24861" b="8889"/>
          <a:stretch/>
        </p:blipFill>
        <p:spPr>
          <a:xfrm>
            <a:off x="0" y="1704975"/>
            <a:ext cx="9144000" cy="4543426"/>
          </a:xfrm>
          <a:prstGeom prst="rect">
            <a:avLst/>
          </a:prstGeom>
        </p:spPr>
      </p:pic>
    </p:spTree>
    <p:extLst>
      <p:ext uri="{BB962C8B-B14F-4D97-AF65-F5344CB8AC3E}">
        <p14:creationId xmlns:p14="http://schemas.microsoft.com/office/powerpoint/2010/main" val="29408920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2492896"/>
            <a:ext cx="8229600" cy="1143000"/>
          </a:xfrm>
        </p:spPr>
        <p:txBody>
          <a:bodyPr/>
          <a:lstStyle/>
          <a:p>
            <a:r>
              <a:rPr lang="zh-CN" altLang="en-US" dirty="0" smtClean="0">
                <a:latin typeface="微软雅黑" panose="020B0503020204020204" pitchFamily="34" charset="-122"/>
                <a:ea typeface="微软雅黑" panose="020B0503020204020204" pitchFamily="34" charset="-122"/>
              </a:rPr>
              <a:t>交换机管理技术</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9507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24638" y="404664"/>
            <a:ext cx="8229600" cy="1143000"/>
          </a:xfrm>
        </p:spPr>
        <p:txBody>
          <a:bodyPr/>
          <a:lstStyle/>
          <a:p>
            <a:r>
              <a:rPr lang="zh-CN" altLang="en-US" sz="3200" dirty="0" smtClean="0">
                <a:latin typeface="微软雅黑" panose="020B0503020204020204" pitchFamily="34" charset="-122"/>
                <a:ea typeface="微软雅黑" panose="020B0503020204020204" pitchFamily="34" charset="-122"/>
              </a:rPr>
              <a:t>场景一：交换机级联</a:t>
            </a:r>
          </a:p>
        </p:txBody>
      </p:sp>
      <p:sp>
        <p:nvSpPr>
          <p:cNvPr id="119811" name="内容占位符 2"/>
          <p:cNvSpPr>
            <a:spLocks noGrp="1"/>
          </p:cNvSpPr>
          <p:nvPr>
            <p:ph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a:lnSpc>
                <a:spcPct val="150000"/>
              </a:lnSpc>
            </a:pPr>
            <a:r>
              <a:rPr lang="zh-CN" altLang="en-US" sz="2400" smtClean="0">
                <a:effectLst/>
                <a:latin typeface="黑体" pitchFamily="49" charset="-122"/>
                <a:ea typeface="黑体" pitchFamily="49" charset="-122"/>
              </a:rPr>
              <a:t>两台交换机的普通端口之间连接网线，将交换机连接在一起，实现相互之间的通信</a:t>
            </a:r>
            <a:endParaRPr lang="en-US" altLang="zh-CN" sz="2400" smtClean="0">
              <a:effectLst/>
              <a:latin typeface="黑体" pitchFamily="49" charset="-122"/>
              <a:ea typeface="黑体" pitchFamily="49" charset="-122"/>
            </a:endParaRPr>
          </a:p>
          <a:p>
            <a:pPr eaLnBrk="1">
              <a:lnSpc>
                <a:spcPct val="150000"/>
              </a:lnSpc>
            </a:pPr>
            <a:r>
              <a:rPr lang="zh-CN" altLang="en-US" sz="2400" smtClean="0">
                <a:effectLst/>
                <a:latin typeface="黑体" pitchFamily="49" charset="-122"/>
                <a:ea typeface="黑体" pitchFamily="49" charset="-122"/>
              </a:rPr>
              <a:t>可解决一台交换机端口数量不足的问题，也能够延伸网络的覆盖范围</a:t>
            </a:r>
          </a:p>
        </p:txBody>
      </p:sp>
      <p:sp>
        <p:nvSpPr>
          <p:cNvPr id="6" name="灯片编号占位符 5"/>
          <p:cNvSpPr txBox="1">
            <a:spLocks noGrp="1"/>
          </p:cNvSpPr>
          <p:nvPr/>
        </p:nvSpPr>
        <p:spPr bwMode="auto">
          <a:xfrm>
            <a:off x="84138" y="6435725"/>
            <a:ext cx="587375" cy="396875"/>
          </a:xfrm>
          <a:prstGeom prst="rect">
            <a:avLst/>
          </a:prstGeom>
          <a:noFill/>
          <a:ln>
            <a:miter lim="800000"/>
            <a:headEnd/>
            <a:tailEnd/>
          </a:ln>
        </p:spPr>
        <p:txBody>
          <a:bodyPr anchor="b" anchorCtr="1">
            <a:spAutoFit/>
          </a:bodyPr>
          <a:lstStyle/>
          <a:p>
            <a:pPr>
              <a:defRPr/>
            </a:pPr>
            <a:fld id="{914D8C7F-E58E-4FD8-B415-9A83C534EB36}" type="slidenum">
              <a:rPr kumimoji="0" lang="en-US" altLang="zh-CN" sz="2000" b="1">
                <a:solidFill>
                  <a:schemeClr val="bg1"/>
                </a:solidFill>
                <a:latin typeface="+mj-lt"/>
              </a:rPr>
              <a:pPr>
                <a:defRPr/>
              </a:pPr>
              <a:t>61</a:t>
            </a:fld>
            <a:endParaRPr kumimoji="0" lang="en-US" altLang="zh-CN" sz="2000" b="1">
              <a:solidFill>
                <a:schemeClr val="bg1"/>
              </a:solidFill>
              <a:latin typeface="+mj-lt"/>
            </a:endParaRPr>
          </a:p>
        </p:txBody>
      </p:sp>
      <p:pic>
        <p:nvPicPr>
          <p:cNvPr id="119815" name="Picture 2" descr="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3" y="4143375"/>
            <a:ext cx="37877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6" name="Picture 3"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3714750"/>
            <a:ext cx="3832225"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7953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71438"/>
            <a:ext cx="8229600" cy="1143000"/>
          </a:xfrm>
        </p:spPr>
        <p:txBody>
          <a:bodyPr>
            <a:normAutofit/>
          </a:bodyPr>
          <a:lstStyle/>
          <a:p>
            <a:pPr>
              <a:defRPr/>
            </a:pPr>
            <a:r>
              <a:rPr lang="zh-CN" altLang="en-US" sz="3600" dirty="0" smtClean="0">
                <a:latin typeface="微软雅黑" panose="020B0503020204020204" pitchFamily="34" charset="-122"/>
                <a:ea typeface="微软雅黑" panose="020B0503020204020204" pitchFamily="34" charset="-122"/>
              </a:rPr>
              <a:t>级联的方式</a:t>
            </a:r>
            <a:endParaRPr lang="zh-CN" altLang="en-US" sz="3600" dirty="0">
              <a:latin typeface="微软雅黑" panose="020B0503020204020204" pitchFamily="34" charset="-122"/>
              <a:ea typeface="微软雅黑" panose="020B0503020204020204" pitchFamily="34" charset="-122"/>
            </a:endParaRPr>
          </a:p>
        </p:txBody>
      </p:sp>
      <p:sp>
        <p:nvSpPr>
          <p:cNvPr id="120835" name="内容占位符 2"/>
          <p:cNvSpPr>
            <a:spLocks noGrp="1"/>
          </p:cNvSpPr>
          <p:nvPr>
            <p:ph idx="4294967295"/>
          </p:nvPr>
        </p:nvSpPr>
        <p:spPr>
          <a:xfrm>
            <a:off x="734888" y="17970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a:r>
              <a:rPr lang="zh-CN" altLang="en-US" sz="2000" dirty="0" smtClean="0">
                <a:effectLst/>
                <a:latin typeface="微软雅黑" panose="020B0503020204020204" pitchFamily="34" charset="-122"/>
                <a:ea typeface="微软雅黑" panose="020B0503020204020204" pitchFamily="34" charset="-122"/>
              </a:rPr>
              <a:t>通过普通端口级联</a:t>
            </a:r>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r>
              <a:rPr lang="zh-CN" altLang="en-US" sz="2000" dirty="0" smtClean="0">
                <a:effectLst/>
                <a:latin typeface="微软雅黑" panose="020B0503020204020204" pitchFamily="34" charset="-122"/>
                <a:ea typeface="微软雅黑" panose="020B0503020204020204" pitchFamily="34" charset="-122"/>
              </a:rPr>
              <a:t>级联端口的级联</a:t>
            </a:r>
          </a:p>
        </p:txBody>
      </p:sp>
      <p:sp>
        <p:nvSpPr>
          <p:cNvPr id="6" name="灯片编号占位符 5"/>
          <p:cNvSpPr txBox="1">
            <a:spLocks noGrp="1"/>
          </p:cNvSpPr>
          <p:nvPr/>
        </p:nvSpPr>
        <p:spPr bwMode="auto">
          <a:xfrm>
            <a:off x="361826" y="6632525"/>
            <a:ext cx="587375" cy="396875"/>
          </a:xfrm>
          <a:prstGeom prst="rect">
            <a:avLst/>
          </a:prstGeom>
          <a:noFill/>
          <a:ln>
            <a:miter lim="800000"/>
            <a:headEnd/>
            <a:tailEnd/>
          </a:ln>
        </p:spPr>
        <p:txBody>
          <a:bodyPr anchor="b" anchorCtr="1">
            <a:spAutoFit/>
          </a:bodyPr>
          <a:lstStyle/>
          <a:p>
            <a:pPr>
              <a:defRPr/>
            </a:pPr>
            <a:fld id="{3256707B-F37A-4EE5-888C-C2BB5FA7A470}" type="slidenum">
              <a:rPr kumimoji="0" lang="en-US" altLang="zh-CN" sz="2000" b="1">
                <a:solidFill>
                  <a:schemeClr val="bg1"/>
                </a:solidFill>
                <a:latin typeface="+mj-lt"/>
              </a:rPr>
              <a:pPr>
                <a:defRPr/>
              </a:pPr>
              <a:t>62</a:t>
            </a:fld>
            <a:endParaRPr kumimoji="0" lang="en-US" altLang="zh-CN" sz="2000" b="1">
              <a:solidFill>
                <a:schemeClr val="bg1"/>
              </a:solidFill>
              <a:latin typeface="+mj-lt"/>
            </a:endParaRPr>
          </a:p>
        </p:txBody>
      </p:sp>
      <p:pic>
        <p:nvPicPr>
          <p:cNvPr id="120839" name="Picture 2" descr="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076" y="1858244"/>
            <a:ext cx="2016224" cy="176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Picture 3"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076" y="4057848"/>
            <a:ext cx="2074862" cy="1705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5680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normAutofit/>
          </a:bodyPr>
          <a:lstStyle/>
          <a:p>
            <a:pPr>
              <a:defRPr/>
            </a:pPr>
            <a:r>
              <a:rPr lang="zh-CN" altLang="en-US" sz="4000" dirty="0" smtClean="0">
                <a:latin typeface="微软雅黑" panose="020B0503020204020204" pitchFamily="34" charset="-122"/>
                <a:ea typeface="微软雅黑" panose="020B0503020204020204" pitchFamily="34" charset="-122"/>
              </a:rPr>
              <a:t>场景二：交换机堆叠</a:t>
            </a:r>
            <a:endParaRPr lang="zh-CN" altLang="en-US" sz="4000" dirty="0">
              <a:latin typeface="微软雅黑" panose="020B0503020204020204" pitchFamily="34" charset="-122"/>
              <a:ea typeface="微软雅黑" panose="020B0503020204020204" pitchFamily="34" charset="-122"/>
            </a:endParaRPr>
          </a:p>
        </p:txBody>
      </p:sp>
      <p:sp>
        <p:nvSpPr>
          <p:cNvPr id="121859" name="内容占位符 2"/>
          <p:cNvSpPr>
            <a:spLocks noGrp="1"/>
          </p:cNvSpPr>
          <p:nvPr>
            <p:ph idx="4294967295"/>
          </p:nvPr>
        </p:nvSpPr>
        <p:spPr>
          <a:xfrm>
            <a:off x="457200" y="1207293"/>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a:lnSpc>
                <a:spcPct val="150000"/>
              </a:lnSpc>
            </a:pPr>
            <a:r>
              <a:rPr lang="zh-CN" altLang="en-US" sz="2400" dirty="0" smtClean="0">
                <a:solidFill>
                  <a:srgbClr val="FF0000"/>
                </a:solidFill>
                <a:effectLst/>
                <a:ea typeface="黑体" pitchFamily="49" charset="-122"/>
              </a:rPr>
              <a:t>堆叠是把交换机的背板带宽通过专用模块聚集在一起</a:t>
            </a:r>
            <a:r>
              <a:rPr lang="zh-CN" altLang="en-US" sz="2400" dirty="0" smtClean="0">
                <a:effectLst/>
                <a:ea typeface="黑体" pitchFamily="49" charset="-122"/>
              </a:rPr>
              <a:t>，这使堆叠交换机的总背板带宽是几台堆叠交换机的背板带宽之和，从而使得堆叠交换机集合能够作为一个整体进行管理</a:t>
            </a:r>
            <a:endParaRPr lang="en-US" altLang="zh-CN" sz="2400" dirty="0" smtClean="0">
              <a:effectLst/>
              <a:ea typeface="黑体" pitchFamily="49" charset="-122"/>
            </a:endParaRPr>
          </a:p>
          <a:p>
            <a:pPr eaLnBrk="1">
              <a:lnSpc>
                <a:spcPct val="150000"/>
              </a:lnSpc>
            </a:pPr>
            <a:r>
              <a:rPr lang="zh-CN" altLang="en-US" sz="2400" dirty="0" smtClean="0">
                <a:effectLst/>
                <a:ea typeface="黑体" pitchFamily="49" charset="-122"/>
              </a:rPr>
              <a:t>不是所有的交换机都可以堆叠，只有可管理的、模块化的特定交换机才具有堆叠管理功能</a:t>
            </a:r>
          </a:p>
        </p:txBody>
      </p:sp>
      <p:sp>
        <p:nvSpPr>
          <p:cNvPr id="6" name="灯片编号占位符 5"/>
          <p:cNvSpPr txBox="1">
            <a:spLocks noGrp="1"/>
          </p:cNvSpPr>
          <p:nvPr/>
        </p:nvSpPr>
        <p:spPr bwMode="auto">
          <a:xfrm>
            <a:off x="84138" y="6435725"/>
            <a:ext cx="587375" cy="396875"/>
          </a:xfrm>
          <a:prstGeom prst="rect">
            <a:avLst/>
          </a:prstGeom>
          <a:noFill/>
          <a:ln>
            <a:miter lim="800000"/>
            <a:headEnd/>
            <a:tailEnd/>
          </a:ln>
        </p:spPr>
        <p:txBody>
          <a:bodyPr anchor="b" anchorCtr="1">
            <a:spAutoFit/>
          </a:bodyPr>
          <a:lstStyle/>
          <a:p>
            <a:pPr>
              <a:defRPr/>
            </a:pPr>
            <a:fld id="{1365607B-30CF-4C41-9B9B-2A2F25B453D0}" type="slidenum">
              <a:rPr kumimoji="0" lang="en-US" altLang="zh-CN" sz="2000" b="1">
                <a:solidFill>
                  <a:schemeClr val="bg1"/>
                </a:solidFill>
                <a:latin typeface="+mj-lt"/>
              </a:rPr>
              <a:pPr>
                <a:defRPr/>
              </a:pPr>
              <a:t>63</a:t>
            </a:fld>
            <a:endParaRPr kumimoji="0" lang="en-US" altLang="zh-CN" sz="2000" b="1">
              <a:solidFill>
                <a:schemeClr val="bg1"/>
              </a:solidFill>
              <a:latin typeface="+mj-lt"/>
            </a:endParaRPr>
          </a:p>
        </p:txBody>
      </p:sp>
      <p:pic>
        <p:nvPicPr>
          <p:cNvPr id="121863" name="Picture 2" descr="2-1-24(b)"/>
          <p:cNvPicPr>
            <a:picLocks noChangeAspect="1" noChangeArrowheads="1"/>
          </p:cNvPicPr>
          <p:nvPr/>
        </p:nvPicPr>
        <p:blipFill>
          <a:blip r:embed="rId2">
            <a:extLst>
              <a:ext uri="{28A0092B-C50C-407E-A947-70E740481C1C}">
                <a14:useLocalDpi xmlns:a14="http://schemas.microsoft.com/office/drawing/2010/main" val="0"/>
              </a:ext>
            </a:extLst>
          </a:blip>
          <a:srcRect r="33209"/>
          <a:stretch>
            <a:fillRect/>
          </a:stretch>
        </p:blipFill>
        <p:spPr bwMode="auto">
          <a:xfrm>
            <a:off x="900113" y="4724400"/>
            <a:ext cx="3916362"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4" name="Picture 3" descr="2-1-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5013325"/>
            <a:ext cx="163195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5" name="Picture 4" descr="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4652963"/>
            <a:ext cx="1785938"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1237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normAutofit/>
          </a:bodyPr>
          <a:lstStyle/>
          <a:p>
            <a:pPr>
              <a:defRPr/>
            </a:pPr>
            <a:r>
              <a:rPr lang="zh-CN" altLang="en-US" sz="4000" dirty="0" smtClean="0">
                <a:latin typeface="微软雅黑" panose="020B0503020204020204" pitchFamily="34" charset="-122"/>
                <a:ea typeface="微软雅黑" panose="020B0503020204020204" pitchFamily="34" charset="-122"/>
              </a:rPr>
              <a:t>两种堆叠模式</a:t>
            </a:r>
            <a:endParaRPr lang="zh-CN" altLang="en-US" sz="4000" dirty="0">
              <a:latin typeface="微软雅黑" panose="020B0503020204020204" pitchFamily="34" charset="-122"/>
              <a:ea typeface="微软雅黑" panose="020B0503020204020204" pitchFamily="34" charset="-122"/>
            </a:endParaRPr>
          </a:p>
        </p:txBody>
      </p:sp>
      <p:sp>
        <p:nvSpPr>
          <p:cNvPr id="122883" name="内容占位符 2"/>
          <p:cNvSpPr>
            <a:spLocks noGrp="1"/>
          </p:cNvSpPr>
          <p:nvPr>
            <p:ph idx="4294967295"/>
          </p:nvPr>
        </p:nvSpPr>
        <p:spPr>
          <a:xfrm>
            <a:off x="381000" y="1412875"/>
            <a:ext cx="5262563" cy="4895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eaLnBrk="1">
              <a:lnSpc>
                <a:spcPct val="150000"/>
              </a:lnSpc>
              <a:spcBef>
                <a:spcPct val="0"/>
              </a:spcBef>
            </a:pPr>
            <a:r>
              <a:rPr lang="zh-CN" altLang="en-US" sz="2400" smtClean="0">
                <a:effectLst/>
                <a:ea typeface="黑体" pitchFamily="49" charset="-122"/>
              </a:rPr>
              <a:t>菊花链式堆叠是一种基于级联结构的堆叠技术，通过堆叠端口或模块首尾相联</a:t>
            </a:r>
            <a:endParaRPr lang="en-US" altLang="zh-CN" sz="2400" smtClean="0">
              <a:effectLst/>
              <a:ea typeface="黑体" pitchFamily="49" charset="-122"/>
            </a:endParaRPr>
          </a:p>
          <a:p>
            <a:pPr eaLnBrk="1">
              <a:lnSpc>
                <a:spcPct val="150000"/>
              </a:lnSpc>
              <a:spcBef>
                <a:spcPct val="0"/>
              </a:spcBef>
            </a:pPr>
            <a:endParaRPr lang="en-US" altLang="zh-CN" sz="2400" smtClean="0">
              <a:effectLst/>
              <a:ea typeface="黑体" pitchFamily="49" charset="-122"/>
            </a:endParaRPr>
          </a:p>
          <a:p>
            <a:pPr eaLnBrk="1">
              <a:lnSpc>
                <a:spcPct val="150000"/>
              </a:lnSpc>
              <a:spcBef>
                <a:spcPct val="0"/>
              </a:spcBef>
            </a:pPr>
            <a:endParaRPr lang="en-US" altLang="zh-CN" sz="2400" smtClean="0">
              <a:effectLst/>
              <a:ea typeface="黑体" pitchFamily="49" charset="-122"/>
            </a:endParaRPr>
          </a:p>
          <a:p>
            <a:pPr eaLnBrk="1">
              <a:lnSpc>
                <a:spcPct val="150000"/>
              </a:lnSpc>
              <a:spcBef>
                <a:spcPct val="0"/>
              </a:spcBef>
            </a:pPr>
            <a:r>
              <a:rPr lang="zh-CN" altLang="en-US" sz="2400" smtClean="0">
                <a:effectLst/>
                <a:ea typeface="黑体" pitchFamily="49" charset="-122"/>
              </a:rPr>
              <a:t>星型堆叠技术需要堆叠中心，所有的堆叠主机都通过专用的高速堆叠端口，也可以是通用的高速端口，上行到统一的堆叠中心</a:t>
            </a:r>
          </a:p>
        </p:txBody>
      </p:sp>
      <p:sp>
        <p:nvSpPr>
          <p:cNvPr id="6" name="灯片编号占位符 5"/>
          <p:cNvSpPr txBox="1">
            <a:spLocks noGrp="1"/>
          </p:cNvSpPr>
          <p:nvPr/>
        </p:nvSpPr>
        <p:spPr bwMode="auto">
          <a:xfrm>
            <a:off x="84138" y="6435725"/>
            <a:ext cx="587375" cy="396875"/>
          </a:xfrm>
          <a:prstGeom prst="rect">
            <a:avLst/>
          </a:prstGeom>
          <a:noFill/>
          <a:ln>
            <a:miter lim="800000"/>
            <a:headEnd/>
            <a:tailEnd/>
          </a:ln>
        </p:spPr>
        <p:txBody>
          <a:bodyPr anchor="b" anchorCtr="1">
            <a:spAutoFit/>
          </a:bodyPr>
          <a:lstStyle/>
          <a:p>
            <a:pPr>
              <a:defRPr/>
            </a:pPr>
            <a:fld id="{292F5EE8-6D0A-4ACB-95E8-9DCC70BF738E}" type="slidenum">
              <a:rPr kumimoji="0" lang="en-US" altLang="zh-CN" sz="2000" b="1">
                <a:solidFill>
                  <a:schemeClr val="bg1"/>
                </a:solidFill>
                <a:latin typeface="+mj-lt"/>
              </a:rPr>
              <a:pPr>
                <a:defRPr/>
              </a:pPr>
              <a:t>64</a:t>
            </a:fld>
            <a:endParaRPr kumimoji="0" lang="en-US" altLang="zh-CN" sz="2000" b="1">
              <a:solidFill>
                <a:schemeClr val="bg1"/>
              </a:solidFill>
              <a:latin typeface="+mj-lt"/>
            </a:endParaRPr>
          </a:p>
        </p:txBody>
      </p:sp>
      <p:pic>
        <p:nvPicPr>
          <p:cNvPr id="122887" name="Picture 2" descr="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105" y="1504751"/>
            <a:ext cx="3000375"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8" name="Picture 3" descr="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5" y="4149080"/>
            <a:ext cx="3071813"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2430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971550"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dirty="0" smtClean="0">
                <a:solidFill>
                  <a:schemeClr val="tx1"/>
                </a:solidFill>
              </a:rPr>
              <a:t>场景三：</a:t>
            </a:r>
            <a:r>
              <a:rPr lang="zh-CN" altLang="en-US" sz="3200" dirty="0">
                <a:solidFill>
                  <a:schemeClr val="tx1"/>
                </a:solidFill>
              </a:rPr>
              <a:t>安全与管理的实际应用</a:t>
            </a:r>
            <a:endParaRPr lang="zh-CN" altLang="en-US" sz="3200" dirty="0">
              <a:solidFill>
                <a:schemeClr val="tx1"/>
              </a:solidFill>
              <a:effectLst>
                <a:outerShdw blurRad="38100" dist="38100" dir="2700000" algn="tl">
                  <a:srgbClr val="C0C0C0"/>
                </a:outerShdw>
              </a:effectLst>
            </a:endParaRPr>
          </a:p>
        </p:txBody>
      </p:sp>
      <p:sp>
        <p:nvSpPr>
          <p:cNvPr id="70662" name="Text Box 6"/>
          <p:cNvSpPr txBox="1">
            <a:spLocks noChangeArrowheads="1"/>
          </p:cNvSpPr>
          <p:nvPr/>
        </p:nvSpPr>
        <p:spPr bwMode="auto">
          <a:xfrm>
            <a:off x="1116013" y="1484313"/>
            <a:ext cx="7221537" cy="5112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sz="2000" dirty="0">
                <a:latin typeface="黑体" pitchFamily="49" charset="-122"/>
                <a:ea typeface="黑体" pitchFamily="49" charset="-122"/>
              </a:rPr>
              <a:t>1</a:t>
            </a:r>
            <a:r>
              <a:rPr lang="zh-CN" altLang="en-US" sz="2000" dirty="0">
                <a:latin typeface="黑体" pitchFamily="49" charset="-122"/>
                <a:ea typeface="黑体" pitchFamily="49" charset="-122"/>
              </a:rPr>
              <a:t>、核心上病毒的防护</a:t>
            </a:r>
          </a:p>
          <a:p>
            <a:pPr>
              <a:lnSpc>
                <a:spcPct val="150000"/>
              </a:lnSpc>
            </a:pPr>
            <a:r>
              <a:rPr lang="zh-CN" altLang="en-US" sz="2000" dirty="0">
                <a:latin typeface="黑体" pitchFamily="49" charset="-122"/>
                <a:ea typeface="黑体" pitchFamily="49" charset="-122"/>
              </a:rPr>
              <a:t>原理：常见的病毒通常都有自己的特征，我们可以通过其特点进行有效的防护；</a:t>
            </a:r>
          </a:p>
          <a:p>
            <a:pPr>
              <a:lnSpc>
                <a:spcPct val="150000"/>
              </a:lnSpc>
            </a:pPr>
            <a:r>
              <a:rPr lang="en-US" altLang="zh-CN" sz="2000" dirty="0"/>
              <a:t>	</a:t>
            </a:r>
            <a:r>
              <a:rPr lang="en-US" altLang="zh-CN" sz="2000" dirty="0" err="1">
                <a:latin typeface="黑体" pitchFamily="49" charset="-122"/>
                <a:ea typeface="黑体" pitchFamily="49" charset="-122"/>
              </a:rPr>
              <a:t>ip</a:t>
            </a:r>
            <a:r>
              <a:rPr lang="en-US" altLang="zh-CN" sz="2000" dirty="0">
                <a:latin typeface="黑体" pitchFamily="49" charset="-122"/>
                <a:ea typeface="黑体" pitchFamily="49" charset="-122"/>
              </a:rPr>
              <a:t> access-list extended </a:t>
            </a:r>
            <a:r>
              <a:rPr lang="en-US" altLang="zh-CN" sz="2000" dirty="0" err="1">
                <a:latin typeface="黑体" pitchFamily="49" charset="-122"/>
                <a:ea typeface="黑体" pitchFamily="49" charset="-122"/>
              </a:rPr>
              <a:t>bindu</a:t>
            </a:r>
            <a:endParaRPr lang="en-US" altLang="zh-CN" sz="2000" dirty="0">
              <a:latin typeface="黑体" pitchFamily="49" charset="-122"/>
              <a:ea typeface="黑体" pitchFamily="49" charset="-122"/>
            </a:endParaRPr>
          </a:p>
          <a:p>
            <a:pPr>
              <a:lnSpc>
                <a:spcPct val="150000"/>
              </a:lnSpc>
            </a:pP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ip</a:t>
            </a:r>
            <a:r>
              <a:rPr lang="en-US" altLang="zh-CN" sz="2000" dirty="0">
                <a:latin typeface="黑体" pitchFamily="49" charset="-122"/>
                <a:ea typeface="黑体" pitchFamily="49" charset="-122"/>
              </a:rPr>
              <a:t> access-list extended deny-worm</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27665</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16660</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65000</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33270</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39168</a:t>
            </a:r>
          </a:p>
          <a:p>
            <a:pPr>
              <a:lnSpc>
                <a:spcPct val="150000"/>
              </a:lnSpc>
            </a:pPr>
            <a:r>
              <a:rPr lang="en-US" altLang="zh-CN" sz="2000" dirty="0">
                <a:latin typeface="黑体" pitchFamily="49" charset="-122"/>
                <a:ea typeface="黑体" pitchFamily="49" charset="-122"/>
              </a:rPr>
              <a:t>  	</a:t>
            </a:r>
            <a:r>
              <a:rPr lang="en-US" altLang="zh-CN" sz="2000" dirty="0">
                <a:latin typeface="Times New Roman"/>
                <a:ea typeface="黑体" pitchFamily="49" charset="-122"/>
              </a:rPr>
              <a:t>………</a:t>
            </a:r>
            <a:r>
              <a:rPr lang="en-US" altLang="zh-CN" sz="2000" dirty="0">
                <a:latin typeface="黑体" pitchFamily="49" charset="-122"/>
                <a:ea typeface="黑体" pitchFamily="49" charset="-122"/>
              </a:rPr>
              <a:t>.</a:t>
            </a:r>
            <a:endParaRPr lang="zh-CN" altLang="en-US" sz="2000" dirty="0">
              <a:latin typeface="黑体" pitchFamily="49" charset="-122"/>
              <a:ea typeface="黑体" pitchFamily="49" charset="-122"/>
            </a:endParaRPr>
          </a:p>
        </p:txBody>
      </p:sp>
    </p:spTree>
    <p:extLst>
      <p:ext uri="{BB962C8B-B14F-4D97-AF65-F5344CB8AC3E}">
        <p14:creationId xmlns:p14="http://schemas.microsoft.com/office/powerpoint/2010/main" val="3118997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899592" y="1412776"/>
            <a:ext cx="74894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ARP</a:t>
            </a:r>
            <a:r>
              <a:rPr lang="zh-CN" altLang="en-US" sz="2400" dirty="0">
                <a:latin typeface="黑体" pitchFamily="49" charset="-122"/>
                <a:ea typeface="黑体" pitchFamily="49" charset="-122"/>
              </a:rPr>
              <a:t>病毒的防护（认证体系）</a:t>
            </a:r>
          </a:p>
          <a:p>
            <a:pPr>
              <a:lnSpc>
                <a:spcPct val="150000"/>
              </a:lnSpc>
            </a:pPr>
            <a:r>
              <a:rPr lang="zh-CN" altLang="en-US" sz="2400" dirty="0">
                <a:latin typeface="黑体" pitchFamily="49" charset="-122"/>
                <a:ea typeface="黑体" pitchFamily="49" charset="-122"/>
              </a:rPr>
              <a:t>原理：通过在二层交换机上设计认证体系，可有效的通过硬件文件防</a:t>
            </a:r>
            <a:r>
              <a:rPr lang="en-US" altLang="zh-CN" sz="2400" dirty="0">
                <a:latin typeface="黑体" pitchFamily="49" charset="-122"/>
                <a:ea typeface="黑体" pitchFamily="49" charset="-122"/>
              </a:rPr>
              <a:t>ARP</a:t>
            </a:r>
            <a:r>
              <a:rPr lang="zh-CN" altLang="en-US" sz="2400" dirty="0">
                <a:latin typeface="黑体" pitchFamily="49" charset="-122"/>
                <a:ea typeface="黑体" pitchFamily="49" charset="-122"/>
              </a:rPr>
              <a:t>病毒，现在主流的二层设备都具备此功能</a:t>
            </a:r>
            <a:r>
              <a:rPr lang="zh-CN" altLang="en-US" sz="2400" dirty="0" smtClean="0">
                <a:latin typeface="黑体" pitchFamily="49" charset="-122"/>
                <a:ea typeface="黑体" pitchFamily="49" charset="-122"/>
              </a:rPr>
              <a:t>；</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3557179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ext Box 3"/>
          <p:cNvSpPr txBox="1">
            <a:spLocks noChangeArrowheads="1"/>
          </p:cNvSpPr>
          <p:nvPr/>
        </p:nvSpPr>
        <p:spPr bwMode="auto">
          <a:xfrm>
            <a:off x="1116012" y="260648"/>
            <a:ext cx="7221537" cy="6265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ARP</a:t>
            </a:r>
            <a:r>
              <a:rPr lang="zh-CN" altLang="en-US" sz="2400" dirty="0">
                <a:latin typeface="黑体" pitchFamily="49" charset="-122"/>
                <a:ea typeface="黑体" pitchFamily="49" charset="-122"/>
              </a:rPr>
              <a:t>病毒的防护（认证体系）</a:t>
            </a:r>
          </a:p>
          <a:p>
            <a:pPr>
              <a:lnSpc>
                <a:spcPct val="130000"/>
              </a:lnSpc>
            </a:pPr>
            <a:r>
              <a:rPr lang="zh-CN" altLang="en-US" sz="2400" dirty="0">
                <a:latin typeface="黑体" pitchFamily="49" charset="-122"/>
                <a:ea typeface="黑体" pitchFamily="49" charset="-122"/>
              </a:rPr>
              <a:t>全局模式：</a:t>
            </a:r>
          </a:p>
          <a:p>
            <a:pPr>
              <a:lnSpc>
                <a:spcPct val="130000"/>
              </a:lnSpc>
            </a:pPr>
            <a:r>
              <a:rPr lang="en-US" altLang="zh-CN" sz="2400" dirty="0">
                <a:latin typeface="黑体" pitchFamily="49" charset="-122"/>
                <a:ea typeface="黑体" pitchFamily="49" charset="-122"/>
              </a:rPr>
              <a:t>	</a:t>
            </a:r>
            <a:r>
              <a:rPr lang="en-US" altLang="zh-CN" sz="2400" dirty="0">
                <a:solidFill>
                  <a:srgbClr val="FF0000"/>
                </a:solidFill>
                <a:latin typeface="黑体" pitchFamily="49" charset="-122"/>
                <a:ea typeface="黑体" pitchFamily="49" charset="-122"/>
              </a:rPr>
              <a:t>radius-server host 192.168.100.29</a:t>
            </a:r>
          </a:p>
          <a:p>
            <a:pPr>
              <a:lnSpc>
                <a:spcPct val="130000"/>
              </a:lnSpc>
            </a:pPr>
            <a:r>
              <a:rPr lang="en-US" altLang="zh-CN" sz="2400" dirty="0">
                <a:latin typeface="黑体" pitchFamily="49" charset="-122"/>
                <a:ea typeface="黑体" pitchFamily="49" charset="-122"/>
              </a:rPr>
              <a:t>	</a:t>
            </a:r>
            <a:r>
              <a:rPr lang="en-US" altLang="zh-CN" sz="2400" dirty="0" err="1">
                <a:latin typeface="黑体" pitchFamily="49" charset="-122"/>
                <a:ea typeface="黑体" pitchFamily="49" charset="-122"/>
              </a:rPr>
              <a:t>aaa</a:t>
            </a:r>
            <a:r>
              <a:rPr lang="en-US" altLang="zh-CN" sz="2400" dirty="0">
                <a:latin typeface="黑体" pitchFamily="49" charset="-122"/>
                <a:ea typeface="黑体" pitchFamily="49" charset="-122"/>
              </a:rPr>
              <a:t> authentication </a:t>
            </a:r>
            <a:r>
              <a:rPr lang="en-US" altLang="zh-CN" sz="2400" dirty="0">
                <a:solidFill>
                  <a:srgbClr val="FF0000"/>
                </a:solidFill>
                <a:latin typeface="黑体" pitchFamily="49" charset="-122"/>
                <a:ea typeface="黑体" pitchFamily="49" charset="-122"/>
              </a:rPr>
              <a:t>dot1x</a:t>
            </a:r>
          </a:p>
          <a:p>
            <a:pPr>
              <a:lnSpc>
                <a:spcPct val="130000"/>
              </a:lnSpc>
            </a:pPr>
            <a:r>
              <a:rPr lang="en-US" altLang="zh-CN" sz="2400" dirty="0">
                <a:latin typeface="黑体" pitchFamily="49" charset="-122"/>
                <a:ea typeface="黑体" pitchFamily="49" charset="-122"/>
              </a:rPr>
              <a:t>	</a:t>
            </a:r>
            <a:r>
              <a:rPr lang="en-US" altLang="zh-CN" sz="2400" dirty="0" err="1">
                <a:latin typeface="黑体" pitchFamily="49" charset="-122"/>
                <a:ea typeface="黑体" pitchFamily="49" charset="-122"/>
              </a:rPr>
              <a:t>aaa</a:t>
            </a:r>
            <a:r>
              <a:rPr lang="en-US" altLang="zh-CN" sz="2400" dirty="0">
                <a:latin typeface="黑体" pitchFamily="49" charset="-122"/>
                <a:ea typeface="黑体" pitchFamily="49" charset="-122"/>
              </a:rPr>
              <a:t> accounting server 192.168.100.29</a:t>
            </a:r>
          </a:p>
          <a:p>
            <a:pPr>
              <a:lnSpc>
                <a:spcPct val="130000"/>
              </a:lnSpc>
            </a:pPr>
            <a:r>
              <a:rPr lang="en-US" altLang="zh-CN" sz="2400" dirty="0">
                <a:latin typeface="黑体" pitchFamily="49" charset="-122"/>
                <a:ea typeface="黑体" pitchFamily="49" charset="-122"/>
              </a:rPr>
              <a:t>	</a:t>
            </a:r>
            <a:r>
              <a:rPr lang="en-US" altLang="zh-CN" sz="2400" dirty="0" err="1">
                <a:latin typeface="黑体" pitchFamily="49" charset="-122"/>
                <a:ea typeface="黑体" pitchFamily="49" charset="-122"/>
              </a:rPr>
              <a:t>aaa</a:t>
            </a:r>
            <a:r>
              <a:rPr lang="en-US" altLang="zh-CN" sz="2400" dirty="0">
                <a:latin typeface="黑体" pitchFamily="49" charset="-122"/>
                <a:ea typeface="黑体" pitchFamily="49" charset="-122"/>
              </a:rPr>
              <a:t> accounting</a:t>
            </a:r>
            <a:endParaRPr lang="zh-CN" altLang="en-US" sz="2400" dirty="0">
              <a:latin typeface="黑体" pitchFamily="49" charset="-122"/>
              <a:ea typeface="黑体" pitchFamily="49" charset="-122"/>
            </a:endParaRPr>
          </a:p>
          <a:p>
            <a:pPr>
              <a:lnSpc>
                <a:spcPct val="130000"/>
              </a:lnSpc>
            </a:pPr>
            <a:r>
              <a:rPr lang="zh-CN" altLang="en-US" sz="2400" dirty="0">
                <a:latin typeface="黑体" pitchFamily="49" charset="-122"/>
                <a:ea typeface="黑体" pitchFamily="49" charset="-122"/>
              </a:rPr>
              <a:t>用户模式：</a:t>
            </a:r>
          </a:p>
          <a:p>
            <a:pPr>
              <a:lnSpc>
                <a:spcPct val="130000"/>
              </a:lnSpc>
            </a:pPr>
            <a:r>
              <a:rPr lang="en-US" altLang="zh-CN" sz="2400" dirty="0">
                <a:latin typeface="黑体" pitchFamily="49" charset="-122"/>
                <a:ea typeface="黑体" pitchFamily="49" charset="-122"/>
              </a:rPr>
              <a:t>	interface </a:t>
            </a:r>
            <a:r>
              <a:rPr lang="en-US" altLang="zh-CN" sz="2400" dirty="0" err="1">
                <a:latin typeface="黑体" pitchFamily="49" charset="-122"/>
                <a:ea typeface="黑体" pitchFamily="49" charset="-122"/>
              </a:rPr>
              <a:t>fastEthernet</a:t>
            </a:r>
            <a:r>
              <a:rPr lang="en-US" altLang="zh-CN" sz="2400" dirty="0">
                <a:latin typeface="黑体" pitchFamily="49" charset="-122"/>
                <a:ea typeface="黑体" pitchFamily="49" charset="-122"/>
              </a:rPr>
              <a:t> 0/2</a:t>
            </a:r>
          </a:p>
          <a:p>
            <a:pPr>
              <a:lnSpc>
                <a:spcPct val="130000"/>
              </a:lnSpc>
            </a:pPr>
            <a:r>
              <a:rPr lang="en-US" altLang="zh-CN" sz="2400" dirty="0">
                <a:latin typeface="黑体" pitchFamily="49" charset="-122"/>
                <a:ea typeface="黑体" pitchFamily="49" charset="-122"/>
              </a:rPr>
              <a:t> 	 Anti-ARP-Spoofing </a:t>
            </a:r>
            <a:r>
              <a:rPr lang="en-US" altLang="zh-CN" sz="2400" dirty="0" err="1">
                <a:latin typeface="黑体" pitchFamily="49" charset="-122"/>
                <a:ea typeface="黑体" pitchFamily="49" charset="-122"/>
              </a:rPr>
              <a:t>ip</a:t>
            </a:r>
            <a:r>
              <a:rPr lang="en-US" altLang="zh-CN" sz="2400" dirty="0">
                <a:latin typeface="黑体" pitchFamily="49" charset="-122"/>
                <a:ea typeface="黑体" pitchFamily="49" charset="-122"/>
              </a:rPr>
              <a:t> 192.168.30.254</a:t>
            </a:r>
          </a:p>
          <a:p>
            <a:pPr>
              <a:lnSpc>
                <a:spcPct val="130000"/>
              </a:lnSpc>
            </a:pPr>
            <a:r>
              <a:rPr lang="en-US" altLang="zh-CN" sz="2400" dirty="0">
                <a:latin typeface="黑体" pitchFamily="49" charset="-122"/>
                <a:ea typeface="黑体" pitchFamily="49" charset="-122"/>
              </a:rPr>
              <a:t> 	 </a:t>
            </a:r>
            <a:r>
              <a:rPr lang="en-US" altLang="zh-CN" sz="2400" dirty="0" err="1">
                <a:latin typeface="黑体" pitchFamily="49" charset="-122"/>
                <a:ea typeface="黑体" pitchFamily="49" charset="-122"/>
              </a:rPr>
              <a:t>switchport</a:t>
            </a:r>
            <a:r>
              <a:rPr lang="en-US" altLang="zh-CN" sz="2400" dirty="0">
                <a:latin typeface="黑体" pitchFamily="49" charset="-122"/>
                <a:ea typeface="黑体" pitchFamily="49" charset="-122"/>
              </a:rPr>
              <a:t> access </a:t>
            </a:r>
            <a:r>
              <a:rPr lang="en-US" altLang="zh-CN" sz="2400" dirty="0" err="1">
                <a:latin typeface="黑体" pitchFamily="49" charset="-122"/>
                <a:ea typeface="黑体" pitchFamily="49" charset="-122"/>
              </a:rPr>
              <a:t>vlan</a:t>
            </a:r>
            <a:r>
              <a:rPr lang="en-US" altLang="zh-CN" sz="2400" dirty="0">
                <a:latin typeface="黑体" pitchFamily="49" charset="-122"/>
                <a:ea typeface="黑体" pitchFamily="49" charset="-122"/>
              </a:rPr>
              <a:t> 30</a:t>
            </a:r>
          </a:p>
          <a:p>
            <a:pPr>
              <a:lnSpc>
                <a:spcPct val="130000"/>
              </a:lnSpc>
            </a:pPr>
            <a:r>
              <a:rPr lang="en-US" altLang="zh-CN" sz="2400" dirty="0">
                <a:latin typeface="黑体" pitchFamily="49" charset="-122"/>
                <a:ea typeface="黑体" pitchFamily="49" charset="-122"/>
              </a:rPr>
              <a:t> 	 spanning-tree </a:t>
            </a:r>
            <a:r>
              <a:rPr lang="en-US" altLang="zh-CN" sz="2400" dirty="0" err="1">
                <a:latin typeface="黑体" pitchFamily="49" charset="-122"/>
                <a:ea typeface="黑体" pitchFamily="49" charset="-122"/>
              </a:rPr>
              <a:t>portfast</a:t>
            </a:r>
            <a:endParaRPr lang="en-US" altLang="zh-CN" sz="2400" dirty="0">
              <a:latin typeface="黑体" pitchFamily="49" charset="-122"/>
              <a:ea typeface="黑体" pitchFamily="49" charset="-122"/>
            </a:endParaRPr>
          </a:p>
          <a:p>
            <a:pPr>
              <a:lnSpc>
                <a:spcPct val="130000"/>
              </a:lnSpc>
            </a:pPr>
            <a:r>
              <a:rPr lang="en-US" altLang="zh-CN" sz="2400" dirty="0">
                <a:latin typeface="黑体" pitchFamily="49" charset="-122"/>
                <a:ea typeface="黑体" pitchFamily="49" charset="-122"/>
              </a:rPr>
              <a:t> 	 spanning-tree </a:t>
            </a:r>
            <a:r>
              <a:rPr lang="en-US" altLang="zh-CN" sz="2400" dirty="0" err="1">
                <a:latin typeface="黑体" pitchFamily="49" charset="-122"/>
                <a:ea typeface="黑体" pitchFamily="49" charset="-122"/>
              </a:rPr>
              <a:t>bpduguard</a:t>
            </a:r>
            <a:r>
              <a:rPr lang="en-US" altLang="zh-CN" sz="2400" dirty="0">
                <a:latin typeface="黑体" pitchFamily="49" charset="-122"/>
                <a:ea typeface="黑体" pitchFamily="49" charset="-122"/>
              </a:rPr>
              <a:t> enabled</a:t>
            </a:r>
          </a:p>
          <a:p>
            <a:pPr>
              <a:lnSpc>
                <a:spcPct val="130000"/>
              </a:lnSpc>
            </a:pPr>
            <a:r>
              <a:rPr lang="en-US" altLang="zh-CN" sz="2400" dirty="0">
                <a:latin typeface="黑体" pitchFamily="49" charset="-122"/>
                <a:ea typeface="黑体" pitchFamily="49" charset="-122"/>
              </a:rPr>
              <a:t> 	 </a:t>
            </a:r>
            <a:r>
              <a:rPr lang="en-US" altLang="zh-CN" sz="2400" dirty="0">
                <a:solidFill>
                  <a:srgbClr val="FF0000"/>
                </a:solidFill>
                <a:latin typeface="黑体" pitchFamily="49" charset="-122"/>
                <a:ea typeface="黑体" pitchFamily="49" charset="-122"/>
              </a:rPr>
              <a:t>dot1x port-control auto</a:t>
            </a:r>
            <a:endParaRPr lang="zh-CN" altLang="en-US" sz="2400"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554110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9" name="Picture 5"/>
          <p:cNvPicPr>
            <a:picLocks noChangeAspect="1" noChangeArrowheads="1"/>
          </p:cNvPicPr>
          <p:nvPr/>
        </p:nvPicPr>
        <p:blipFill>
          <a:blip r:embed="rId2">
            <a:extLst>
              <a:ext uri="{28A0092B-C50C-407E-A947-70E740481C1C}">
                <a14:useLocalDpi xmlns:a14="http://schemas.microsoft.com/office/drawing/2010/main" val="0"/>
              </a:ext>
            </a:extLst>
          </a:blip>
          <a:srcRect t="16389"/>
          <a:stretch>
            <a:fillRect/>
          </a:stretch>
        </p:blipFill>
        <p:spPr bwMode="auto">
          <a:xfrm>
            <a:off x="827088" y="1557338"/>
            <a:ext cx="7620000" cy="477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p:cNvSpPr>
          <p:nvPr/>
        </p:nvSpPr>
        <p:spPr bwMode="auto">
          <a:xfrm>
            <a:off x="827088"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认证服务器配置管理</a:t>
            </a:r>
            <a:endParaRPr lang="zh-CN" altLang="en-US" sz="3200">
              <a:effectLst>
                <a:outerShdw blurRad="38100" dist="38100" dir="2700000" algn="tl">
                  <a:srgbClr val="C0C0C0"/>
                </a:outerShdw>
              </a:effectLst>
            </a:endParaRPr>
          </a:p>
        </p:txBody>
      </p:sp>
    </p:spTree>
    <p:extLst>
      <p:ext uri="{BB962C8B-B14F-4D97-AF65-F5344CB8AC3E}">
        <p14:creationId xmlns:p14="http://schemas.microsoft.com/office/powerpoint/2010/main" val="1589297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p:cNvPicPr>
            <a:picLocks noChangeAspect="1" noChangeArrowheads="1"/>
          </p:cNvPicPr>
          <p:nvPr/>
        </p:nvPicPr>
        <p:blipFill>
          <a:blip r:embed="rId2">
            <a:extLst>
              <a:ext uri="{28A0092B-C50C-407E-A947-70E740481C1C}">
                <a14:useLocalDpi xmlns:a14="http://schemas.microsoft.com/office/drawing/2010/main" val="0"/>
              </a:ext>
            </a:extLst>
          </a:blip>
          <a:srcRect t="14384" r="14238" b="11021"/>
          <a:stretch>
            <a:fillRect/>
          </a:stretch>
        </p:blipFill>
        <p:spPr bwMode="auto">
          <a:xfrm>
            <a:off x="539750" y="1557338"/>
            <a:ext cx="8462963"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p:cNvSpPr>
          <p:nvPr/>
        </p:nvSpPr>
        <p:spPr bwMode="auto">
          <a:xfrm>
            <a:off x="827088"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认证服务器用户管理</a:t>
            </a:r>
            <a:endParaRPr lang="zh-CN" altLang="en-US" sz="3200">
              <a:effectLst>
                <a:outerShdw blurRad="38100" dist="38100" dir="2700000" algn="tl">
                  <a:srgbClr val="C0C0C0"/>
                </a:outerShdw>
              </a:effectLst>
            </a:endParaRPr>
          </a:p>
        </p:txBody>
      </p:sp>
    </p:spTree>
    <p:extLst>
      <p:ext uri="{BB962C8B-B14F-4D97-AF65-F5344CB8AC3E}">
        <p14:creationId xmlns:p14="http://schemas.microsoft.com/office/powerpoint/2010/main" val="3271210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1116013" y="1628775"/>
            <a:ext cx="72009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buFontTx/>
              <a:buChar char="•"/>
            </a:pPr>
            <a:r>
              <a:rPr lang="zh-CN" altLang="en-US" sz="2400" dirty="0">
                <a:latin typeface="黑体" pitchFamily="49" charset="-122"/>
                <a:ea typeface="黑体" pitchFamily="49" charset="-122"/>
              </a:rPr>
              <a:t>支持生成树协议（</a:t>
            </a:r>
            <a:r>
              <a:rPr lang="en-US" altLang="zh-CN" sz="2400" dirty="0">
                <a:latin typeface="黑体" pitchFamily="49" charset="-122"/>
                <a:ea typeface="黑体" pitchFamily="49" charset="-122"/>
              </a:rPr>
              <a:t>STP/RSTP/MSTP</a:t>
            </a:r>
            <a:r>
              <a:rPr lang="zh-CN" altLang="en-US" sz="2400" dirty="0">
                <a:latin typeface="黑体" pitchFamily="49" charset="-122"/>
                <a:ea typeface="黑体" pitchFamily="49" charset="-122"/>
              </a:rPr>
              <a:t>），其中</a:t>
            </a:r>
            <a:r>
              <a:rPr lang="en-US" altLang="zh-CN" sz="2400" dirty="0">
                <a:latin typeface="黑体" pitchFamily="49" charset="-122"/>
                <a:ea typeface="黑体" pitchFamily="49" charset="-122"/>
              </a:rPr>
              <a:t>MSTP</a:t>
            </a:r>
            <a:r>
              <a:rPr lang="zh-CN" altLang="en-US" sz="2400" dirty="0">
                <a:latin typeface="黑体" pitchFamily="49" charset="-122"/>
                <a:ea typeface="黑体" pitchFamily="49" charset="-122"/>
              </a:rPr>
              <a:t>实例数支持</a:t>
            </a:r>
            <a:r>
              <a:rPr lang="en-US" altLang="zh-CN" sz="2400" dirty="0">
                <a:latin typeface="黑体" pitchFamily="49" charset="-122"/>
                <a:ea typeface="黑体" pitchFamily="49" charset="-122"/>
              </a:rPr>
              <a:t>64</a:t>
            </a:r>
            <a:r>
              <a:rPr lang="zh-CN" altLang="en-US" sz="2400" dirty="0">
                <a:latin typeface="黑体" pitchFamily="49" charset="-122"/>
                <a:ea typeface="黑体" pitchFamily="49" charset="-122"/>
              </a:rPr>
              <a:t>个以上</a:t>
            </a:r>
          </a:p>
          <a:p>
            <a:pPr>
              <a:lnSpc>
                <a:spcPct val="150000"/>
              </a:lnSpc>
              <a:buFontTx/>
              <a:buChar char="•"/>
            </a:pPr>
            <a:r>
              <a:rPr lang="zh-CN" altLang="en-US" sz="2400" dirty="0">
                <a:solidFill>
                  <a:srgbClr val="FF0000"/>
                </a:solidFill>
                <a:latin typeface="黑体" pitchFamily="49" charset="-122"/>
                <a:ea typeface="黑体" pitchFamily="49" charset="-122"/>
              </a:rPr>
              <a:t>必须支持动态</a:t>
            </a:r>
            <a:r>
              <a:rPr lang="en-US" altLang="zh-CN" sz="2400" dirty="0">
                <a:solidFill>
                  <a:srgbClr val="FF0000"/>
                </a:solidFill>
                <a:latin typeface="黑体" pitchFamily="49" charset="-122"/>
                <a:ea typeface="黑体" pitchFamily="49" charset="-122"/>
              </a:rPr>
              <a:t>/</a:t>
            </a:r>
            <a:r>
              <a:rPr lang="zh-CN" altLang="en-US" sz="2400" dirty="0">
                <a:solidFill>
                  <a:srgbClr val="FF0000"/>
                </a:solidFill>
                <a:latin typeface="黑体" pitchFamily="49" charset="-122"/>
                <a:ea typeface="黑体" pitchFamily="49" charset="-122"/>
              </a:rPr>
              <a:t>静态分配</a:t>
            </a:r>
            <a:r>
              <a:rPr lang="en-US" altLang="zh-CN" sz="2400" dirty="0">
                <a:solidFill>
                  <a:srgbClr val="FF0000"/>
                </a:solidFill>
                <a:latin typeface="黑体" pitchFamily="49" charset="-122"/>
                <a:ea typeface="黑体" pitchFamily="49" charset="-122"/>
              </a:rPr>
              <a:t>IP</a:t>
            </a:r>
            <a:r>
              <a:rPr lang="zh-CN" altLang="en-US" sz="2400" dirty="0">
                <a:solidFill>
                  <a:srgbClr val="FF0000"/>
                </a:solidFill>
                <a:latin typeface="黑体" pitchFamily="49" charset="-122"/>
                <a:ea typeface="黑体" pitchFamily="49" charset="-122"/>
              </a:rPr>
              <a:t>环境下防</a:t>
            </a:r>
            <a:r>
              <a:rPr lang="en-US" altLang="zh-CN" sz="2400" dirty="0">
                <a:solidFill>
                  <a:srgbClr val="FF0000"/>
                </a:solidFill>
                <a:latin typeface="黑体" pitchFamily="49" charset="-122"/>
                <a:ea typeface="黑体" pitchFamily="49" charset="-122"/>
              </a:rPr>
              <a:t>ARP</a:t>
            </a:r>
            <a:r>
              <a:rPr lang="zh-CN" altLang="en-US" sz="2400" dirty="0">
                <a:solidFill>
                  <a:srgbClr val="FF0000"/>
                </a:solidFill>
                <a:latin typeface="黑体" pitchFamily="49" charset="-122"/>
                <a:ea typeface="黑体" pitchFamily="49" charset="-122"/>
              </a:rPr>
              <a:t>欺骗</a:t>
            </a:r>
            <a:r>
              <a:rPr lang="zh-CN" altLang="en-US" sz="2400" dirty="0">
                <a:latin typeface="黑体" pitchFamily="49" charset="-122"/>
                <a:ea typeface="黑体" pitchFamily="49" charset="-122"/>
              </a:rPr>
              <a:t> </a:t>
            </a:r>
          </a:p>
          <a:p>
            <a:pPr>
              <a:lnSpc>
                <a:spcPct val="150000"/>
              </a:lnSpc>
              <a:buFontTx/>
              <a:buChar char="•"/>
            </a:pPr>
            <a:r>
              <a:rPr lang="zh-CN" altLang="en-US" sz="2400" dirty="0">
                <a:latin typeface="黑体" pitchFamily="49" charset="-122"/>
                <a:ea typeface="黑体" pitchFamily="49" charset="-122"/>
              </a:rPr>
              <a:t>必须支持实现</a:t>
            </a:r>
            <a:r>
              <a:rPr lang="en-US" altLang="zh-CN" sz="2400" dirty="0">
                <a:latin typeface="黑体" pitchFamily="49" charset="-122"/>
                <a:ea typeface="黑体" pitchFamily="49" charset="-122"/>
              </a:rPr>
              <a:t>L2-L4</a:t>
            </a:r>
            <a:r>
              <a:rPr lang="zh-CN" altLang="en-US" sz="2400" dirty="0">
                <a:latin typeface="黑体" pitchFamily="49" charset="-122"/>
                <a:ea typeface="黑体" pitchFamily="49" charset="-122"/>
              </a:rPr>
              <a:t>的</a:t>
            </a:r>
            <a:r>
              <a:rPr lang="en-US" altLang="zh-CN" sz="2400" dirty="0">
                <a:latin typeface="黑体" pitchFamily="49" charset="-122"/>
                <a:ea typeface="黑体" pitchFamily="49" charset="-122"/>
              </a:rPr>
              <a:t>ACL</a:t>
            </a:r>
            <a:r>
              <a:rPr lang="zh-CN" altLang="en-US" sz="2400" dirty="0">
                <a:latin typeface="黑体" pitchFamily="49" charset="-122"/>
                <a:ea typeface="黑体" pitchFamily="49" charset="-122"/>
              </a:rPr>
              <a:t>策略</a:t>
            </a:r>
          </a:p>
          <a:p>
            <a:pPr>
              <a:lnSpc>
                <a:spcPct val="150000"/>
              </a:lnSpc>
              <a:buFontTx/>
              <a:buChar char="•"/>
            </a:pPr>
            <a:r>
              <a:rPr lang="zh-CN" altLang="en-US" sz="2400" dirty="0">
                <a:latin typeface="黑体" pitchFamily="49" charset="-122"/>
                <a:ea typeface="黑体" pitchFamily="49" charset="-122"/>
              </a:rPr>
              <a:t>必须支持端口实现</a:t>
            </a:r>
            <a:r>
              <a:rPr lang="en-US" altLang="zh-CN" sz="2400" dirty="0">
                <a:latin typeface="黑体" pitchFamily="49" charset="-122"/>
                <a:ea typeface="黑体" pitchFamily="49" charset="-122"/>
              </a:rPr>
              <a:t>IP</a:t>
            </a:r>
            <a:r>
              <a:rPr lang="zh-CN" altLang="en-US" sz="2400" dirty="0">
                <a:latin typeface="黑体" pitchFamily="49" charset="-122"/>
                <a:ea typeface="黑体" pitchFamily="49" charset="-122"/>
              </a:rPr>
              <a:t>和</a:t>
            </a:r>
            <a:r>
              <a:rPr lang="en-US" altLang="zh-CN" sz="2400" dirty="0">
                <a:latin typeface="黑体" pitchFamily="49" charset="-122"/>
                <a:ea typeface="黑体" pitchFamily="49" charset="-122"/>
              </a:rPr>
              <a:t>MAC</a:t>
            </a:r>
            <a:r>
              <a:rPr lang="zh-CN" altLang="en-US" sz="2400" dirty="0">
                <a:latin typeface="黑体" pitchFamily="49" charset="-122"/>
                <a:ea typeface="黑体" pitchFamily="49" charset="-122"/>
              </a:rPr>
              <a:t>的绑定 </a:t>
            </a:r>
          </a:p>
          <a:p>
            <a:pPr>
              <a:lnSpc>
                <a:spcPct val="150000"/>
              </a:lnSpc>
              <a:buFontTx/>
              <a:buChar char="•"/>
            </a:pPr>
            <a:r>
              <a:rPr lang="zh-CN" altLang="en-US" sz="2400" dirty="0">
                <a:solidFill>
                  <a:srgbClr val="FF0000"/>
                </a:solidFill>
                <a:latin typeface="黑体" pitchFamily="49" charset="-122"/>
                <a:ea typeface="黑体" pitchFamily="49" charset="-122"/>
              </a:rPr>
              <a:t>要求所提供设备含三年原厂质保</a:t>
            </a:r>
            <a:r>
              <a:rPr lang="zh-CN" altLang="en-US" sz="2400" dirty="0">
                <a:latin typeface="黑体" pitchFamily="49" charset="-122"/>
                <a:ea typeface="黑体" pitchFamily="49" charset="-122"/>
              </a:rPr>
              <a:t>；</a:t>
            </a:r>
          </a:p>
          <a:p>
            <a:pPr>
              <a:lnSpc>
                <a:spcPct val="150000"/>
              </a:lnSpc>
              <a:buFontTx/>
              <a:buChar char="•"/>
            </a:pPr>
            <a:r>
              <a:rPr lang="zh-CN" altLang="en-US" sz="2400" dirty="0">
                <a:solidFill>
                  <a:srgbClr val="FF0000"/>
                </a:solidFill>
                <a:latin typeface="黑体" pitchFamily="49" charset="-122"/>
                <a:ea typeface="黑体" pitchFamily="49" charset="-122"/>
              </a:rPr>
              <a:t>要求投标单位提供针对本项目的原厂授权和售后承诺函。</a:t>
            </a:r>
            <a:r>
              <a:rPr lang="zh-CN" altLang="en-US" sz="2400" dirty="0">
                <a:latin typeface="黑体" pitchFamily="49" charset="-122"/>
                <a:ea typeface="黑体" pitchFamily="49" charset="-122"/>
              </a:rPr>
              <a:t> </a:t>
            </a:r>
          </a:p>
        </p:txBody>
      </p:sp>
      <p:sp>
        <p:nvSpPr>
          <p:cNvPr id="139267" name="Rectangle 3"/>
          <p:cNvSpPr>
            <a:spLocks noGrp="1" noChangeArrowheads="1"/>
          </p:cNvSpPr>
          <p:nvPr>
            <p:ph type="title" idx="4294967295"/>
          </p:nvPr>
        </p:nvSpPr>
        <p:spPr>
          <a:xfrm>
            <a:off x="899592" y="764704"/>
            <a:ext cx="7777360" cy="648047"/>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normAutofit/>
          </a:bodyPr>
          <a:lstStyle/>
          <a:p>
            <a:pPr algn="l"/>
            <a:r>
              <a:rPr lang="zh-CN" altLang="en-US" sz="3600" dirty="0">
                <a:latin typeface="Arial" pitchFamily="34" charset="0"/>
                <a:ea typeface="黑体" pitchFamily="49" charset="-122"/>
              </a:rPr>
              <a:t>场景二：</a:t>
            </a:r>
            <a:r>
              <a:rPr lang="zh-CN" altLang="en-US" sz="3600" dirty="0" smtClean="0">
                <a:effectLst/>
                <a:latin typeface="Arial" pitchFamily="34" charset="0"/>
                <a:ea typeface="黑体" pitchFamily="49" charset="-122"/>
              </a:rPr>
              <a:t>二层交换机技术参数示例</a:t>
            </a:r>
          </a:p>
        </p:txBody>
      </p:sp>
    </p:spTree>
    <p:extLst>
      <p:ext uri="{BB962C8B-B14F-4D97-AF65-F5344CB8AC3E}">
        <p14:creationId xmlns:p14="http://schemas.microsoft.com/office/powerpoint/2010/main" val="27441805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6" name="Picture 4"/>
          <p:cNvPicPr>
            <a:picLocks noChangeAspect="1" noChangeArrowheads="1"/>
          </p:cNvPicPr>
          <p:nvPr/>
        </p:nvPicPr>
        <p:blipFill>
          <a:blip r:embed="rId2">
            <a:extLst>
              <a:ext uri="{28A0092B-C50C-407E-A947-70E740481C1C}">
                <a14:useLocalDpi xmlns:a14="http://schemas.microsoft.com/office/drawing/2010/main" val="0"/>
              </a:ext>
            </a:extLst>
          </a:blip>
          <a:srcRect t="14384" r="23375" b="14040"/>
          <a:stretch>
            <a:fillRect/>
          </a:stretch>
        </p:blipFill>
        <p:spPr bwMode="auto">
          <a:xfrm>
            <a:off x="971550" y="1628775"/>
            <a:ext cx="7561263"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p:cNvSpPr>
          <p:nvPr/>
        </p:nvSpPr>
        <p:spPr bwMode="auto">
          <a:xfrm>
            <a:off x="827088"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认证服务器用户管理</a:t>
            </a:r>
            <a:endParaRPr lang="zh-CN" altLang="en-US" sz="3200">
              <a:effectLst>
                <a:outerShdw blurRad="38100" dist="38100" dir="2700000" algn="tl">
                  <a:srgbClr val="C0C0C0"/>
                </a:outerShdw>
              </a:effectLst>
            </a:endParaRPr>
          </a:p>
        </p:txBody>
      </p:sp>
    </p:spTree>
    <p:extLst>
      <p:ext uri="{BB962C8B-B14F-4D97-AF65-F5344CB8AC3E}">
        <p14:creationId xmlns:p14="http://schemas.microsoft.com/office/powerpoint/2010/main" val="32949028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83568" y="578768"/>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dirty="0"/>
              <a:t>安全与管理的实际应用</a:t>
            </a:r>
            <a:endParaRPr lang="zh-CN" altLang="en-US" sz="3200" dirty="0">
              <a:effectLst>
                <a:outerShdw blurRad="38100" dist="38100" dir="2700000" algn="tl">
                  <a:srgbClr val="C0C0C0"/>
                </a:outerShdw>
              </a:effectLst>
            </a:endParaRPr>
          </a:p>
        </p:txBody>
      </p:sp>
      <p:sp>
        <p:nvSpPr>
          <p:cNvPr id="117763" name="Text Box 3"/>
          <p:cNvSpPr txBox="1">
            <a:spLocks noChangeArrowheads="1"/>
          </p:cNvSpPr>
          <p:nvPr/>
        </p:nvSpPr>
        <p:spPr bwMode="auto">
          <a:xfrm>
            <a:off x="827088" y="1484313"/>
            <a:ext cx="8137525" cy="420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dirty="0">
                <a:latin typeface="黑体" pitchFamily="49" charset="-122"/>
                <a:ea typeface="黑体" pitchFamily="49" charset="-122"/>
              </a:rPr>
              <a:t>3</a:t>
            </a:r>
            <a:r>
              <a:rPr lang="zh-CN" altLang="en-US" dirty="0">
                <a:latin typeface="黑体" pitchFamily="49" charset="-122"/>
                <a:ea typeface="黑体" pitchFamily="49" charset="-122"/>
              </a:rPr>
              <a:t>、网络管理常用技术</a:t>
            </a:r>
          </a:p>
          <a:p>
            <a:pPr>
              <a:lnSpc>
                <a:spcPct val="150000"/>
              </a:lnSpc>
            </a:pPr>
            <a:r>
              <a:rPr lang="zh-CN" altLang="en-US" dirty="0">
                <a:latin typeface="黑体" pitchFamily="49" charset="-122"/>
                <a:ea typeface="黑体" pitchFamily="49" charset="-122"/>
              </a:rPr>
              <a:t>原理：</a:t>
            </a:r>
          </a:p>
          <a:p>
            <a:pPr>
              <a:lnSpc>
                <a:spcPct val="150000"/>
              </a:lnSpc>
            </a:pPr>
            <a:r>
              <a:rPr lang="en-US" altLang="zh-CN" dirty="0">
                <a:latin typeface="黑体" pitchFamily="49" charset="-122"/>
                <a:ea typeface="黑体" pitchFamily="49" charset="-122"/>
              </a:rPr>
              <a:t>1</a:t>
            </a:r>
            <a:r>
              <a:rPr lang="zh-CN" altLang="en-US" dirty="0">
                <a:latin typeface="黑体" pitchFamily="49" charset="-122"/>
                <a:ea typeface="黑体" pitchFamily="49" charset="-122"/>
              </a:rPr>
              <a:t>）通过抓包分析故障源；（端口镜像技术）</a:t>
            </a:r>
          </a:p>
          <a:p>
            <a:pPr>
              <a:lnSpc>
                <a:spcPct val="150000"/>
              </a:lnSpc>
            </a:pPr>
            <a:r>
              <a:rPr lang="en-US" altLang="zh-CN" sz="2000" dirty="0"/>
              <a:t>#monitor session number source interface </a:t>
            </a:r>
            <a:r>
              <a:rPr lang="en-US" altLang="zh-CN" sz="2000" dirty="0" err="1"/>
              <a:t>port_number</a:t>
            </a:r>
            <a:r>
              <a:rPr lang="en-US" altLang="zh-CN" sz="2000" dirty="0"/>
              <a:t> both </a:t>
            </a:r>
          </a:p>
          <a:p>
            <a:pPr>
              <a:lnSpc>
                <a:spcPct val="150000"/>
              </a:lnSpc>
            </a:pPr>
            <a:r>
              <a:rPr lang="en-US" altLang="zh-CN" sz="2000" dirty="0"/>
              <a:t>#monitor session number destination interface </a:t>
            </a:r>
            <a:r>
              <a:rPr lang="en-US" altLang="zh-CN" sz="2000" dirty="0" err="1"/>
              <a:t>port_number</a:t>
            </a:r>
            <a:r>
              <a:rPr lang="en-US" altLang="zh-CN" dirty="0"/>
              <a:t> </a:t>
            </a:r>
            <a:endParaRPr lang="en-US" altLang="zh-CN" dirty="0">
              <a:latin typeface="黑体" pitchFamily="49" charset="-122"/>
              <a:ea typeface="黑体" pitchFamily="49" charset="-122"/>
            </a:endParaRPr>
          </a:p>
          <a:p>
            <a:pPr>
              <a:lnSpc>
                <a:spcPct val="150000"/>
              </a:lnSpc>
            </a:pPr>
            <a:r>
              <a:rPr lang="zh-CN" altLang="en-US" dirty="0">
                <a:latin typeface="黑体" pitchFamily="49" charset="-122"/>
                <a:ea typeface="黑体" pitchFamily="49" charset="-122"/>
              </a:rPr>
              <a:t>例如：将第一模块中的源端口为</a:t>
            </a:r>
            <a:r>
              <a:rPr lang="en-US" altLang="zh-CN" dirty="0">
                <a:latin typeface="黑体" pitchFamily="49" charset="-122"/>
                <a:ea typeface="黑体" pitchFamily="49" charset="-122"/>
              </a:rPr>
              <a:t>1-10</a:t>
            </a:r>
            <a:r>
              <a:rPr lang="zh-CN" altLang="en-US" dirty="0">
                <a:latin typeface="黑体" pitchFamily="49" charset="-122"/>
                <a:ea typeface="黑体" pitchFamily="49" charset="-122"/>
              </a:rPr>
              <a:t>的镜像到端口</a:t>
            </a:r>
            <a:r>
              <a:rPr lang="en-US" altLang="zh-CN" dirty="0">
                <a:latin typeface="黑体" pitchFamily="49" charset="-122"/>
                <a:ea typeface="黑体" pitchFamily="49" charset="-122"/>
              </a:rPr>
              <a:t>12</a:t>
            </a:r>
            <a:r>
              <a:rPr lang="zh-CN" altLang="en-US" dirty="0">
                <a:latin typeface="黑体" pitchFamily="49" charset="-122"/>
                <a:ea typeface="黑体" pitchFamily="49" charset="-122"/>
              </a:rPr>
              <a:t>上面；</a:t>
            </a:r>
            <a:r>
              <a:rPr lang="zh-CN" altLang="en-US" dirty="0"/>
              <a:t> </a:t>
            </a:r>
          </a:p>
          <a:p>
            <a:pPr>
              <a:lnSpc>
                <a:spcPct val="150000"/>
              </a:lnSpc>
            </a:pPr>
            <a:r>
              <a:rPr lang="en-US" altLang="zh-CN" sz="2000" dirty="0"/>
              <a:t>#monitor session 1 source interface 1/1-10 both </a:t>
            </a:r>
          </a:p>
          <a:p>
            <a:pPr>
              <a:lnSpc>
                <a:spcPct val="150000"/>
              </a:lnSpc>
            </a:pPr>
            <a:r>
              <a:rPr lang="en-US" altLang="zh-CN" sz="2000" dirty="0"/>
              <a:t>#monitor session 1 destination interface 1/12 </a:t>
            </a:r>
            <a:endParaRPr lang="zh-CN" altLang="en-US" sz="2000" dirty="0"/>
          </a:p>
        </p:txBody>
      </p:sp>
    </p:spTree>
    <p:extLst>
      <p:ext uri="{BB962C8B-B14F-4D97-AF65-F5344CB8AC3E}">
        <p14:creationId xmlns:p14="http://schemas.microsoft.com/office/powerpoint/2010/main" val="22473839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971550"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安全与管理的实际应用</a:t>
            </a:r>
            <a:endParaRPr lang="zh-CN" altLang="en-US" sz="3200">
              <a:effectLst>
                <a:outerShdw blurRad="38100" dist="38100" dir="2700000" algn="tl">
                  <a:srgbClr val="C0C0C0"/>
                </a:outerShdw>
              </a:effectLst>
            </a:endParaRPr>
          </a:p>
        </p:txBody>
      </p:sp>
      <p:sp>
        <p:nvSpPr>
          <p:cNvPr id="132099" name="Text Box 3"/>
          <p:cNvSpPr txBox="1">
            <a:spLocks noChangeArrowheads="1"/>
          </p:cNvSpPr>
          <p:nvPr/>
        </p:nvSpPr>
        <p:spPr bwMode="auto">
          <a:xfrm>
            <a:off x="755650" y="1268413"/>
            <a:ext cx="8137525"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a:latin typeface="黑体" pitchFamily="49" charset="-122"/>
                <a:ea typeface="黑体" pitchFamily="49" charset="-122"/>
              </a:rPr>
              <a:t>2</a:t>
            </a:r>
            <a:r>
              <a:rPr lang="zh-CN" altLang="en-US">
                <a:latin typeface="黑体" pitchFamily="49" charset="-122"/>
                <a:ea typeface="黑体" pitchFamily="49" charset="-122"/>
              </a:rPr>
              <a:t>）通过</a:t>
            </a:r>
            <a:r>
              <a:rPr lang="en-US" altLang="zh-CN">
                <a:latin typeface="黑体" pitchFamily="49" charset="-122"/>
                <a:ea typeface="黑体" pitchFamily="49" charset="-122"/>
              </a:rPr>
              <a:t>show cpu</a:t>
            </a:r>
            <a:r>
              <a:rPr lang="zh-CN" altLang="en-US">
                <a:latin typeface="黑体" pitchFamily="49" charset="-122"/>
                <a:ea typeface="黑体" pitchFamily="49" charset="-122"/>
              </a:rPr>
              <a:t>、</a:t>
            </a:r>
            <a:r>
              <a:rPr lang="en-US" altLang="zh-CN">
                <a:latin typeface="黑体" pitchFamily="49" charset="-122"/>
                <a:ea typeface="黑体" pitchFamily="49" charset="-122"/>
              </a:rPr>
              <a:t>show arp</a:t>
            </a:r>
            <a:r>
              <a:rPr lang="zh-CN" altLang="en-US">
                <a:latin typeface="黑体" pitchFamily="49" charset="-122"/>
                <a:ea typeface="黑体" pitchFamily="49" charset="-122"/>
              </a:rPr>
              <a:t>或</a:t>
            </a:r>
            <a:r>
              <a:rPr lang="en-US" altLang="zh-CN">
                <a:latin typeface="黑体" pitchFamily="49" charset="-122"/>
                <a:ea typeface="黑体" pitchFamily="49" charset="-122"/>
              </a:rPr>
              <a:t>show mac</a:t>
            </a:r>
            <a:r>
              <a:rPr lang="zh-CN" altLang="en-US">
                <a:latin typeface="黑体" pitchFamily="49" charset="-122"/>
                <a:ea typeface="黑体" pitchFamily="49" charset="-122"/>
              </a:rPr>
              <a:t>定位故障点。</a:t>
            </a:r>
          </a:p>
          <a:p>
            <a:r>
              <a:rPr lang="en-US" altLang="zh-CN" sz="2200" b="1">
                <a:solidFill>
                  <a:srgbClr val="FF0000"/>
                </a:solidFill>
                <a:latin typeface="黑体" pitchFamily="49" charset="-122"/>
                <a:ea typeface="黑体" pitchFamily="49" charset="-122"/>
              </a:rPr>
              <a:t>core1#sh cpu</a:t>
            </a:r>
          </a:p>
          <a:p>
            <a:r>
              <a:rPr lang="en-US" altLang="zh-CN" sz="2200">
                <a:latin typeface="黑体" pitchFamily="49" charset="-122"/>
                <a:ea typeface="黑体" pitchFamily="49" charset="-122"/>
              </a:rPr>
              <a:t>CPU utilization for five seconds: 5%</a:t>
            </a:r>
          </a:p>
          <a:p>
            <a:r>
              <a:rPr lang="en-US" altLang="zh-CN" sz="2200">
                <a:latin typeface="黑体" pitchFamily="49" charset="-122"/>
                <a:ea typeface="黑体" pitchFamily="49" charset="-122"/>
              </a:rPr>
              <a:t>CPU utilization for one minute  : 5%</a:t>
            </a:r>
          </a:p>
          <a:p>
            <a:r>
              <a:rPr lang="en-US" altLang="zh-CN" sz="2200">
                <a:latin typeface="黑体" pitchFamily="49" charset="-122"/>
                <a:ea typeface="黑体" pitchFamily="49" charset="-122"/>
              </a:rPr>
              <a:t>CPU utilization for five minutes: 5%</a:t>
            </a:r>
            <a:endParaRPr lang="zh-CN" altLang="en-US" sz="2200">
              <a:latin typeface="黑体" pitchFamily="49" charset="-122"/>
              <a:ea typeface="黑体" pitchFamily="49" charset="-122"/>
            </a:endParaRPr>
          </a:p>
          <a:p>
            <a:r>
              <a:rPr lang="en-US" altLang="zh-CN" sz="2200" b="1">
                <a:solidFill>
                  <a:srgbClr val="FF0000"/>
                </a:solidFill>
                <a:latin typeface="黑体" pitchFamily="49" charset="-122"/>
                <a:ea typeface="黑体" pitchFamily="49" charset="-122"/>
              </a:rPr>
              <a:t>core1#sh arp</a:t>
            </a:r>
          </a:p>
          <a:p>
            <a:r>
              <a:rPr lang="en-US" altLang="zh-CN" sz="2200">
                <a:latin typeface="黑体" pitchFamily="49" charset="-122"/>
                <a:ea typeface="黑体" pitchFamily="49" charset="-122"/>
              </a:rPr>
              <a:t>Address         Age (min)  Hardware Addr  Type   Interface</a:t>
            </a:r>
          </a:p>
          <a:p>
            <a:r>
              <a:rPr lang="en-US" altLang="zh-CN" sz="2200">
                <a:latin typeface="黑体" pitchFamily="49" charset="-122"/>
                <a:ea typeface="黑体" pitchFamily="49" charset="-122"/>
              </a:rPr>
              <a:t>--------------- ---------- -------------- ------ 192.168.11.54   16         0016.1783.003c arpa   VL11</a:t>
            </a:r>
          </a:p>
          <a:p>
            <a:r>
              <a:rPr lang="en-US" altLang="zh-CN" sz="2200">
                <a:latin typeface="黑体" pitchFamily="49" charset="-122"/>
                <a:ea typeface="黑体" pitchFamily="49" charset="-122"/>
              </a:rPr>
              <a:t>192.168.11.75   28         90fb.a642.c595 arpa   VL11</a:t>
            </a:r>
          </a:p>
          <a:p>
            <a:r>
              <a:rPr lang="en-US" altLang="zh-CN" sz="2200">
                <a:latin typeface="黑体" pitchFamily="49" charset="-122"/>
                <a:ea typeface="黑体" pitchFamily="49" charset="-122"/>
              </a:rPr>
              <a:t>192.168.11.197  50         90fb.a642.72fe arpa   VL11</a:t>
            </a:r>
          </a:p>
          <a:p>
            <a:r>
              <a:rPr lang="en-US" altLang="zh-CN" sz="2200">
                <a:latin typeface="黑体" pitchFamily="49" charset="-122"/>
                <a:ea typeface="黑体" pitchFamily="49" charset="-122"/>
              </a:rPr>
              <a:t>192.168.11.199  28         001d.60a4.9040 arpa   VL11</a:t>
            </a:r>
          </a:p>
          <a:p>
            <a:r>
              <a:rPr lang="en-US" altLang="zh-CN" sz="2200">
                <a:latin typeface="黑体" pitchFamily="49" charset="-122"/>
                <a:ea typeface="黑体" pitchFamily="49" charset="-122"/>
              </a:rPr>
              <a:t>192.168.11.248  6          00e0.4ca4.51fa arpa   VL11</a:t>
            </a:r>
          </a:p>
          <a:p>
            <a:r>
              <a:rPr lang="en-US" altLang="zh-CN" sz="2200">
                <a:latin typeface="Times New Roman"/>
                <a:ea typeface="黑体" pitchFamily="49" charset="-122"/>
              </a:rPr>
              <a:t>………</a:t>
            </a:r>
            <a:r>
              <a:rPr lang="en-US" altLang="zh-CN" sz="2200">
                <a:latin typeface="黑体" pitchFamily="49" charset="-122"/>
                <a:ea typeface="黑体" pitchFamily="49" charset="-122"/>
              </a:rPr>
              <a:t>.</a:t>
            </a:r>
          </a:p>
        </p:txBody>
      </p:sp>
    </p:spTree>
    <p:extLst>
      <p:ext uri="{BB962C8B-B14F-4D97-AF65-F5344CB8AC3E}">
        <p14:creationId xmlns:p14="http://schemas.microsoft.com/office/powerpoint/2010/main" val="25764167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971550"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安全与管理的实际应用</a:t>
            </a:r>
            <a:endParaRPr lang="zh-CN" altLang="en-US" sz="3200">
              <a:effectLst>
                <a:outerShdw blurRad="38100" dist="38100" dir="2700000" algn="tl">
                  <a:srgbClr val="C0C0C0"/>
                </a:outerShdw>
              </a:effectLst>
            </a:endParaRPr>
          </a:p>
        </p:txBody>
      </p:sp>
      <p:sp>
        <p:nvSpPr>
          <p:cNvPr id="133123" name="Text Box 3"/>
          <p:cNvSpPr txBox="1">
            <a:spLocks noChangeArrowheads="1"/>
          </p:cNvSpPr>
          <p:nvPr/>
        </p:nvSpPr>
        <p:spPr bwMode="auto">
          <a:xfrm>
            <a:off x="1116013" y="1484313"/>
            <a:ext cx="7559675" cy="3732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sz="2000" dirty="0">
                <a:latin typeface="黑体" pitchFamily="49" charset="-122"/>
                <a:ea typeface="黑体" pitchFamily="49" charset="-122"/>
              </a:rPr>
              <a:t>2</a:t>
            </a:r>
            <a:r>
              <a:rPr lang="zh-CN" altLang="en-US" sz="2000" dirty="0">
                <a:latin typeface="黑体" pitchFamily="49" charset="-122"/>
                <a:ea typeface="黑体" pitchFamily="49" charset="-122"/>
              </a:rPr>
              <a:t>）通过</a:t>
            </a:r>
            <a:r>
              <a:rPr lang="en-US" altLang="zh-CN" sz="2000" dirty="0">
                <a:latin typeface="黑体" pitchFamily="49" charset="-122"/>
                <a:ea typeface="黑体" pitchFamily="49" charset="-122"/>
              </a:rPr>
              <a:t>show </a:t>
            </a:r>
            <a:r>
              <a:rPr lang="en-US" altLang="zh-CN" sz="2000" dirty="0" err="1">
                <a:latin typeface="黑体" pitchFamily="49" charset="-122"/>
                <a:ea typeface="黑体" pitchFamily="49" charset="-122"/>
              </a:rPr>
              <a:t>cpu</a:t>
            </a:r>
            <a:r>
              <a:rPr lang="zh-CN" altLang="en-US" sz="2000" dirty="0">
                <a:latin typeface="黑体" pitchFamily="49" charset="-122"/>
                <a:ea typeface="黑体" pitchFamily="49" charset="-122"/>
              </a:rPr>
              <a:t>、</a:t>
            </a:r>
            <a:r>
              <a:rPr lang="en-US" altLang="zh-CN" sz="2000" dirty="0">
                <a:latin typeface="黑体" pitchFamily="49" charset="-122"/>
                <a:ea typeface="黑体" pitchFamily="49" charset="-122"/>
              </a:rPr>
              <a:t>show </a:t>
            </a:r>
            <a:r>
              <a:rPr lang="en-US" altLang="zh-CN" sz="2000" dirty="0" err="1">
                <a:latin typeface="黑体" pitchFamily="49" charset="-122"/>
                <a:ea typeface="黑体" pitchFamily="49" charset="-122"/>
              </a:rPr>
              <a:t>arp</a:t>
            </a:r>
            <a:r>
              <a:rPr lang="zh-CN" altLang="en-US" sz="2000" dirty="0">
                <a:latin typeface="黑体" pitchFamily="49" charset="-122"/>
                <a:ea typeface="黑体" pitchFamily="49" charset="-122"/>
              </a:rPr>
              <a:t>或</a:t>
            </a:r>
            <a:r>
              <a:rPr lang="en-US" altLang="zh-CN" sz="2000" dirty="0">
                <a:latin typeface="黑体" pitchFamily="49" charset="-122"/>
                <a:ea typeface="黑体" pitchFamily="49" charset="-122"/>
              </a:rPr>
              <a:t>show mac</a:t>
            </a:r>
            <a:r>
              <a:rPr lang="zh-CN" altLang="en-US" sz="2000" dirty="0">
                <a:latin typeface="黑体" pitchFamily="49" charset="-122"/>
                <a:ea typeface="黑体" pitchFamily="49" charset="-122"/>
              </a:rPr>
              <a:t>定位故障点。</a:t>
            </a:r>
          </a:p>
          <a:p>
            <a:r>
              <a:rPr lang="en-US" altLang="zh-CN" sz="2000" b="1" dirty="0">
                <a:solidFill>
                  <a:srgbClr val="FF0000"/>
                </a:solidFill>
                <a:latin typeface="黑体" pitchFamily="49" charset="-122"/>
                <a:ea typeface="黑体" pitchFamily="49" charset="-122"/>
              </a:rPr>
              <a:t>core1#sh mac-address</a:t>
            </a:r>
          </a:p>
          <a:p>
            <a:r>
              <a:rPr lang="en-US" altLang="zh-CN" sz="2000" dirty="0" err="1">
                <a:latin typeface="黑体" pitchFamily="49" charset="-122"/>
                <a:ea typeface="黑体" pitchFamily="49" charset="-122"/>
              </a:rPr>
              <a:t>Vlan</a:t>
            </a:r>
            <a:r>
              <a:rPr lang="en-US" altLang="zh-CN" sz="2000" dirty="0">
                <a:latin typeface="黑体" pitchFamily="49" charset="-122"/>
                <a:ea typeface="黑体" pitchFamily="49" charset="-122"/>
              </a:rPr>
              <a:t>        MAC Address          Type     Interface</a:t>
            </a:r>
          </a:p>
          <a:p>
            <a:r>
              <a:rPr lang="en-US" altLang="zh-CN" sz="2000" dirty="0">
                <a:latin typeface="黑体" pitchFamily="49" charset="-122"/>
                <a:ea typeface="黑体" pitchFamily="49" charset="-122"/>
              </a:rPr>
              <a:t>----------  -------------------- -------- -------------------</a:t>
            </a:r>
          </a:p>
          <a:p>
            <a:r>
              <a:rPr lang="en-US" altLang="zh-CN" sz="2000" dirty="0">
                <a:latin typeface="黑体" pitchFamily="49" charset="-122"/>
                <a:ea typeface="黑体" pitchFamily="49" charset="-122"/>
              </a:rPr>
              <a:t>1           00d0.f8b9.ce00       DYNAMIC  Gi2/12</a:t>
            </a:r>
          </a:p>
          <a:p>
            <a:r>
              <a:rPr lang="en-US" altLang="zh-CN" sz="2000" dirty="0">
                <a:latin typeface="黑体" pitchFamily="49" charset="-122"/>
                <a:ea typeface="黑体" pitchFamily="49" charset="-122"/>
              </a:rPr>
              <a:t>1           00d0.f8db.9717       DYNAMIC  Gi2/5</a:t>
            </a:r>
          </a:p>
          <a:p>
            <a:r>
              <a:rPr lang="en-US" altLang="zh-CN" sz="2000" dirty="0">
                <a:latin typeface="黑体" pitchFamily="49" charset="-122"/>
                <a:ea typeface="黑体" pitchFamily="49" charset="-122"/>
              </a:rPr>
              <a:t>1           00d0.f8f1.4d80       DYNAMIC  Gi2/6</a:t>
            </a:r>
          </a:p>
          <a:p>
            <a:r>
              <a:rPr lang="en-US" altLang="zh-CN" sz="2000" dirty="0">
                <a:latin typeface="黑体" pitchFamily="49" charset="-122"/>
                <a:ea typeface="黑体" pitchFamily="49" charset="-122"/>
              </a:rPr>
              <a:t>1           00d0.f8fa.f60c       DYNAMIC  Gi2/4</a:t>
            </a:r>
          </a:p>
          <a:p>
            <a:r>
              <a:rPr lang="en-US" altLang="zh-CN" sz="2000" dirty="0">
                <a:latin typeface="黑体" pitchFamily="49" charset="-122"/>
                <a:ea typeface="黑体" pitchFamily="49" charset="-122"/>
              </a:rPr>
              <a:t>11          0000.5e00.010b       DYNAMIC  Gi2/12</a:t>
            </a:r>
            <a:endParaRPr lang="zh-CN" altLang="en-US" sz="2000" dirty="0">
              <a:latin typeface="黑体" pitchFamily="49" charset="-122"/>
              <a:ea typeface="黑体" pitchFamily="49" charset="-122"/>
            </a:endParaRPr>
          </a:p>
          <a:p>
            <a:pPr>
              <a:lnSpc>
                <a:spcPct val="150000"/>
              </a:lnSpc>
            </a:pPr>
            <a:r>
              <a:rPr lang="en-US" altLang="zh-CN" sz="2000" dirty="0">
                <a:latin typeface="黑体" pitchFamily="49" charset="-122"/>
                <a:ea typeface="黑体" pitchFamily="49" charset="-122"/>
              </a:rPr>
              <a:t>3</a:t>
            </a:r>
            <a:r>
              <a:rPr lang="zh-CN" altLang="en-US" sz="2000" dirty="0">
                <a:latin typeface="黑体" pitchFamily="49" charset="-122"/>
                <a:ea typeface="黑体" pitchFamily="49" charset="-122"/>
              </a:rPr>
              <a:t>）</a:t>
            </a:r>
            <a:r>
              <a:rPr lang="en-US" altLang="zh-CN" sz="2000" dirty="0">
                <a:latin typeface="黑体" pitchFamily="49" charset="-122"/>
                <a:ea typeface="黑体" pitchFamily="49" charset="-122"/>
              </a:rPr>
              <a:t>shutdown </a:t>
            </a:r>
            <a:r>
              <a:rPr lang="en-US" altLang="zh-CN" sz="2000" dirty="0" err="1">
                <a:latin typeface="黑体" pitchFamily="49" charset="-122"/>
                <a:ea typeface="黑体" pitchFamily="49" charset="-122"/>
              </a:rPr>
              <a:t>int</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关闭端口来隔离病毒源</a:t>
            </a:r>
            <a:r>
              <a:rPr lang="zh-CN" altLang="en-US" sz="2000" dirty="0"/>
              <a:t>。</a:t>
            </a:r>
          </a:p>
        </p:txBody>
      </p:sp>
    </p:spTree>
    <p:extLst>
      <p:ext uri="{BB962C8B-B14F-4D97-AF65-F5344CB8AC3E}">
        <p14:creationId xmlns:p14="http://schemas.microsoft.com/office/powerpoint/2010/main" val="12462118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l="23611" t="25000" r="3473" b="25000"/>
          <a:stretch>
            <a:fillRect/>
          </a:stretch>
        </p:blipFill>
        <p:spPr bwMode="auto">
          <a:xfrm>
            <a:off x="76200" y="838200"/>
            <a:ext cx="8991600" cy="462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5" name="Rectangle 3"/>
          <p:cNvSpPr>
            <a:spLocks noChangeArrowheads="1"/>
          </p:cNvSpPr>
          <p:nvPr/>
        </p:nvSpPr>
        <p:spPr bwMode="auto">
          <a:xfrm>
            <a:off x="76200" y="2286000"/>
            <a:ext cx="2286000" cy="23622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6" name="Rectangle 4"/>
          <p:cNvSpPr>
            <a:spLocks noChangeArrowheads="1"/>
          </p:cNvSpPr>
          <p:nvPr/>
        </p:nvSpPr>
        <p:spPr bwMode="auto">
          <a:xfrm>
            <a:off x="24384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7" name="Rectangle 5"/>
          <p:cNvSpPr>
            <a:spLocks noChangeArrowheads="1"/>
          </p:cNvSpPr>
          <p:nvPr/>
        </p:nvSpPr>
        <p:spPr bwMode="auto">
          <a:xfrm>
            <a:off x="40386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8" name="Rectangle 6"/>
          <p:cNvSpPr>
            <a:spLocks noChangeArrowheads="1"/>
          </p:cNvSpPr>
          <p:nvPr/>
        </p:nvSpPr>
        <p:spPr bwMode="auto">
          <a:xfrm>
            <a:off x="56388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9" name="Rectangle 7"/>
          <p:cNvSpPr>
            <a:spLocks noChangeArrowheads="1"/>
          </p:cNvSpPr>
          <p:nvPr/>
        </p:nvSpPr>
        <p:spPr bwMode="auto">
          <a:xfrm>
            <a:off x="7239000" y="3429000"/>
            <a:ext cx="17526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80" name="Text Box 8"/>
          <p:cNvSpPr txBox="1">
            <a:spLocks noChangeArrowheads="1"/>
          </p:cNvSpPr>
          <p:nvPr/>
        </p:nvSpPr>
        <p:spPr bwMode="auto">
          <a:xfrm>
            <a:off x="609600" y="47244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服务器群</a:t>
            </a:r>
          </a:p>
        </p:txBody>
      </p:sp>
      <p:sp>
        <p:nvSpPr>
          <p:cNvPr id="79881" name="Text Box 9"/>
          <p:cNvSpPr txBox="1">
            <a:spLocks noChangeArrowheads="1"/>
          </p:cNvSpPr>
          <p:nvPr/>
        </p:nvSpPr>
        <p:spPr bwMode="auto">
          <a:xfrm>
            <a:off x="2787650" y="5576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电子系</a:t>
            </a:r>
          </a:p>
        </p:txBody>
      </p:sp>
      <p:sp>
        <p:nvSpPr>
          <p:cNvPr id="79882" name="Text Box 10"/>
          <p:cNvSpPr txBox="1">
            <a:spLocks noChangeArrowheads="1"/>
          </p:cNvSpPr>
          <p:nvPr/>
        </p:nvSpPr>
        <p:spPr bwMode="auto">
          <a:xfrm>
            <a:off x="4387850" y="55626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经管系</a:t>
            </a:r>
          </a:p>
        </p:txBody>
      </p:sp>
      <p:sp>
        <p:nvSpPr>
          <p:cNvPr id="79883" name="Text Box 11"/>
          <p:cNvSpPr txBox="1">
            <a:spLocks noChangeArrowheads="1"/>
          </p:cNvSpPr>
          <p:nvPr/>
        </p:nvSpPr>
        <p:spPr bwMode="auto">
          <a:xfrm>
            <a:off x="5943600" y="5576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教务处</a:t>
            </a:r>
          </a:p>
        </p:txBody>
      </p:sp>
      <p:sp>
        <p:nvSpPr>
          <p:cNvPr id="79884" name="Text Box 12"/>
          <p:cNvSpPr txBox="1">
            <a:spLocks noChangeArrowheads="1"/>
          </p:cNvSpPr>
          <p:nvPr/>
        </p:nvSpPr>
        <p:spPr bwMode="auto">
          <a:xfrm>
            <a:off x="7512050" y="557688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网络机房</a:t>
            </a:r>
          </a:p>
        </p:txBody>
      </p:sp>
      <p:sp>
        <p:nvSpPr>
          <p:cNvPr id="79885" name="Text Box 13"/>
          <p:cNvSpPr txBox="1">
            <a:spLocks noChangeArrowheads="1"/>
          </p:cNvSpPr>
          <p:nvPr/>
        </p:nvSpPr>
        <p:spPr bwMode="auto">
          <a:xfrm>
            <a:off x="2667000" y="6858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solidFill>
                  <a:srgbClr val="CC00CC"/>
                </a:solidFill>
                <a:latin typeface="Arial" pitchFamily="34" charset="0"/>
                <a:ea typeface="黑体" pitchFamily="49" charset="-122"/>
              </a:rPr>
              <a:t>链路聚合</a:t>
            </a:r>
          </a:p>
        </p:txBody>
      </p:sp>
      <p:sp>
        <p:nvSpPr>
          <p:cNvPr id="79886" name="Text Box 14"/>
          <p:cNvSpPr txBox="1">
            <a:spLocks noChangeArrowheads="1"/>
          </p:cNvSpPr>
          <p:nvPr/>
        </p:nvSpPr>
        <p:spPr bwMode="auto">
          <a:xfrm>
            <a:off x="1352550" y="1295400"/>
            <a:ext cx="1085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a:solidFill>
                  <a:srgbClr val="CC00CC"/>
                </a:solidFill>
                <a:latin typeface="Arial" pitchFamily="34" charset="0"/>
                <a:ea typeface="黑体" pitchFamily="49" charset="-122"/>
              </a:rPr>
              <a:t>STP</a:t>
            </a:r>
            <a:r>
              <a:rPr kumimoji="0" lang="zh-CN" altLang="en-US" sz="1800">
                <a:solidFill>
                  <a:srgbClr val="CC00CC"/>
                </a:solidFill>
                <a:latin typeface="Arial" pitchFamily="34" charset="0"/>
                <a:ea typeface="黑体" pitchFamily="49" charset="-122"/>
              </a:rPr>
              <a:t>技术</a:t>
            </a:r>
          </a:p>
        </p:txBody>
      </p:sp>
      <p:sp>
        <p:nvSpPr>
          <p:cNvPr id="79887" name="Text Box 15"/>
          <p:cNvSpPr txBox="1">
            <a:spLocks noChangeArrowheads="1"/>
          </p:cNvSpPr>
          <p:nvPr/>
        </p:nvSpPr>
        <p:spPr bwMode="auto">
          <a:xfrm>
            <a:off x="609600" y="6248400"/>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a:solidFill>
                  <a:srgbClr val="CC00CC"/>
                </a:solidFill>
                <a:latin typeface="Arial" pitchFamily="34" charset="0"/>
                <a:ea typeface="黑体" pitchFamily="49" charset="-122"/>
              </a:rPr>
              <a:t>VLAN</a:t>
            </a:r>
            <a:r>
              <a:rPr kumimoji="0" lang="zh-CN" altLang="en-US" sz="1800">
                <a:solidFill>
                  <a:srgbClr val="CC00CC"/>
                </a:solidFill>
                <a:latin typeface="Arial" pitchFamily="34" charset="0"/>
                <a:ea typeface="黑体" pitchFamily="49" charset="-122"/>
              </a:rPr>
              <a:t>技术</a:t>
            </a:r>
          </a:p>
        </p:txBody>
      </p:sp>
      <p:sp>
        <p:nvSpPr>
          <p:cNvPr id="79888" name="Arc 16"/>
          <p:cNvSpPr>
            <a:spLocks/>
          </p:cNvSpPr>
          <p:nvPr/>
        </p:nvSpPr>
        <p:spPr bwMode="auto">
          <a:xfrm>
            <a:off x="3733800" y="838200"/>
            <a:ext cx="3810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89" name="Arc 17"/>
          <p:cNvSpPr>
            <a:spLocks/>
          </p:cNvSpPr>
          <p:nvPr/>
        </p:nvSpPr>
        <p:spPr bwMode="auto">
          <a:xfrm>
            <a:off x="2438400" y="1524000"/>
            <a:ext cx="381000" cy="457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90" name="Line 18"/>
          <p:cNvSpPr>
            <a:spLocks noChangeShapeType="1"/>
          </p:cNvSpPr>
          <p:nvPr/>
        </p:nvSpPr>
        <p:spPr bwMode="auto">
          <a:xfrm>
            <a:off x="1219200" y="5257800"/>
            <a:ext cx="152400" cy="8382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1" name="Line 19"/>
          <p:cNvSpPr>
            <a:spLocks noChangeShapeType="1"/>
          </p:cNvSpPr>
          <p:nvPr/>
        </p:nvSpPr>
        <p:spPr bwMode="auto">
          <a:xfrm flipH="1">
            <a:off x="1828800" y="5638800"/>
            <a:ext cx="685800" cy="5334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2" name="Line 20"/>
          <p:cNvSpPr>
            <a:spLocks noChangeShapeType="1"/>
          </p:cNvSpPr>
          <p:nvPr/>
        </p:nvSpPr>
        <p:spPr bwMode="auto">
          <a:xfrm flipH="1">
            <a:off x="1981200" y="5943600"/>
            <a:ext cx="5791200" cy="4572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3" name="Text Box 21"/>
          <p:cNvSpPr txBox="1">
            <a:spLocks noChangeArrowheads="1"/>
          </p:cNvSpPr>
          <p:nvPr/>
        </p:nvSpPr>
        <p:spPr bwMode="auto">
          <a:xfrm>
            <a:off x="5076825" y="260350"/>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solidFill>
                  <a:srgbClr val="FF0000"/>
                </a:solidFill>
                <a:latin typeface="Arial" pitchFamily="34" charset="0"/>
                <a:ea typeface="黑体" pitchFamily="49" charset="-122"/>
              </a:rPr>
              <a:t>发现电子系网内病毒很多？</a:t>
            </a:r>
          </a:p>
        </p:txBody>
      </p:sp>
      <p:sp>
        <p:nvSpPr>
          <p:cNvPr id="79894" name="Oval 22"/>
          <p:cNvSpPr>
            <a:spLocks noChangeArrowheads="1"/>
          </p:cNvSpPr>
          <p:nvPr/>
        </p:nvSpPr>
        <p:spPr bwMode="auto">
          <a:xfrm>
            <a:off x="2555875" y="3213100"/>
            <a:ext cx="1152525" cy="1152525"/>
          </a:xfrm>
          <a:prstGeom prst="ellipse">
            <a:avLst/>
          </a:prstGeom>
          <a:noFill/>
          <a:ln w="38100">
            <a:solidFill>
              <a:srgbClr val="008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95" name="Oval 23"/>
          <p:cNvSpPr>
            <a:spLocks noChangeArrowheads="1"/>
          </p:cNvSpPr>
          <p:nvPr/>
        </p:nvSpPr>
        <p:spPr bwMode="auto">
          <a:xfrm>
            <a:off x="3563938" y="2420938"/>
            <a:ext cx="1152525" cy="1079500"/>
          </a:xfrm>
          <a:prstGeom prst="ellipse">
            <a:avLst/>
          </a:prstGeom>
          <a:noFill/>
          <a:ln w="38100">
            <a:solidFill>
              <a:srgbClr val="008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19239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a:xfrm>
            <a:off x="827584" y="764704"/>
            <a:ext cx="7704856" cy="660476"/>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noAutofit/>
          </a:bodyPr>
          <a:lstStyle/>
          <a:p>
            <a:pPr algn="l"/>
            <a:r>
              <a:rPr lang="zh-CN" altLang="en-US" sz="3600" dirty="0">
                <a:latin typeface="Arial" pitchFamily="34" charset="0"/>
                <a:ea typeface="黑体" pitchFamily="49" charset="-122"/>
              </a:rPr>
              <a:t>场景二：</a:t>
            </a:r>
            <a:r>
              <a:rPr lang="zh-CN" altLang="en-US" sz="3600" dirty="0" smtClean="0">
                <a:effectLst/>
                <a:latin typeface="Arial" pitchFamily="34" charset="0"/>
                <a:ea typeface="黑体" pitchFamily="49" charset="-122"/>
              </a:rPr>
              <a:t>三层交换机</a:t>
            </a:r>
            <a:r>
              <a:rPr lang="zh-CN" altLang="en-US" sz="3600" dirty="0" smtClean="0">
                <a:solidFill>
                  <a:srgbClr val="FF0000"/>
                </a:solidFill>
                <a:effectLst/>
                <a:latin typeface="Arial" pitchFamily="34" charset="0"/>
                <a:ea typeface="黑体" pitchFamily="49" charset="-122"/>
              </a:rPr>
              <a:t>技术参数示例</a:t>
            </a:r>
          </a:p>
        </p:txBody>
      </p:sp>
      <p:sp>
        <p:nvSpPr>
          <p:cNvPr id="141315" name="Rectangle 3"/>
          <p:cNvSpPr>
            <a:spLocks noChangeArrowheads="1"/>
          </p:cNvSpPr>
          <p:nvPr/>
        </p:nvSpPr>
        <p:spPr bwMode="auto">
          <a:xfrm>
            <a:off x="1116013" y="1557338"/>
            <a:ext cx="770572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buFontTx/>
              <a:buChar char="•"/>
            </a:pPr>
            <a:r>
              <a:rPr lang="zh-CN" altLang="en-US" sz="2400" dirty="0">
                <a:solidFill>
                  <a:srgbClr val="FF0000"/>
                </a:solidFill>
                <a:latin typeface="黑体" pitchFamily="49" charset="-122"/>
                <a:ea typeface="黑体" pitchFamily="49" charset="-122"/>
              </a:rPr>
              <a:t>交换容量 ≥</a:t>
            </a:r>
            <a:r>
              <a:rPr lang="en-US" altLang="zh-CN" sz="2400" dirty="0">
                <a:solidFill>
                  <a:srgbClr val="FF0000"/>
                </a:solidFill>
                <a:latin typeface="黑体" pitchFamily="49" charset="-122"/>
                <a:ea typeface="黑体" pitchFamily="49" charset="-122"/>
              </a:rPr>
              <a:t>200G</a:t>
            </a:r>
          </a:p>
          <a:p>
            <a:pPr>
              <a:lnSpc>
                <a:spcPct val="150000"/>
              </a:lnSpc>
              <a:buFontTx/>
              <a:buChar char="•"/>
            </a:pPr>
            <a:r>
              <a:rPr lang="zh-CN" altLang="en-US" sz="2400" dirty="0">
                <a:solidFill>
                  <a:srgbClr val="FF0000"/>
                </a:solidFill>
                <a:latin typeface="黑体" pitchFamily="49" charset="-122"/>
                <a:ea typeface="黑体" pitchFamily="49" charset="-122"/>
              </a:rPr>
              <a:t>包转发率 ≥</a:t>
            </a:r>
            <a:r>
              <a:rPr lang="en-US" altLang="zh-CN" sz="2400" dirty="0">
                <a:solidFill>
                  <a:srgbClr val="FF0000"/>
                </a:solidFill>
                <a:latin typeface="黑体" pitchFamily="49" charset="-122"/>
                <a:ea typeface="黑体" pitchFamily="49" charset="-122"/>
              </a:rPr>
              <a:t>59Mpps</a:t>
            </a:r>
          </a:p>
          <a:p>
            <a:pPr>
              <a:lnSpc>
                <a:spcPct val="150000"/>
              </a:lnSpc>
              <a:buFontTx/>
              <a:buChar char="•"/>
            </a:pPr>
            <a:r>
              <a:rPr lang="zh-CN" altLang="en-US" sz="2400" dirty="0">
                <a:solidFill>
                  <a:srgbClr val="FF0000"/>
                </a:solidFill>
                <a:latin typeface="黑体" pitchFamily="49" charset="-122"/>
                <a:ea typeface="黑体" pitchFamily="49" charset="-122"/>
              </a:rPr>
              <a:t>千兆电口数量 ≥</a:t>
            </a:r>
            <a:r>
              <a:rPr lang="en-US" altLang="zh-CN" sz="2400" dirty="0">
                <a:solidFill>
                  <a:srgbClr val="FF0000"/>
                </a:solidFill>
                <a:latin typeface="黑体" pitchFamily="49" charset="-122"/>
                <a:ea typeface="黑体" pitchFamily="49" charset="-122"/>
              </a:rPr>
              <a:t>20</a:t>
            </a:r>
            <a:r>
              <a:rPr lang="zh-CN" altLang="en-US" sz="2400" dirty="0">
                <a:solidFill>
                  <a:srgbClr val="FF0000"/>
                </a:solidFill>
                <a:latin typeface="黑体" pitchFamily="49" charset="-122"/>
                <a:ea typeface="黑体" pitchFamily="49" charset="-122"/>
              </a:rPr>
              <a:t>；</a:t>
            </a:r>
          </a:p>
          <a:p>
            <a:pPr>
              <a:lnSpc>
                <a:spcPct val="150000"/>
              </a:lnSpc>
              <a:buFontTx/>
              <a:buChar char="•"/>
            </a:pPr>
            <a:r>
              <a:rPr lang="zh-CN" altLang="en-US" sz="2400" dirty="0">
                <a:solidFill>
                  <a:srgbClr val="FF0000"/>
                </a:solidFill>
                <a:latin typeface="黑体" pitchFamily="49" charset="-122"/>
                <a:ea typeface="黑体" pitchFamily="49" charset="-122"/>
              </a:rPr>
              <a:t>千兆</a:t>
            </a:r>
            <a:r>
              <a:rPr lang="en-US" altLang="zh-CN" sz="2400" dirty="0">
                <a:solidFill>
                  <a:srgbClr val="FF0000"/>
                </a:solidFill>
                <a:latin typeface="黑体" pitchFamily="49" charset="-122"/>
                <a:ea typeface="黑体" pitchFamily="49" charset="-122"/>
              </a:rPr>
              <a:t>SFP</a:t>
            </a:r>
            <a:r>
              <a:rPr lang="zh-CN" altLang="en-US" sz="2400" dirty="0">
                <a:solidFill>
                  <a:srgbClr val="FF0000"/>
                </a:solidFill>
                <a:latin typeface="黑体" pitchFamily="49" charset="-122"/>
                <a:ea typeface="黑体" pitchFamily="49" charset="-122"/>
              </a:rPr>
              <a:t>光口数量 ≥</a:t>
            </a:r>
            <a:r>
              <a:rPr lang="en-US" altLang="zh-CN" sz="2400" dirty="0">
                <a:solidFill>
                  <a:srgbClr val="FF0000"/>
                </a:solidFill>
                <a:latin typeface="黑体" pitchFamily="49" charset="-122"/>
                <a:ea typeface="黑体" pitchFamily="49" charset="-122"/>
              </a:rPr>
              <a:t>10</a:t>
            </a:r>
            <a:r>
              <a:rPr lang="zh-CN" altLang="en-US" sz="2400" dirty="0">
                <a:solidFill>
                  <a:srgbClr val="FF0000"/>
                </a:solidFill>
                <a:latin typeface="黑体" pitchFamily="49" charset="-122"/>
                <a:ea typeface="黑体" pitchFamily="49" charset="-122"/>
              </a:rPr>
              <a:t>；</a:t>
            </a:r>
          </a:p>
          <a:p>
            <a:pPr>
              <a:lnSpc>
                <a:spcPct val="150000"/>
              </a:lnSpc>
              <a:buFontTx/>
              <a:buChar char="•"/>
            </a:pPr>
            <a:r>
              <a:rPr lang="zh-CN" altLang="en-US" sz="2400" dirty="0">
                <a:solidFill>
                  <a:srgbClr val="FF0000"/>
                </a:solidFill>
                <a:latin typeface="黑体" pitchFamily="49" charset="-122"/>
                <a:ea typeface="黑体" pitchFamily="49" charset="-122"/>
              </a:rPr>
              <a:t>满足以上端口后可扩展插槽数量 ≥</a:t>
            </a:r>
            <a:r>
              <a:rPr lang="en-US" altLang="zh-CN" sz="2400" dirty="0">
                <a:solidFill>
                  <a:srgbClr val="FF0000"/>
                </a:solidFill>
                <a:latin typeface="黑体" pitchFamily="49" charset="-122"/>
                <a:ea typeface="黑体" pitchFamily="49" charset="-122"/>
              </a:rPr>
              <a:t>2</a:t>
            </a:r>
            <a:r>
              <a:rPr lang="zh-CN" altLang="en-US" sz="2400" dirty="0">
                <a:latin typeface="黑体" pitchFamily="49" charset="-122"/>
                <a:ea typeface="黑体" pitchFamily="49" charset="-122"/>
              </a:rPr>
              <a:t>，可扩展</a:t>
            </a:r>
            <a:r>
              <a:rPr lang="zh-CN" altLang="en-US" sz="2400" dirty="0">
                <a:solidFill>
                  <a:srgbClr val="FF0000"/>
                </a:solidFill>
                <a:latin typeface="黑体" pitchFamily="49" charset="-122"/>
                <a:ea typeface="黑体" pitchFamily="49" charset="-122"/>
              </a:rPr>
              <a:t>万兆模块</a:t>
            </a:r>
          </a:p>
          <a:p>
            <a:pPr>
              <a:lnSpc>
                <a:spcPct val="150000"/>
              </a:lnSpc>
              <a:buFontTx/>
              <a:buChar char="•"/>
            </a:pPr>
            <a:r>
              <a:rPr lang="zh-CN" altLang="en-US" sz="2400" dirty="0">
                <a:latin typeface="黑体" pitchFamily="49" charset="-122"/>
                <a:ea typeface="黑体" pitchFamily="49" charset="-122"/>
              </a:rPr>
              <a:t>支持基于模块化堆叠；支持万兆堆叠，最大堆叠</a:t>
            </a:r>
            <a:r>
              <a:rPr lang="en-US" altLang="zh-CN" sz="2400" dirty="0">
                <a:latin typeface="黑体" pitchFamily="49" charset="-122"/>
                <a:ea typeface="黑体" pitchFamily="49" charset="-122"/>
              </a:rPr>
              <a:t>8</a:t>
            </a:r>
            <a:r>
              <a:rPr lang="zh-CN" altLang="en-US" sz="2400" dirty="0">
                <a:latin typeface="黑体" pitchFamily="49" charset="-122"/>
                <a:ea typeface="黑体" pitchFamily="49" charset="-122"/>
              </a:rPr>
              <a:t>台；</a:t>
            </a:r>
          </a:p>
          <a:p>
            <a:pPr>
              <a:lnSpc>
                <a:spcPct val="150000"/>
              </a:lnSpc>
              <a:buFontTx/>
              <a:buChar char="•"/>
            </a:pPr>
            <a:r>
              <a:rPr lang="zh-CN" altLang="en-US" sz="2400" dirty="0">
                <a:solidFill>
                  <a:srgbClr val="FF0000"/>
                </a:solidFill>
                <a:latin typeface="黑体" pitchFamily="49" charset="-122"/>
                <a:ea typeface="黑体" pitchFamily="49" charset="-122"/>
              </a:rPr>
              <a:t>支持</a:t>
            </a:r>
            <a:r>
              <a:rPr lang="en-US" altLang="zh-CN" sz="2400" dirty="0">
                <a:solidFill>
                  <a:srgbClr val="FF0000"/>
                </a:solidFill>
                <a:latin typeface="黑体" pitchFamily="49" charset="-122"/>
                <a:ea typeface="黑体" pitchFamily="49" charset="-122"/>
              </a:rPr>
              <a:t>STP</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RSTP</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MSTP</a:t>
            </a:r>
            <a:r>
              <a:rPr lang="zh-CN" altLang="en-US" sz="2400" dirty="0">
                <a:latin typeface="黑体" pitchFamily="49" charset="-122"/>
                <a:ea typeface="黑体" pitchFamily="49" charset="-122"/>
              </a:rPr>
              <a:t>；</a:t>
            </a:r>
          </a:p>
          <a:p>
            <a:pPr>
              <a:lnSpc>
                <a:spcPct val="150000"/>
              </a:lnSpc>
              <a:buFontTx/>
              <a:buChar char="•"/>
            </a:pPr>
            <a:r>
              <a:rPr lang="zh-CN" altLang="en-US" sz="2400" dirty="0">
                <a:latin typeface="黑体" pitchFamily="49" charset="-122"/>
                <a:ea typeface="黑体" pitchFamily="49" charset="-122"/>
              </a:rPr>
              <a:t>支持端口环路检测，单向链路检测，双向链路检测</a:t>
            </a:r>
          </a:p>
        </p:txBody>
      </p:sp>
    </p:spTree>
    <p:extLst>
      <p:ext uri="{BB962C8B-B14F-4D97-AF65-F5344CB8AC3E}">
        <p14:creationId xmlns:p14="http://schemas.microsoft.com/office/powerpoint/2010/main" val="1145116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971550" y="692721"/>
            <a:ext cx="7705352" cy="720055"/>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normAutofit/>
          </a:bodyPr>
          <a:lstStyle/>
          <a:p>
            <a:pPr algn="l"/>
            <a:r>
              <a:rPr lang="zh-CN" altLang="en-US" sz="3600" dirty="0" smtClean="0">
                <a:latin typeface="Arial" pitchFamily="34" charset="0"/>
                <a:ea typeface="黑体" pitchFamily="49" charset="-122"/>
              </a:rPr>
              <a:t>场景二：</a:t>
            </a:r>
            <a:r>
              <a:rPr lang="zh-CN" altLang="en-US" sz="3600" dirty="0" smtClean="0">
                <a:effectLst/>
                <a:latin typeface="Arial" pitchFamily="34" charset="0"/>
                <a:ea typeface="黑体" pitchFamily="49" charset="-122"/>
              </a:rPr>
              <a:t>三层交换机技术参数示例</a:t>
            </a:r>
          </a:p>
        </p:txBody>
      </p:sp>
      <p:sp>
        <p:nvSpPr>
          <p:cNvPr id="142339" name="Rectangle 3"/>
          <p:cNvSpPr>
            <a:spLocks noChangeArrowheads="1"/>
          </p:cNvSpPr>
          <p:nvPr/>
        </p:nvSpPr>
        <p:spPr bwMode="auto">
          <a:xfrm>
            <a:off x="971550" y="1412776"/>
            <a:ext cx="7416800" cy="502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buFontTx/>
              <a:buChar char="•"/>
            </a:pPr>
            <a:r>
              <a:rPr lang="zh-CN" altLang="en-US" sz="2400" dirty="0">
                <a:solidFill>
                  <a:srgbClr val="FF0000"/>
                </a:solidFill>
                <a:latin typeface="黑体" pitchFamily="49" charset="-122"/>
                <a:ea typeface="黑体" pitchFamily="49" charset="-122"/>
              </a:rPr>
              <a:t>支持</a:t>
            </a:r>
            <a:r>
              <a:rPr lang="en-US" altLang="zh-CN" sz="2400" dirty="0">
                <a:solidFill>
                  <a:srgbClr val="FF0000"/>
                </a:solidFill>
                <a:latin typeface="黑体" pitchFamily="49" charset="-122"/>
                <a:ea typeface="黑体" pitchFamily="49" charset="-122"/>
              </a:rPr>
              <a:t>RIP v1/v2</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OSPF V1/2</a:t>
            </a:r>
            <a:r>
              <a:rPr lang="zh-CN" altLang="en-US" sz="2400" dirty="0">
                <a:solidFill>
                  <a:srgbClr val="FF0000"/>
                </a:solidFill>
                <a:latin typeface="黑体" pitchFamily="49" charset="-122"/>
                <a:ea typeface="黑体" pitchFamily="49" charset="-122"/>
              </a:rPr>
              <a:t>、静态路由、策略路由</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VRRP</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ECMP</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WCMP</a:t>
            </a:r>
          </a:p>
          <a:p>
            <a:pPr>
              <a:lnSpc>
                <a:spcPct val="150000"/>
              </a:lnSpc>
              <a:buFontTx/>
              <a:buChar char="•"/>
            </a:pPr>
            <a:r>
              <a:rPr lang="zh-CN" altLang="en-US" sz="2400" dirty="0">
                <a:solidFill>
                  <a:srgbClr val="FF0000"/>
                </a:solidFill>
                <a:latin typeface="黑体" pitchFamily="49" charset="-122"/>
                <a:ea typeface="黑体" pitchFamily="49" charset="-122"/>
              </a:rPr>
              <a:t>支持防</a:t>
            </a:r>
            <a:r>
              <a:rPr lang="en-US" altLang="zh-CN" sz="2400" dirty="0">
                <a:solidFill>
                  <a:srgbClr val="FF0000"/>
                </a:solidFill>
                <a:latin typeface="黑体" pitchFamily="49" charset="-122"/>
                <a:ea typeface="黑体" pitchFamily="49" charset="-122"/>
              </a:rPr>
              <a:t>IP</a:t>
            </a:r>
            <a:r>
              <a:rPr lang="zh-CN" altLang="en-US" sz="2400" dirty="0">
                <a:solidFill>
                  <a:srgbClr val="FF0000"/>
                </a:solidFill>
                <a:latin typeface="黑体" pitchFamily="49" charset="-122"/>
                <a:ea typeface="黑体" pitchFamily="49" charset="-122"/>
              </a:rPr>
              <a:t>扫描</a:t>
            </a:r>
          </a:p>
          <a:p>
            <a:pPr>
              <a:lnSpc>
                <a:spcPct val="150000"/>
              </a:lnSpc>
              <a:buFontTx/>
              <a:buChar char="•"/>
            </a:pPr>
            <a:r>
              <a:rPr lang="zh-CN" altLang="en-US" sz="2400" dirty="0">
                <a:latin typeface="黑体" pitchFamily="49" charset="-122"/>
                <a:ea typeface="黑体" pitchFamily="49" charset="-122"/>
              </a:rPr>
              <a:t>支持防非法</a:t>
            </a:r>
            <a:r>
              <a:rPr lang="en-US" altLang="zh-CN" sz="2400" dirty="0">
                <a:latin typeface="黑体" pitchFamily="49" charset="-122"/>
                <a:ea typeface="黑体" pitchFamily="49" charset="-122"/>
              </a:rPr>
              <a:t>TCP</a:t>
            </a:r>
            <a:r>
              <a:rPr lang="zh-CN" altLang="en-US" sz="2400" dirty="0">
                <a:latin typeface="黑体" pitchFamily="49" charset="-122"/>
                <a:ea typeface="黑体" pitchFamily="49" charset="-122"/>
              </a:rPr>
              <a:t>报文攻击</a:t>
            </a:r>
          </a:p>
          <a:p>
            <a:pPr>
              <a:lnSpc>
                <a:spcPct val="150000"/>
              </a:lnSpc>
              <a:buFontTx/>
              <a:buChar char="•"/>
            </a:pPr>
            <a:r>
              <a:rPr lang="zh-CN" altLang="en-US" sz="2400" dirty="0">
                <a:latin typeface="黑体" pitchFamily="49" charset="-122"/>
                <a:ea typeface="黑体" pitchFamily="49" charset="-122"/>
              </a:rPr>
              <a:t>交换机对</a:t>
            </a:r>
            <a:r>
              <a:rPr lang="en-US" altLang="zh-CN" sz="2400" dirty="0">
                <a:latin typeface="黑体" pitchFamily="49" charset="-122"/>
                <a:ea typeface="黑体" pitchFamily="49" charset="-122"/>
              </a:rPr>
              <a:t>CPU</a:t>
            </a:r>
            <a:r>
              <a:rPr lang="zh-CN" altLang="en-US" sz="2400" dirty="0">
                <a:latin typeface="黑体" pitchFamily="49" charset="-122"/>
                <a:ea typeface="黑体" pitchFamily="49" charset="-122"/>
              </a:rPr>
              <a:t>有自保护功能</a:t>
            </a:r>
          </a:p>
          <a:p>
            <a:pPr>
              <a:lnSpc>
                <a:spcPct val="150000"/>
              </a:lnSpc>
              <a:buFontTx/>
              <a:buChar char="•"/>
            </a:pPr>
            <a:r>
              <a:rPr lang="en-US" altLang="zh-CN" sz="2400" dirty="0">
                <a:solidFill>
                  <a:srgbClr val="FF0000"/>
                </a:solidFill>
                <a:latin typeface="黑体" pitchFamily="49" charset="-122"/>
                <a:ea typeface="黑体" pitchFamily="49" charset="-122"/>
              </a:rPr>
              <a:t>ACL</a:t>
            </a:r>
            <a:r>
              <a:rPr lang="zh-CN" altLang="en-US" sz="2400" dirty="0">
                <a:latin typeface="黑体" pitchFamily="49" charset="-122"/>
                <a:ea typeface="黑体" pitchFamily="49" charset="-122"/>
              </a:rPr>
              <a:t>要求支持</a:t>
            </a:r>
            <a:r>
              <a:rPr lang="en-US" altLang="zh-CN" sz="2400" dirty="0">
                <a:latin typeface="黑体" pitchFamily="49" charset="-122"/>
                <a:ea typeface="黑体" pitchFamily="49" charset="-122"/>
              </a:rPr>
              <a:t>IP</a:t>
            </a:r>
            <a:r>
              <a:rPr lang="zh-CN" altLang="en-US" sz="2400" dirty="0">
                <a:latin typeface="黑体" pitchFamily="49" charset="-122"/>
                <a:ea typeface="黑体" pitchFamily="49" charset="-122"/>
              </a:rPr>
              <a:t>标准</a:t>
            </a:r>
            <a:r>
              <a:rPr lang="en-US" altLang="zh-CN" sz="2400" dirty="0">
                <a:latin typeface="黑体" pitchFamily="49" charset="-122"/>
                <a:ea typeface="黑体" pitchFamily="49" charset="-122"/>
              </a:rPr>
              <a:t>ACL</a:t>
            </a:r>
            <a:r>
              <a:rPr lang="zh-CN" altLang="en-US" sz="2400" dirty="0">
                <a:latin typeface="黑体" pitchFamily="49" charset="-122"/>
                <a:ea typeface="黑体" pitchFamily="49" charset="-122"/>
              </a:rPr>
              <a:t>、扩展</a:t>
            </a:r>
            <a:r>
              <a:rPr lang="en-US" altLang="zh-CN" sz="2400" dirty="0">
                <a:latin typeface="黑体" pitchFamily="49" charset="-122"/>
                <a:ea typeface="黑体" pitchFamily="49" charset="-122"/>
              </a:rPr>
              <a:t>IP ACL</a:t>
            </a:r>
            <a:r>
              <a:rPr lang="zh-CN" altLang="en-US" sz="2400" dirty="0">
                <a:latin typeface="黑体" pitchFamily="49" charset="-122"/>
                <a:ea typeface="黑体" pitchFamily="49" charset="-122"/>
              </a:rPr>
              <a:t>、时间</a:t>
            </a:r>
            <a:r>
              <a:rPr lang="en-US" altLang="zh-CN" sz="2400" dirty="0">
                <a:latin typeface="黑体" pitchFamily="49" charset="-122"/>
                <a:ea typeface="黑体" pitchFamily="49" charset="-122"/>
              </a:rPr>
              <a:t>ACL</a:t>
            </a:r>
            <a:r>
              <a:rPr lang="zh-CN" altLang="en-US" sz="2400" dirty="0">
                <a:latin typeface="黑体" pitchFamily="49" charset="-122"/>
                <a:ea typeface="黑体" pitchFamily="49" charset="-122"/>
              </a:rPr>
              <a:t>、单向</a:t>
            </a:r>
            <a:r>
              <a:rPr lang="en-US" altLang="zh-CN" sz="2400" dirty="0">
                <a:latin typeface="黑体" pitchFamily="49" charset="-122"/>
                <a:ea typeface="黑体" pitchFamily="49" charset="-122"/>
              </a:rPr>
              <a:t>ACL</a:t>
            </a:r>
            <a:r>
              <a:rPr lang="zh-CN" altLang="en-US" sz="2400" dirty="0">
                <a:latin typeface="黑体" pitchFamily="49" charset="-122"/>
                <a:ea typeface="黑体" pitchFamily="49" charset="-122"/>
              </a:rPr>
              <a:t>；</a:t>
            </a:r>
          </a:p>
          <a:p>
            <a:pPr>
              <a:lnSpc>
                <a:spcPct val="150000"/>
              </a:lnSpc>
              <a:buFontTx/>
              <a:buChar char="•"/>
            </a:pPr>
            <a:r>
              <a:rPr lang="zh-CN" altLang="en-US" sz="2400" dirty="0">
                <a:latin typeface="黑体" pitchFamily="49" charset="-122"/>
                <a:ea typeface="黑体" pitchFamily="49" charset="-122"/>
              </a:rPr>
              <a:t>要求所提供设备含三年原厂质保；要求投标单位提供针对本项目的原厂授权和售后承诺函；</a:t>
            </a:r>
          </a:p>
        </p:txBody>
      </p:sp>
    </p:spTree>
    <p:extLst>
      <p:ext uri="{BB962C8B-B14F-4D97-AF65-F5344CB8AC3E}">
        <p14:creationId xmlns:p14="http://schemas.microsoft.com/office/powerpoint/2010/main" val="17725380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TotalTime>
  <Words>4037</Words>
  <Application>Microsoft Office PowerPoint</Application>
  <PresentationFormat>全屏显示(4:3)</PresentationFormat>
  <Paragraphs>705</Paragraphs>
  <Slides>74</Slides>
  <Notes>11</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74</vt:i4>
      </vt:variant>
    </vt:vector>
  </HeadingPairs>
  <TitlesOfParts>
    <vt:vector size="78" baseType="lpstr">
      <vt:lpstr>Office 主题</vt:lpstr>
      <vt:lpstr>Document</vt:lpstr>
      <vt:lpstr>Image</vt:lpstr>
      <vt:lpstr>Bitmap Image</vt:lpstr>
      <vt:lpstr>PowerPoint 演示文稿</vt:lpstr>
      <vt:lpstr>场景一：需求分析</vt:lpstr>
      <vt:lpstr>PowerPoint 演示文稿</vt:lpstr>
      <vt:lpstr>PowerPoint 演示文稿</vt:lpstr>
      <vt:lpstr>场景二：二层交换机技术参数示例</vt:lpstr>
      <vt:lpstr>场景二：二层交换机技术参数示例</vt:lpstr>
      <vt:lpstr>场景二：二层交换机技术参数示例</vt:lpstr>
      <vt:lpstr>场景二：三层交换机技术参数示例</vt:lpstr>
      <vt:lpstr>场景二：三层交换机技术参数示例</vt:lpstr>
      <vt:lpstr>场景三：IP地址设计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NAT --- 网络地址转换</vt:lpstr>
      <vt:lpstr>PAT --- 端口地址转换</vt:lpstr>
      <vt:lpstr>配置静态转换</vt:lpstr>
      <vt:lpstr>静态NAT配置举例</vt:lpstr>
      <vt:lpstr>配置动态转换</vt:lpstr>
      <vt:lpstr>动态地址转换举例</vt:lpstr>
      <vt:lpstr>复用一个内部全局地址-PAT（基于端口） </vt:lpstr>
      <vt:lpstr>配置复用全局地址</vt:lpstr>
      <vt:lpstr>复用一个内部全局地址举例</vt:lpstr>
      <vt:lpstr>PowerPoint 演示文稿</vt:lpstr>
      <vt:lpstr>PowerPoint 演示文稿</vt:lpstr>
      <vt:lpstr>交换机新技术</vt:lpstr>
      <vt:lpstr>Cisco Switch 产品介绍</vt:lpstr>
      <vt:lpstr>产品介绍</vt:lpstr>
      <vt:lpstr>PowerPoint 演示文稿</vt:lpstr>
      <vt:lpstr>S10508-V产品形态</vt:lpstr>
      <vt:lpstr>S10508产品形态</vt:lpstr>
      <vt:lpstr>PowerPoint 演示文稿</vt:lpstr>
      <vt:lpstr>新一代核心交换机的特征</vt:lpstr>
      <vt:lpstr>S10500实现严格意义上的完全无阻塞</vt:lpstr>
      <vt:lpstr>交换网片M+N冗余保护</vt:lpstr>
      <vt:lpstr>增强IRF2技术的优势</vt:lpstr>
      <vt:lpstr>PowerPoint 演示文稿</vt:lpstr>
      <vt:lpstr>新一代业务模块</vt:lpstr>
      <vt:lpstr>新一代业务模块</vt:lpstr>
      <vt:lpstr>园区网应用</vt:lpstr>
      <vt:lpstr>城域网应用</vt:lpstr>
      <vt:lpstr>交换机管理技术</vt:lpstr>
      <vt:lpstr>场景一：交换机级联</vt:lpstr>
      <vt:lpstr>级联的方式</vt:lpstr>
      <vt:lpstr>场景二：交换机堆叠</vt:lpstr>
      <vt:lpstr>两种堆叠模式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LYP</dc:creator>
  <cp:lastModifiedBy>jsj</cp:lastModifiedBy>
  <cp:revision>57</cp:revision>
  <dcterms:created xsi:type="dcterms:W3CDTF">2018-10-06T14:01:45Z</dcterms:created>
  <dcterms:modified xsi:type="dcterms:W3CDTF">2019-09-27T03:21:25Z</dcterms:modified>
</cp:coreProperties>
</file>